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handoutMasterIdLst>
    <p:handoutMasterId r:id="rId107"/>
  </p:handoutMasterIdLst>
  <p:sldIdLst>
    <p:sldId id="315" r:id="rId2"/>
    <p:sldId id="258" r:id="rId3"/>
    <p:sldId id="257" r:id="rId4"/>
    <p:sldId id="259" r:id="rId5"/>
    <p:sldId id="269" r:id="rId6"/>
    <p:sldId id="260" r:id="rId7"/>
    <p:sldId id="261" r:id="rId8"/>
    <p:sldId id="262" r:id="rId9"/>
    <p:sldId id="263" r:id="rId10"/>
    <p:sldId id="264" r:id="rId11"/>
    <p:sldId id="451" r:id="rId12"/>
    <p:sldId id="452" r:id="rId13"/>
    <p:sldId id="267" r:id="rId14"/>
    <p:sldId id="453" r:id="rId15"/>
    <p:sldId id="296" r:id="rId16"/>
    <p:sldId id="270" r:id="rId17"/>
    <p:sldId id="272" r:id="rId18"/>
    <p:sldId id="271" r:id="rId19"/>
    <p:sldId id="275" r:id="rId20"/>
    <p:sldId id="276" r:id="rId21"/>
    <p:sldId id="277" r:id="rId22"/>
    <p:sldId id="278" r:id="rId23"/>
    <p:sldId id="279" r:id="rId24"/>
    <p:sldId id="299" r:id="rId25"/>
    <p:sldId id="280" r:id="rId26"/>
    <p:sldId id="281" r:id="rId27"/>
    <p:sldId id="282" r:id="rId28"/>
    <p:sldId id="283" r:id="rId29"/>
    <p:sldId id="298" r:id="rId30"/>
    <p:sldId id="284" r:id="rId31"/>
    <p:sldId id="285" r:id="rId32"/>
    <p:sldId id="300" r:id="rId33"/>
    <p:sldId id="302" r:id="rId34"/>
    <p:sldId id="290" r:id="rId35"/>
    <p:sldId id="289" r:id="rId36"/>
    <p:sldId id="292" r:id="rId37"/>
    <p:sldId id="293" r:id="rId38"/>
    <p:sldId id="286" r:id="rId39"/>
    <p:sldId id="287" r:id="rId40"/>
    <p:sldId id="291"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5" r:id="rId54"/>
    <p:sldId id="446" r:id="rId55"/>
    <p:sldId id="447" r:id="rId56"/>
    <p:sldId id="448" r:id="rId57"/>
    <p:sldId id="449" r:id="rId58"/>
    <p:sldId id="450"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423" r:id="rId74"/>
    <p:sldId id="424" r:id="rId75"/>
    <p:sldId id="425" r:id="rId76"/>
    <p:sldId id="426" r:id="rId77"/>
    <p:sldId id="427" r:id="rId78"/>
    <p:sldId id="428" r:id="rId79"/>
    <p:sldId id="429" r:id="rId80"/>
    <p:sldId id="430" r:id="rId81"/>
    <p:sldId id="431" r:id="rId82"/>
    <p:sldId id="432" r:id="rId83"/>
    <p:sldId id="288" r:id="rId84"/>
    <p:sldId id="454" r:id="rId85"/>
    <p:sldId id="295" r:id="rId86"/>
    <p:sldId id="303" r:id="rId87"/>
    <p:sldId id="304" r:id="rId88"/>
    <p:sldId id="305" r:id="rId89"/>
    <p:sldId id="455" r:id="rId90"/>
    <p:sldId id="456" r:id="rId91"/>
    <p:sldId id="457" r:id="rId92"/>
    <p:sldId id="458" r:id="rId93"/>
    <p:sldId id="459" r:id="rId94"/>
    <p:sldId id="460" r:id="rId95"/>
    <p:sldId id="404" r:id="rId96"/>
    <p:sldId id="382" r:id="rId97"/>
    <p:sldId id="306" r:id="rId98"/>
    <p:sldId id="307" r:id="rId99"/>
    <p:sldId id="308" r:id="rId100"/>
    <p:sldId id="309" r:id="rId101"/>
    <p:sldId id="310" r:id="rId102"/>
    <p:sldId id="311" r:id="rId103"/>
    <p:sldId id="312" r:id="rId104"/>
    <p:sldId id="313"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C28399-921D-1777-73E9-6D023A18CA3F}" v="2" dt="2024-09-29T17:10:46.114"/>
    <p1510:client id="{ED98187E-0D90-5B94-CCDD-9EB9A6CEDCEB}" v="1" dt="2024-09-30T15:47:46.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843" autoAdjust="0"/>
  </p:normalViewPr>
  <p:slideViewPr>
    <p:cSldViewPr snapToGrid="0">
      <p:cViewPr varScale="1">
        <p:scale>
          <a:sx n="97" d="100"/>
          <a:sy n="97" d="100"/>
        </p:scale>
        <p:origin x="5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A19FEA-1DE3-7256-EB22-ADBAD3F9E2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4470CA7-0461-BFA3-3A40-D437C17DC4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CAFBF1-92B6-456E-A390-6FEFA2F017ED}" type="datetimeFigureOut">
              <a:rPr lang="en-GB" smtClean="0"/>
              <a:t>24/09/2025</a:t>
            </a:fld>
            <a:endParaRPr lang="en-GB"/>
          </a:p>
        </p:txBody>
      </p:sp>
      <p:sp>
        <p:nvSpPr>
          <p:cNvPr id="4" name="Footer Placeholder 3">
            <a:extLst>
              <a:ext uri="{FF2B5EF4-FFF2-40B4-BE49-F238E27FC236}">
                <a16:creationId xmlns:a16="http://schemas.microsoft.com/office/drawing/2014/main" id="{50F8733E-CE6D-CD37-AFC1-53788BCF3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957A574-6393-BBC1-E8BF-753F8C86EB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F875BB-7FF1-4923-BEE7-444A93882A65}" type="slidenum">
              <a:rPr lang="en-GB" smtClean="0"/>
              <a:t>‹#›</a:t>
            </a:fld>
            <a:endParaRPr lang="en-GB"/>
          </a:p>
        </p:txBody>
      </p:sp>
    </p:spTree>
    <p:extLst>
      <p:ext uri="{BB962C8B-B14F-4D97-AF65-F5344CB8AC3E}">
        <p14:creationId xmlns:p14="http://schemas.microsoft.com/office/powerpoint/2010/main" val="41822534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8EB1A-B568-42CB-9F10-0C944EA9DD15}" type="datetimeFigureOut">
              <a:rPr lang="en-GB" smtClean="0"/>
              <a:t>24/09/2025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73543-25C6-4AA2-9A07-DEDDCD4A782E}" type="slidenum">
              <a:rPr lang="en-GB" smtClean="0"/>
              <a:t>‹#›</a:t>
            </a:fld>
            <a:endParaRPr lang="en-GB"/>
          </a:p>
        </p:txBody>
      </p:sp>
    </p:spTree>
    <p:extLst>
      <p:ext uri="{BB962C8B-B14F-4D97-AF65-F5344CB8AC3E}">
        <p14:creationId xmlns:p14="http://schemas.microsoft.com/office/powerpoint/2010/main" val="137259398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200"/>
              </a:lnSpc>
              <a:buFont typeface="+mj-lt"/>
              <a:buNone/>
            </a:pPr>
            <a:r>
              <a:rPr lang="en-GB" b="0" i="0" dirty="0">
                <a:solidFill>
                  <a:srgbClr val="1F1F1F"/>
                </a:solidFill>
                <a:effectLst/>
                <a:latin typeface="Arial" panose="020B0604020202020204" pitchFamily="34" charset="0"/>
              </a:rPr>
              <a:t>the attribution of human characteristics or behaviour to a god, animal, or object.</a:t>
            </a:r>
          </a:p>
          <a:p>
            <a:r>
              <a:rPr lang="en-GB" b="0" i="0" dirty="0">
                <a:solidFill>
                  <a:srgbClr val="1F1F1F"/>
                </a:solidFill>
                <a:effectLst/>
                <a:latin typeface="Google Sans"/>
              </a:rPr>
              <a:t>mimicry is </a:t>
            </a:r>
            <a:r>
              <a:rPr lang="en-GB" b="0" i="0" dirty="0">
                <a:solidFill>
                  <a:srgbClr val="040C28"/>
                </a:solidFill>
                <a:effectLst/>
                <a:latin typeface="Google Sans"/>
              </a:rPr>
              <a:t>an evolved resemblance between an organism and another object, often an organism of another species</a:t>
            </a:r>
            <a:br>
              <a:rPr lang="en-GB" b="0" i="0" dirty="0">
                <a:solidFill>
                  <a:srgbClr val="1F1F1F"/>
                </a:solidFill>
                <a:effectLst/>
                <a:latin typeface="Arial" panose="020B0604020202020204" pitchFamily="34" charset="0"/>
              </a:rPr>
            </a:br>
            <a:endParaRPr lang="en-GB" dirty="0"/>
          </a:p>
        </p:txBody>
      </p:sp>
    </p:spTree>
    <p:extLst>
      <p:ext uri="{BB962C8B-B14F-4D97-AF65-F5344CB8AC3E}">
        <p14:creationId xmlns:p14="http://schemas.microsoft.com/office/powerpoint/2010/main" val="72048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375"/>
              </a:spcAft>
            </a:pPr>
            <a:r>
              <a:rPr lang="tr-TR" dirty="0" err="1"/>
              <a:t>Deliberative</a:t>
            </a:r>
            <a:r>
              <a:rPr lang="tr-TR" dirty="0"/>
              <a:t>: </a:t>
            </a:r>
            <a:r>
              <a:rPr lang="en-GB" b="0" i="0" dirty="0">
                <a:solidFill>
                  <a:srgbClr val="1F1F1F"/>
                </a:solidFill>
                <a:effectLst/>
                <a:latin typeface="Google Sans"/>
              </a:rPr>
              <a:t>carefully thought through or discussed</a:t>
            </a:r>
          </a:p>
          <a:p>
            <a:endParaRPr lang="en-GB" dirty="0"/>
          </a:p>
        </p:txBody>
      </p:sp>
    </p:spTree>
    <p:extLst>
      <p:ext uri="{BB962C8B-B14F-4D97-AF65-F5344CB8AC3E}">
        <p14:creationId xmlns:p14="http://schemas.microsoft.com/office/powerpoint/2010/main" val="16849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8470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95</a:t>
            </a:fld>
            <a:endParaRPr lang="en-GB"/>
          </a:p>
        </p:txBody>
      </p:sp>
    </p:spTree>
    <p:extLst>
      <p:ext uri="{BB962C8B-B14F-4D97-AF65-F5344CB8AC3E}">
        <p14:creationId xmlns:p14="http://schemas.microsoft.com/office/powerpoint/2010/main" val="3562888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095B-68A6-8DF5-2CF3-6DE59A68F8F2}"/>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2BE6FA5-CD00-F57C-5FBD-8CD3DFDDB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A8A6A28-5A15-0B27-7BFC-19FB38EAC8E4}"/>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920FD0FE-3AA7-DC8B-7AE5-0E3D8D113521}"/>
              </a:ext>
            </a:extLst>
          </p:cNvPr>
          <p:cNvSpPr>
            <a:spLocks noGrp="1"/>
          </p:cNvSpPr>
          <p:nvPr>
            <p:ph type="ftr" sz="quarter" idx="11"/>
          </p:nvPr>
        </p:nvSpPr>
        <p:spPr/>
        <p:txBody>
          <a:bodyPr/>
          <a:lstStyle/>
          <a:p>
            <a:r>
              <a:rPr lang="en-GB"/>
              <a:t>PDE3802 – Artificial Intelligence in Robotics</a:t>
            </a:r>
            <a:endParaRPr lang="en-GB" dirty="0"/>
          </a:p>
        </p:txBody>
      </p:sp>
      <p:sp>
        <p:nvSpPr>
          <p:cNvPr id="6" name="Slide Number Placeholder 5">
            <a:extLst>
              <a:ext uri="{FF2B5EF4-FFF2-40B4-BE49-F238E27FC236}">
                <a16:creationId xmlns:a16="http://schemas.microsoft.com/office/drawing/2014/main" id="{5EDB197E-04E6-6C09-519E-45AFA5D6ECEB}"/>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3611035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456-4232-C97C-9B1B-E39E00B8C32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D6E4AF-F78E-C2A6-29F8-052B9AAB8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068D11-8460-450D-1064-2A0EEE435578}"/>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287F3386-F511-9F47-2015-D890D6BB85F6}"/>
              </a:ext>
            </a:extLst>
          </p:cNvPr>
          <p:cNvSpPr>
            <a:spLocks noGrp="1"/>
          </p:cNvSpPr>
          <p:nvPr>
            <p:ph type="ftr" sz="quarter" idx="11"/>
          </p:nvPr>
        </p:nvSpPr>
        <p:spPr/>
        <p:txBody>
          <a:bodyPr/>
          <a:lstStyle/>
          <a:p>
            <a:r>
              <a:rPr lang="en-GB"/>
              <a:t>PDE3802 – Artificial Intelligence in Robotics</a:t>
            </a:r>
            <a:endParaRPr lang="en-GB" dirty="0"/>
          </a:p>
        </p:txBody>
      </p:sp>
      <p:sp>
        <p:nvSpPr>
          <p:cNvPr id="6" name="Slide Number Placeholder 5">
            <a:extLst>
              <a:ext uri="{FF2B5EF4-FFF2-40B4-BE49-F238E27FC236}">
                <a16:creationId xmlns:a16="http://schemas.microsoft.com/office/drawing/2014/main" id="{0634EA74-D914-ECA9-9C5B-C453AF36771F}"/>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55066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848B09-4861-9392-331C-0532F2FEB0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D81C552-0C83-16D3-2092-FFD5C68A8D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D2F2AE-F0EB-A821-7EB2-AA10F6072123}"/>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7D4FE675-8A11-1BFB-DCD3-57F8F892B85D}"/>
              </a:ext>
            </a:extLst>
          </p:cNvPr>
          <p:cNvSpPr>
            <a:spLocks noGrp="1"/>
          </p:cNvSpPr>
          <p:nvPr>
            <p:ph type="ftr" sz="quarter" idx="11"/>
          </p:nvPr>
        </p:nvSpPr>
        <p:spPr/>
        <p:txBody>
          <a:bodyPr/>
          <a:lstStyle/>
          <a:p>
            <a:r>
              <a:rPr lang="en-GB"/>
              <a:t>PDE3802 – Artificial Intelligence in Robotics</a:t>
            </a:r>
            <a:endParaRPr lang="en-GB" dirty="0"/>
          </a:p>
        </p:txBody>
      </p:sp>
      <p:sp>
        <p:nvSpPr>
          <p:cNvPr id="6" name="Slide Number Placeholder 5">
            <a:extLst>
              <a:ext uri="{FF2B5EF4-FFF2-40B4-BE49-F238E27FC236}">
                <a16:creationId xmlns:a16="http://schemas.microsoft.com/office/drawing/2014/main" id="{833BAE26-1180-FBFB-A78E-44E7F72E44B7}"/>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95130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E3EE-D485-45AA-9AB4-743F63F703BD}"/>
              </a:ext>
            </a:extLst>
          </p:cNvPr>
          <p:cNvSpPr>
            <a:spLocks noGrp="1"/>
          </p:cNvSpPr>
          <p:nvPr>
            <p:ph type="title"/>
          </p:nvPr>
        </p:nvSpPr>
        <p:spPr/>
        <p:txBody>
          <a:bodyPr/>
          <a:lstStyle>
            <a:lvl1pPr>
              <a:defRPr>
                <a:latin typeface="+mn-lt"/>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DA0B167A-38BC-EDD1-6F9D-CC714D0829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368183-D0A0-F540-E27A-DD097364957C}"/>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0E18B50C-999E-7B1B-B458-2F602FFF2A83}"/>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3295F36E-397D-95E1-D57C-5FC2DB4E980E}"/>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75512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C3CB-50B3-1287-4298-A553FF6E3CE8}"/>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CF354BD-88D0-D8EA-F2B3-891F1F0D87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36D517-64C9-0570-DDB3-DF8C3AAECBB5}"/>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7B539763-A95D-711F-5D84-0BC86002812A}"/>
              </a:ext>
            </a:extLst>
          </p:cNvPr>
          <p:cNvSpPr>
            <a:spLocks noGrp="1"/>
          </p:cNvSpPr>
          <p:nvPr>
            <p:ph type="ftr" sz="quarter" idx="11"/>
          </p:nvPr>
        </p:nvSpPr>
        <p:spPr/>
        <p:txBody>
          <a:bodyPr/>
          <a:lstStyle/>
          <a:p>
            <a:r>
              <a:rPr lang="en-GB"/>
              <a:t>PDE3802 – Artificial Intelligence in Robotics</a:t>
            </a:r>
            <a:endParaRPr lang="en-GB" dirty="0"/>
          </a:p>
        </p:txBody>
      </p:sp>
      <p:sp>
        <p:nvSpPr>
          <p:cNvPr id="6" name="Slide Number Placeholder 5">
            <a:extLst>
              <a:ext uri="{FF2B5EF4-FFF2-40B4-BE49-F238E27FC236}">
                <a16:creationId xmlns:a16="http://schemas.microsoft.com/office/drawing/2014/main" id="{CADFB602-8BFB-7DD6-8CC7-D563F6BD57B5}"/>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858203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7426-9DF7-20B9-2911-EB37CB7C20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5046E3-9509-B5A1-1B7B-5E601649A9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BB75A4-531E-0892-FC42-E86000FE9B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EC7C5B5-18F3-6F8A-F5E4-653CDC034FD5}"/>
              </a:ext>
            </a:extLst>
          </p:cNvPr>
          <p:cNvSpPr>
            <a:spLocks noGrp="1"/>
          </p:cNvSpPr>
          <p:nvPr>
            <p:ph type="dt" sz="half" idx="10"/>
          </p:nvPr>
        </p:nvSpPr>
        <p:spPr/>
        <p:txBody>
          <a:bodyPr/>
          <a:lstStyle/>
          <a:p>
            <a:r>
              <a:rPr lang="en-US"/>
              <a:t>2025-26 Fall</a:t>
            </a:r>
            <a:endParaRPr lang="en-GB" dirty="0"/>
          </a:p>
        </p:txBody>
      </p:sp>
      <p:sp>
        <p:nvSpPr>
          <p:cNvPr id="6" name="Footer Placeholder 5">
            <a:extLst>
              <a:ext uri="{FF2B5EF4-FFF2-40B4-BE49-F238E27FC236}">
                <a16:creationId xmlns:a16="http://schemas.microsoft.com/office/drawing/2014/main" id="{B5787440-6371-BA14-4D4D-074B1030521E}"/>
              </a:ext>
            </a:extLst>
          </p:cNvPr>
          <p:cNvSpPr>
            <a:spLocks noGrp="1"/>
          </p:cNvSpPr>
          <p:nvPr>
            <p:ph type="ftr" sz="quarter" idx="11"/>
          </p:nvPr>
        </p:nvSpPr>
        <p:spPr/>
        <p:txBody>
          <a:bodyPr/>
          <a:lstStyle/>
          <a:p>
            <a:r>
              <a:rPr lang="en-GB"/>
              <a:t>PDE3802 – Artificial Intelligence in Robotics</a:t>
            </a:r>
            <a:endParaRPr lang="en-GB" dirty="0"/>
          </a:p>
        </p:txBody>
      </p:sp>
      <p:sp>
        <p:nvSpPr>
          <p:cNvPr id="7" name="Slide Number Placeholder 6">
            <a:extLst>
              <a:ext uri="{FF2B5EF4-FFF2-40B4-BE49-F238E27FC236}">
                <a16:creationId xmlns:a16="http://schemas.microsoft.com/office/drawing/2014/main" id="{EABBD679-78A4-2960-AB79-DB73C13055BF}"/>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3406199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FB96-F69C-97FE-D7A0-01513F69A1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8872D5-95F7-1AA5-04ED-A5B0230128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6FD95-7388-7AA1-24A8-D179A1213D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4C92E48-45DC-1E33-A7F2-24B74AAF17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887E3-62BB-4B1E-BD18-340B20A079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87EF043-F3BA-72F9-BB66-E7BA4F611D32}"/>
              </a:ext>
            </a:extLst>
          </p:cNvPr>
          <p:cNvSpPr>
            <a:spLocks noGrp="1"/>
          </p:cNvSpPr>
          <p:nvPr>
            <p:ph type="dt" sz="half" idx="10"/>
          </p:nvPr>
        </p:nvSpPr>
        <p:spPr/>
        <p:txBody>
          <a:bodyPr/>
          <a:lstStyle/>
          <a:p>
            <a:r>
              <a:rPr lang="en-US"/>
              <a:t>2025-26 Fall</a:t>
            </a:r>
            <a:endParaRPr lang="en-GB" dirty="0"/>
          </a:p>
        </p:txBody>
      </p:sp>
      <p:sp>
        <p:nvSpPr>
          <p:cNvPr id="8" name="Footer Placeholder 7">
            <a:extLst>
              <a:ext uri="{FF2B5EF4-FFF2-40B4-BE49-F238E27FC236}">
                <a16:creationId xmlns:a16="http://schemas.microsoft.com/office/drawing/2014/main" id="{537C7CA7-FA02-1B04-5450-78C6D9874F78}"/>
              </a:ext>
            </a:extLst>
          </p:cNvPr>
          <p:cNvSpPr>
            <a:spLocks noGrp="1"/>
          </p:cNvSpPr>
          <p:nvPr>
            <p:ph type="ftr" sz="quarter" idx="11"/>
          </p:nvPr>
        </p:nvSpPr>
        <p:spPr/>
        <p:txBody>
          <a:bodyPr/>
          <a:lstStyle/>
          <a:p>
            <a:r>
              <a:rPr lang="en-GB"/>
              <a:t>PDE3802 – Artificial Intelligence in Robotics</a:t>
            </a:r>
            <a:endParaRPr lang="en-GB" dirty="0"/>
          </a:p>
        </p:txBody>
      </p:sp>
      <p:sp>
        <p:nvSpPr>
          <p:cNvPr id="9" name="Slide Number Placeholder 8">
            <a:extLst>
              <a:ext uri="{FF2B5EF4-FFF2-40B4-BE49-F238E27FC236}">
                <a16:creationId xmlns:a16="http://schemas.microsoft.com/office/drawing/2014/main" id="{010D5774-4742-A026-A43E-7815B464C9DE}"/>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478686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E792-C25A-915C-D573-7A84194E516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9DA7D4-9F37-A38C-799F-7C5B2B9F37A2}"/>
              </a:ext>
            </a:extLst>
          </p:cNvPr>
          <p:cNvSpPr>
            <a:spLocks noGrp="1"/>
          </p:cNvSpPr>
          <p:nvPr>
            <p:ph type="dt" sz="half" idx="10"/>
          </p:nvPr>
        </p:nvSpPr>
        <p:spPr/>
        <p:txBody>
          <a:bodyPr/>
          <a:lstStyle/>
          <a:p>
            <a:r>
              <a:rPr lang="en-US"/>
              <a:t>2025-26 Fall</a:t>
            </a:r>
            <a:endParaRPr lang="en-GB" dirty="0"/>
          </a:p>
        </p:txBody>
      </p:sp>
      <p:sp>
        <p:nvSpPr>
          <p:cNvPr id="4" name="Footer Placeholder 3">
            <a:extLst>
              <a:ext uri="{FF2B5EF4-FFF2-40B4-BE49-F238E27FC236}">
                <a16:creationId xmlns:a16="http://schemas.microsoft.com/office/drawing/2014/main" id="{C36BF01F-BA92-7DA5-D72F-2762AC3DCC07}"/>
              </a:ext>
            </a:extLst>
          </p:cNvPr>
          <p:cNvSpPr>
            <a:spLocks noGrp="1"/>
          </p:cNvSpPr>
          <p:nvPr>
            <p:ph type="ftr" sz="quarter" idx="11"/>
          </p:nvPr>
        </p:nvSpPr>
        <p:spPr/>
        <p:txBody>
          <a:bodyPr/>
          <a:lstStyle/>
          <a:p>
            <a:r>
              <a:rPr lang="en-GB"/>
              <a:t>PDE3802 – Artificial Intelligence in Robotics</a:t>
            </a:r>
            <a:endParaRPr lang="en-GB" dirty="0"/>
          </a:p>
        </p:txBody>
      </p:sp>
      <p:sp>
        <p:nvSpPr>
          <p:cNvPr id="5" name="Slide Number Placeholder 4">
            <a:extLst>
              <a:ext uri="{FF2B5EF4-FFF2-40B4-BE49-F238E27FC236}">
                <a16:creationId xmlns:a16="http://schemas.microsoft.com/office/drawing/2014/main" id="{2E612047-F9E0-AE04-ADC0-C960DDE56779}"/>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2594068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643E9D-CD9A-6FD3-5F4A-EA4C8B3D24F2}"/>
              </a:ext>
            </a:extLst>
          </p:cNvPr>
          <p:cNvSpPr>
            <a:spLocks noGrp="1"/>
          </p:cNvSpPr>
          <p:nvPr>
            <p:ph type="dt" sz="half" idx="10"/>
          </p:nvPr>
        </p:nvSpPr>
        <p:spPr/>
        <p:txBody>
          <a:bodyPr/>
          <a:lstStyle/>
          <a:p>
            <a:r>
              <a:rPr lang="en-US"/>
              <a:t>2025-26 Fall</a:t>
            </a:r>
            <a:endParaRPr lang="en-GB" dirty="0"/>
          </a:p>
        </p:txBody>
      </p:sp>
      <p:sp>
        <p:nvSpPr>
          <p:cNvPr id="3" name="Footer Placeholder 2">
            <a:extLst>
              <a:ext uri="{FF2B5EF4-FFF2-40B4-BE49-F238E27FC236}">
                <a16:creationId xmlns:a16="http://schemas.microsoft.com/office/drawing/2014/main" id="{6F95B370-66E1-F2C3-E422-53AB571F5524}"/>
              </a:ext>
            </a:extLst>
          </p:cNvPr>
          <p:cNvSpPr>
            <a:spLocks noGrp="1"/>
          </p:cNvSpPr>
          <p:nvPr>
            <p:ph type="ftr" sz="quarter" idx="11"/>
          </p:nvPr>
        </p:nvSpPr>
        <p:spPr/>
        <p:txBody>
          <a:bodyPr/>
          <a:lstStyle/>
          <a:p>
            <a:r>
              <a:rPr lang="en-GB"/>
              <a:t>PDE3802 – Artificial Intelligence in Robotics</a:t>
            </a:r>
            <a:endParaRPr lang="en-GB" dirty="0"/>
          </a:p>
        </p:txBody>
      </p:sp>
      <p:sp>
        <p:nvSpPr>
          <p:cNvPr id="4" name="Slide Number Placeholder 3">
            <a:extLst>
              <a:ext uri="{FF2B5EF4-FFF2-40B4-BE49-F238E27FC236}">
                <a16:creationId xmlns:a16="http://schemas.microsoft.com/office/drawing/2014/main" id="{CA43B133-57F7-5A32-5255-BF0851BB6460}"/>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420715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AF5C-CD0B-5E20-03AA-1990B01A3F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383802-8ADF-7277-74B5-50764539B3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4617BAC-7720-F17C-7DF6-29CF70DBC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D98B4C-FBBE-D952-0ACF-2908A4053963}"/>
              </a:ext>
            </a:extLst>
          </p:cNvPr>
          <p:cNvSpPr>
            <a:spLocks noGrp="1"/>
          </p:cNvSpPr>
          <p:nvPr>
            <p:ph type="dt" sz="half" idx="10"/>
          </p:nvPr>
        </p:nvSpPr>
        <p:spPr/>
        <p:txBody>
          <a:bodyPr/>
          <a:lstStyle/>
          <a:p>
            <a:r>
              <a:rPr lang="en-US"/>
              <a:t>2025-26 Fall</a:t>
            </a:r>
            <a:endParaRPr lang="en-GB" dirty="0"/>
          </a:p>
        </p:txBody>
      </p:sp>
      <p:sp>
        <p:nvSpPr>
          <p:cNvPr id="6" name="Footer Placeholder 5">
            <a:extLst>
              <a:ext uri="{FF2B5EF4-FFF2-40B4-BE49-F238E27FC236}">
                <a16:creationId xmlns:a16="http://schemas.microsoft.com/office/drawing/2014/main" id="{26B92E98-F1BB-CCF5-F9F8-0F9A178D8B0D}"/>
              </a:ext>
            </a:extLst>
          </p:cNvPr>
          <p:cNvSpPr>
            <a:spLocks noGrp="1"/>
          </p:cNvSpPr>
          <p:nvPr>
            <p:ph type="ftr" sz="quarter" idx="11"/>
          </p:nvPr>
        </p:nvSpPr>
        <p:spPr/>
        <p:txBody>
          <a:bodyPr/>
          <a:lstStyle/>
          <a:p>
            <a:r>
              <a:rPr lang="en-GB"/>
              <a:t>PDE3802 – Artificial Intelligence in Robotics</a:t>
            </a:r>
            <a:endParaRPr lang="en-GB" dirty="0"/>
          </a:p>
        </p:txBody>
      </p:sp>
      <p:sp>
        <p:nvSpPr>
          <p:cNvPr id="7" name="Slide Number Placeholder 6">
            <a:extLst>
              <a:ext uri="{FF2B5EF4-FFF2-40B4-BE49-F238E27FC236}">
                <a16:creationId xmlns:a16="http://schemas.microsoft.com/office/drawing/2014/main" id="{0E01937C-4774-0010-157E-97DBA9736465}"/>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979030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FD2F-A25A-D64A-B5A7-D5A3A1D2C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729336-A8E4-948A-3311-7534FFCC35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BD1A7B-E7D5-5A08-57FB-13A344D70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8E687E-5E2B-895B-E56F-50DD452B7CF9}"/>
              </a:ext>
            </a:extLst>
          </p:cNvPr>
          <p:cNvSpPr>
            <a:spLocks noGrp="1"/>
          </p:cNvSpPr>
          <p:nvPr>
            <p:ph type="dt" sz="half" idx="10"/>
          </p:nvPr>
        </p:nvSpPr>
        <p:spPr/>
        <p:txBody>
          <a:bodyPr/>
          <a:lstStyle/>
          <a:p>
            <a:r>
              <a:rPr lang="en-US"/>
              <a:t>2025-26 Fall</a:t>
            </a:r>
            <a:endParaRPr lang="en-GB" dirty="0"/>
          </a:p>
        </p:txBody>
      </p:sp>
      <p:sp>
        <p:nvSpPr>
          <p:cNvPr id="6" name="Footer Placeholder 5">
            <a:extLst>
              <a:ext uri="{FF2B5EF4-FFF2-40B4-BE49-F238E27FC236}">
                <a16:creationId xmlns:a16="http://schemas.microsoft.com/office/drawing/2014/main" id="{EA1F7B26-C6AA-F850-1764-6116B97CBCB6}"/>
              </a:ext>
            </a:extLst>
          </p:cNvPr>
          <p:cNvSpPr>
            <a:spLocks noGrp="1"/>
          </p:cNvSpPr>
          <p:nvPr>
            <p:ph type="ftr" sz="quarter" idx="11"/>
          </p:nvPr>
        </p:nvSpPr>
        <p:spPr/>
        <p:txBody>
          <a:bodyPr/>
          <a:lstStyle/>
          <a:p>
            <a:r>
              <a:rPr lang="en-GB"/>
              <a:t>PDE3802 – Artificial Intelligence in Robotics</a:t>
            </a:r>
            <a:endParaRPr lang="en-GB" dirty="0"/>
          </a:p>
        </p:txBody>
      </p:sp>
      <p:sp>
        <p:nvSpPr>
          <p:cNvPr id="7" name="Slide Number Placeholder 6">
            <a:extLst>
              <a:ext uri="{FF2B5EF4-FFF2-40B4-BE49-F238E27FC236}">
                <a16:creationId xmlns:a16="http://schemas.microsoft.com/office/drawing/2014/main" id="{60A59619-6DFD-32C5-1EEA-F84F15299C64}"/>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673000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3C577-660C-313D-1163-790CD84B614A}"/>
              </a:ext>
            </a:extLst>
          </p:cNvPr>
          <p:cNvSpPr>
            <a:spLocks noGrp="1"/>
          </p:cNvSpPr>
          <p:nvPr>
            <p:ph type="title"/>
          </p:nvPr>
        </p:nvSpPr>
        <p:spPr>
          <a:xfrm>
            <a:off x="838200" y="365125"/>
            <a:ext cx="8821366"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94F2D6D-08F5-93D0-76EC-06E69F467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82D7B59-2872-6FE9-1A0E-388262CFE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2025-26 Fall</a:t>
            </a:r>
            <a:endParaRPr lang="en-GB" dirty="0"/>
          </a:p>
        </p:txBody>
      </p:sp>
      <p:sp>
        <p:nvSpPr>
          <p:cNvPr id="5" name="Footer Placeholder 4">
            <a:extLst>
              <a:ext uri="{FF2B5EF4-FFF2-40B4-BE49-F238E27FC236}">
                <a16:creationId xmlns:a16="http://schemas.microsoft.com/office/drawing/2014/main" id="{5F6B059D-B5A3-985D-F7E5-E817AA7BDF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PDE3802 – Artificial Intelligence in Robotics</a:t>
            </a:r>
            <a:endParaRPr lang="en-GB" dirty="0"/>
          </a:p>
        </p:txBody>
      </p:sp>
      <p:sp>
        <p:nvSpPr>
          <p:cNvPr id="6" name="Slide Number Placeholder 5">
            <a:extLst>
              <a:ext uri="{FF2B5EF4-FFF2-40B4-BE49-F238E27FC236}">
                <a16:creationId xmlns:a16="http://schemas.microsoft.com/office/drawing/2014/main" id="{8FBBA0BC-80B0-3878-0640-86F3860DFD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2906B-0D48-4D44-A2FA-F5590F1ECEEB}" type="slidenum">
              <a:rPr lang="en-GB" smtClean="0"/>
              <a:t>‹#›</a:t>
            </a:fld>
            <a:endParaRPr lang="en-GB"/>
          </a:p>
        </p:txBody>
      </p:sp>
      <p:sp>
        <p:nvSpPr>
          <p:cNvPr id="7" name="Rectangle 6">
            <a:extLst>
              <a:ext uri="{FF2B5EF4-FFF2-40B4-BE49-F238E27FC236}">
                <a16:creationId xmlns:a16="http://schemas.microsoft.com/office/drawing/2014/main" id="{F63DC215-43F2-50A0-ACAE-30F212EEB9DB}"/>
              </a:ext>
            </a:extLst>
          </p:cNvPr>
          <p:cNvSpPr/>
          <p:nvPr userDrawn="1"/>
        </p:nvSpPr>
        <p:spPr>
          <a:xfrm>
            <a:off x="9931940" y="262647"/>
            <a:ext cx="2062264" cy="836579"/>
          </a:xfrm>
          <a:prstGeom prst="rect">
            <a:avLst/>
          </a:prstGeom>
          <a:blipFill>
            <a:blip r:embed="rId1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33015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Uzf-K7UtD78?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uzM32wVTbsY?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robotsguide.com/robot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wDuXCXccxjc?feature=oembe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m7NxnPbOZFE?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pectrum.ieee.org/meet-roombas-ancestor-cybernetic-tortoise" TargetMode="External"/><Relationship Id="rId2" Type="http://schemas.openxmlformats.org/officeDocument/2006/relationships/slideLayout" Target="../slideLayouts/slideLayout2.xml"/><Relationship Id="rId1" Type="http://schemas.openxmlformats.org/officeDocument/2006/relationships/video" Target="https://www.youtube.com/embed/lLULRlmXkKo?feature=oembed" TargetMode="External"/><Relationship Id="rId4" Type="http://schemas.openxmlformats.org/officeDocument/2006/relationships/image" Target="../media/image16.jpe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roboticsbook.org/S10_introduction.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mdx.keylinks.org/new-ui/hierarchy/list/2427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mailto:p.shah@mdx.ac.uk" TargetMode="External"/><Relationship Id="rId2" Type="http://schemas.openxmlformats.org/officeDocument/2006/relationships/hyperlink" Target="mailto:t.girici@mdx.ac.uk"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hyperlink" Target="mailto:T.Girici@mdx.ac.uk"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youtube.com/watch?v=P4boyXQuUIw&amp;ab_channel=NASAJetPropulsionLaboratory" TargetMode="External"/><Relationship Id="rId7" Type="http://schemas.openxmlformats.org/officeDocument/2006/relationships/hyperlink" Target="https://www.youtube.com/watch?v=IMPbKVb8y8s&amp;t=1s&amp;ab_channel=TechVision" TargetMode="External"/><Relationship Id="rId2" Type="http://schemas.openxmlformats.org/officeDocument/2006/relationships/hyperlink" Target="https://www.youtube.com/watch?v=f7hu67Bk5bA&amp;ab_channel=CatersClips" TargetMode="External"/><Relationship Id="rId1" Type="http://schemas.openxmlformats.org/officeDocument/2006/relationships/slideLayout" Target="../slideLayouts/slideLayout2.xml"/><Relationship Id="rId6" Type="http://schemas.openxmlformats.org/officeDocument/2006/relationships/hyperlink" Target="https://www.youtube.com/watch?v=peaKnkNX4vc&amp;ab_channel=amazon" TargetMode="External"/><Relationship Id="rId5" Type="http://schemas.openxmlformats.org/officeDocument/2006/relationships/hyperlink" Target="https://www.youtube.com/watch?v=wM6RogoMs_I&amp;ab_channel=RobotLABInc" TargetMode="External"/><Relationship Id="rId4" Type="http://schemas.openxmlformats.org/officeDocument/2006/relationships/hyperlink" Target="https://www.youtube.com/watch?v=hA_-MkU0Nfw&amp;t=89s&amp;ab_channel=Waymo"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sites.google.com/site/cvonlinewiki/home/generic-computer-vision-methods" TargetMode="External"/><Relationship Id="rId2" Type="http://schemas.openxmlformats.org/officeDocument/2006/relationships/hyperlink" Target="http://homepages.inf.ed.ac.uk/rbf/CVonline/" TargetMode="External"/><Relationship Id="rId1" Type="http://schemas.openxmlformats.org/officeDocument/2006/relationships/slideLayout" Target="../slideLayouts/slideLayout2.xml"/><Relationship Id="rId5" Type="http://schemas.openxmlformats.org/officeDocument/2006/relationships/hyperlink" Target="https://docs.opencv.org/4.5.0/d2/d96/tutorial_py_table_of_contents_imgproc.html" TargetMode="External"/><Relationship Id="rId4" Type="http://schemas.openxmlformats.org/officeDocument/2006/relationships/hyperlink" Target="https://docs.opencv.org/4.5.0/d9/df8/tutorial_root.html"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PDE </a:t>
            </a:r>
            <a:r>
              <a:rPr lang="tr-TR" dirty="0"/>
              <a:t>3802</a:t>
            </a:r>
            <a:br>
              <a:rPr lang="en-GB" dirty="0"/>
            </a:br>
            <a:r>
              <a:rPr lang="tr-TR" dirty="0"/>
              <a:t>Artificial Intelligence in</a:t>
            </a:r>
            <a:r>
              <a:rPr lang="en-GB" dirty="0"/>
              <a:t> Robotics</a:t>
            </a:r>
            <a:br>
              <a:rPr lang="en-GB" dirty="0"/>
            </a:br>
            <a:r>
              <a:rPr lang="tr-TR" dirty="0"/>
              <a:t>Week 1: Introduction</a:t>
            </a:r>
            <a:endParaRPr lang="en-GB" dirty="0"/>
          </a:p>
        </p:txBody>
      </p:sp>
      <p:sp>
        <p:nvSpPr>
          <p:cNvPr id="4" name="Subtitle 3">
            <a:extLst>
              <a:ext uri="{FF2B5EF4-FFF2-40B4-BE49-F238E27FC236}">
                <a16:creationId xmlns:a16="http://schemas.microsoft.com/office/drawing/2014/main" id="{90C245ED-8B9E-4D78-646A-FD33B93ACFD0}"/>
              </a:ext>
            </a:extLst>
          </p:cNvPr>
          <p:cNvSpPr>
            <a:spLocks noGrp="1"/>
          </p:cNvSpPr>
          <p:nvPr>
            <p:ph type="subTitle" idx="1"/>
          </p:nvPr>
        </p:nvSpPr>
        <p:spPr/>
        <p:txBody>
          <a:bodyPr/>
          <a:lstStyle/>
          <a:p>
            <a:r>
              <a:rPr lang="en-GB" dirty="0"/>
              <a:t>Department of Design Engineering and Mathematics</a:t>
            </a:r>
          </a:p>
        </p:txBody>
      </p:sp>
      <p:sp>
        <p:nvSpPr>
          <p:cNvPr id="3" name="Date Placeholder 2">
            <a:extLst>
              <a:ext uri="{FF2B5EF4-FFF2-40B4-BE49-F238E27FC236}">
                <a16:creationId xmlns:a16="http://schemas.microsoft.com/office/drawing/2014/main" id="{EF76C61A-BE25-A8B8-CED8-26CE68FB5C34}"/>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A6CDF501-26BB-EBA2-0B44-F4E990AC448E}"/>
              </a:ext>
            </a:extLst>
          </p:cNvPr>
          <p:cNvSpPr>
            <a:spLocks noGrp="1"/>
          </p:cNvSpPr>
          <p:nvPr>
            <p:ph type="ftr" sz="quarter" idx="11"/>
          </p:nvPr>
        </p:nvSpPr>
        <p:spPr/>
        <p:txBody>
          <a:bodyPr/>
          <a:lstStyle/>
          <a:p>
            <a:r>
              <a:rPr lang="en-GB"/>
              <a:t>PDE3802 – Artificial Intelligence in Robotics</a:t>
            </a:r>
            <a:endParaRPr lang="en-GB" dirty="0"/>
          </a:p>
        </p:txBody>
      </p:sp>
      <p:sp>
        <p:nvSpPr>
          <p:cNvPr id="6" name="Slide Number Placeholder 5">
            <a:extLst>
              <a:ext uri="{FF2B5EF4-FFF2-40B4-BE49-F238E27FC236}">
                <a16:creationId xmlns:a16="http://schemas.microsoft.com/office/drawing/2014/main" id="{6417595A-DD95-405E-674B-69D103DCE9C3}"/>
              </a:ext>
            </a:extLst>
          </p:cNvPr>
          <p:cNvSpPr>
            <a:spLocks noGrp="1"/>
          </p:cNvSpPr>
          <p:nvPr>
            <p:ph type="sldNum" sz="quarter" idx="12"/>
          </p:nvPr>
        </p:nvSpPr>
        <p:spPr/>
        <p:txBody>
          <a:bodyPr/>
          <a:lstStyle/>
          <a:p>
            <a:fld id="{3612906B-0D48-4D44-A2FA-F5590F1ECEEB}" type="slidenum">
              <a:rPr lang="en-GB" smtClean="0"/>
              <a:t>1</a:t>
            </a:fld>
            <a:endParaRPr lang="en-GB"/>
          </a:p>
        </p:txBody>
      </p:sp>
    </p:spTree>
    <p:extLst>
      <p:ext uri="{BB962C8B-B14F-4D97-AF65-F5344CB8AC3E}">
        <p14:creationId xmlns:p14="http://schemas.microsoft.com/office/powerpoint/2010/main" val="2123393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81E8-DA66-58E8-E16F-7E150E2D84D1}"/>
              </a:ext>
            </a:extLst>
          </p:cNvPr>
          <p:cNvSpPr>
            <a:spLocks noGrp="1"/>
          </p:cNvSpPr>
          <p:nvPr>
            <p:ph type="title"/>
          </p:nvPr>
        </p:nvSpPr>
        <p:spPr>
          <a:xfrm>
            <a:off x="838200" y="365125"/>
            <a:ext cx="8821366" cy="968661"/>
          </a:xfrm>
        </p:spPr>
        <p:txBody>
          <a:bodyPr/>
          <a:lstStyle/>
          <a:p>
            <a:r>
              <a:rPr lang="tr-TR" dirty="0"/>
              <a:t>A</a:t>
            </a:r>
            <a:r>
              <a:rPr lang="en-GB" dirty="0" err="1">
                <a:latin typeface="+mn-lt"/>
              </a:rPr>
              <a:t>ssessment</a:t>
            </a:r>
            <a:r>
              <a:rPr lang="tr-TR" dirty="0">
                <a:latin typeface="+mn-lt"/>
              </a:rPr>
              <a:t> 1</a:t>
            </a:r>
            <a:r>
              <a:rPr lang="en-GB" dirty="0">
                <a:latin typeface="+mn-lt"/>
              </a:rPr>
              <a:t>:</a:t>
            </a:r>
          </a:p>
        </p:txBody>
      </p:sp>
      <p:sp>
        <p:nvSpPr>
          <p:cNvPr id="3" name="Content Placeholder 2">
            <a:extLst>
              <a:ext uri="{FF2B5EF4-FFF2-40B4-BE49-F238E27FC236}">
                <a16:creationId xmlns:a16="http://schemas.microsoft.com/office/drawing/2014/main" id="{8BEE1DC2-6643-EB15-B89C-606BC2AD49DD}"/>
              </a:ext>
            </a:extLst>
          </p:cNvPr>
          <p:cNvSpPr>
            <a:spLocks noGrp="1"/>
          </p:cNvSpPr>
          <p:nvPr>
            <p:ph idx="1"/>
          </p:nvPr>
        </p:nvSpPr>
        <p:spPr>
          <a:xfrm>
            <a:off x="580103" y="1455175"/>
            <a:ext cx="10773697" cy="1524000"/>
          </a:xfrm>
        </p:spPr>
        <p:txBody>
          <a:bodyPr>
            <a:normAutofit fontScale="47500" lnSpcReduction="20000"/>
          </a:bodyPr>
          <a:lstStyle/>
          <a:p>
            <a:r>
              <a:rPr lang="en-GB" dirty="0"/>
              <a:t>Coursework 1 – </a:t>
            </a:r>
            <a:r>
              <a:rPr lang="tr-TR" dirty="0"/>
              <a:t>6</a:t>
            </a:r>
            <a:r>
              <a:rPr lang="en-GB" dirty="0"/>
              <a:t>0% </a:t>
            </a:r>
            <a:endParaRPr lang="tr-TR" dirty="0"/>
          </a:p>
          <a:p>
            <a:r>
              <a:rPr lang="en-GB" dirty="0"/>
              <a:t>Students will be given a task requiring advanced sensory processing</a:t>
            </a:r>
            <a:r>
              <a:rPr lang="tr-TR" dirty="0"/>
              <a:t> and actuation</a:t>
            </a:r>
            <a:r>
              <a:rPr lang="en-GB" dirty="0"/>
              <a:t>, </a:t>
            </a:r>
            <a:endParaRPr lang="tr-TR" dirty="0"/>
          </a:p>
          <a:p>
            <a:pPr lvl="1"/>
            <a:r>
              <a:rPr lang="en-GB" dirty="0"/>
              <a:t>they will study the problem and design a solution based on appropriate research. </a:t>
            </a:r>
            <a:endParaRPr lang="tr-TR" dirty="0"/>
          </a:p>
          <a:p>
            <a:pPr lvl="1"/>
            <a:r>
              <a:rPr lang="en-GB" dirty="0"/>
              <a:t>They will write a technical report explaining their solution</a:t>
            </a:r>
            <a:endParaRPr lang="tr-TR" dirty="0"/>
          </a:p>
          <a:p>
            <a:r>
              <a:rPr lang="tr-TR" dirty="0"/>
              <a:t>Students will solve an image recognition/classification task</a:t>
            </a:r>
          </a:p>
          <a:p>
            <a:pPr lvl="1"/>
            <a:r>
              <a:rPr lang="tr-TR" dirty="0"/>
              <a:t>They will provide the programming code</a:t>
            </a:r>
          </a:p>
          <a:p>
            <a:pPr lvl="1"/>
            <a:r>
              <a:rPr lang="tr-TR" dirty="0"/>
              <a:t>They will prepare a 3 minute demonstration video</a:t>
            </a:r>
            <a:endParaRPr lang="en-GB" dirty="0"/>
          </a:p>
        </p:txBody>
      </p:sp>
      <p:sp>
        <p:nvSpPr>
          <p:cNvPr id="6" name="Date Placeholder 5">
            <a:extLst>
              <a:ext uri="{FF2B5EF4-FFF2-40B4-BE49-F238E27FC236}">
                <a16:creationId xmlns:a16="http://schemas.microsoft.com/office/drawing/2014/main" id="{C3B9336A-8B8D-145A-434F-A3231746C48F}"/>
              </a:ext>
            </a:extLst>
          </p:cNvPr>
          <p:cNvSpPr>
            <a:spLocks noGrp="1"/>
          </p:cNvSpPr>
          <p:nvPr>
            <p:ph type="dt" sz="half" idx="10"/>
          </p:nvPr>
        </p:nvSpPr>
        <p:spPr/>
        <p:txBody>
          <a:bodyPr/>
          <a:lstStyle/>
          <a:p>
            <a:r>
              <a:rPr lang="en-US"/>
              <a:t>2025-26 Fall</a:t>
            </a:r>
            <a:endParaRPr lang="en-GB"/>
          </a:p>
        </p:txBody>
      </p:sp>
      <p:sp>
        <p:nvSpPr>
          <p:cNvPr id="7" name="Footer Placeholder 6">
            <a:extLst>
              <a:ext uri="{FF2B5EF4-FFF2-40B4-BE49-F238E27FC236}">
                <a16:creationId xmlns:a16="http://schemas.microsoft.com/office/drawing/2014/main" id="{66275971-9503-49A1-5F57-5817F75D85D5}"/>
              </a:ext>
            </a:extLst>
          </p:cNvPr>
          <p:cNvSpPr>
            <a:spLocks noGrp="1"/>
          </p:cNvSpPr>
          <p:nvPr>
            <p:ph type="ftr" sz="quarter" idx="11"/>
          </p:nvPr>
        </p:nvSpPr>
        <p:spPr/>
        <p:txBody>
          <a:bodyPr/>
          <a:lstStyle/>
          <a:p>
            <a:r>
              <a:rPr lang="en-GB"/>
              <a:t>PDE3802 – Artificial Intelligence in Robotics</a:t>
            </a:r>
          </a:p>
        </p:txBody>
      </p:sp>
      <p:sp>
        <p:nvSpPr>
          <p:cNvPr id="8" name="Slide Number Placeholder 7">
            <a:extLst>
              <a:ext uri="{FF2B5EF4-FFF2-40B4-BE49-F238E27FC236}">
                <a16:creationId xmlns:a16="http://schemas.microsoft.com/office/drawing/2014/main" id="{DE68E011-3DC0-4587-5DA8-F05E687427B8}"/>
              </a:ext>
            </a:extLst>
          </p:cNvPr>
          <p:cNvSpPr>
            <a:spLocks noGrp="1"/>
          </p:cNvSpPr>
          <p:nvPr>
            <p:ph type="sldNum" sz="quarter" idx="12"/>
          </p:nvPr>
        </p:nvSpPr>
        <p:spPr/>
        <p:txBody>
          <a:bodyPr/>
          <a:lstStyle/>
          <a:p>
            <a:fld id="{3612906B-0D48-4D44-A2FA-F5590F1ECEEB}" type="slidenum">
              <a:rPr lang="en-GB" smtClean="0"/>
              <a:t>10</a:t>
            </a:fld>
            <a:endParaRPr lang="en-GB"/>
          </a:p>
        </p:txBody>
      </p:sp>
      <p:graphicFrame>
        <p:nvGraphicFramePr>
          <p:cNvPr id="9" name="Table 8">
            <a:extLst>
              <a:ext uri="{FF2B5EF4-FFF2-40B4-BE49-F238E27FC236}">
                <a16:creationId xmlns:a16="http://schemas.microsoft.com/office/drawing/2014/main" id="{B819CB1C-2272-5EDA-C4DB-13DEFD9DA10C}"/>
              </a:ext>
            </a:extLst>
          </p:cNvPr>
          <p:cNvGraphicFramePr>
            <a:graphicFrameLocks noGrp="1"/>
          </p:cNvGraphicFramePr>
          <p:nvPr>
            <p:extLst>
              <p:ext uri="{D42A27DB-BD31-4B8C-83A1-F6EECF244321}">
                <p14:modId xmlns:p14="http://schemas.microsoft.com/office/powerpoint/2010/main" val="904350425"/>
              </p:ext>
            </p:extLst>
          </p:nvPr>
        </p:nvGraphicFramePr>
        <p:xfrm>
          <a:off x="2209799" y="3032589"/>
          <a:ext cx="7669845" cy="2996952"/>
        </p:xfrm>
        <a:graphic>
          <a:graphicData uri="http://schemas.openxmlformats.org/drawingml/2006/table">
            <a:tbl>
              <a:tblPr firstRow="1" firstCol="1" bandRow="1">
                <a:tableStyleId>{5A111915-BE36-4E01-A7E5-04B1672EAD32}</a:tableStyleId>
              </a:tblPr>
              <a:tblGrid>
                <a:gridCol w="1139561">
                  <a:extLst>
                    <a:ext uri="{9D8B030D-6E8A-4147-A177-3AD203B41FA5}">
                      <a16:colId xmlns:a16="http://schemas.microsoft.com/office/drawing/2014/main" val="2451190491"/>
                    </a:ext>
                  </a:extLst>
                </a:gridCol>
                <a:gridCol w="2378522">
                  <a:extLst>
                    <a:ext uri="{9D8B030D-6E8A-4147-A177-3AD203B41FA5}">
                      <a16:colId xmlns:a16="http://schemas.microsoft.com/office/drawing/2014/main" val="1983534196"/>
                    </a:ext>
                  </a:extLst>
                </a:gridCol>
                <a:gridCol w="674506">
                  <a:extLst>
                    <a:ext uri="{9D8B030D-6E8A-4147-A177-3AD203B41FA5}">
                      <a16:colId xmlns:a16="http://schemas.microsoft.com/office/drawing/2014/main" val="2697348931"/>
                    </a:ext>
                  </a:extLst>
                </a:gridCol>
                <a:gridCol w="1384512">
                  <a:extLst>
                    <a:ext uri="{9D8B030D-6E8A-4147-A177-3AD203B41FA5}">
                      <a16:colId xmlns:a16="http://schemas.microsoft.com/office/drawing/2014/main" val="4057229405"/>
                    </a:ext>
                  </a:extLst>
                </a:gridCol>
                <a:gridCol w="2092744">
                  <a:extLst>
                    <a:ext uri="{9D8B030D-6E8A-4147-A177-3AD203B41FA5}">
                      <a16:colId xmlns:a16="http://schemas.microsoft.com/office/drawing/2014/main" val="2678998957"/>
                    </a:ext>
                  </a:extLst>
                </a:gridCol>
              </a:tblGrid>
              <a:tr h="397541">
                <a:tc gridSpan="5">
                  <a:txBody>
                    <a:bodyPr/>
                    <a:lstStyle/>
                    <a:p>
                      <a:pPr algn="just">
                        <a:lnSpc>
                          <a:spcPct val="115000"/>
                        </a:lnSpc>
                        <a:spcAft>
                          <a:spcPts val="1000"/>
                        </a:spcAft>
                        <a:buNone/>
                      </a:pPr>
                      <a:r>
                        <a:rPr lang="en-GB" sz="1400" dirty="0">
                          <a:effectLst/>
                        </a:rPr>
                        <a:t>Task: Autonomous </a:t>
                      </a:r>
                      <a:r>
                        <a:rPr lang="tr-TR" sz="1400" dirty="0">
                          <a:effectLst/>
                        </a:rPr>
                        <a:t>system design report</a:t>
                      </a:r>
                      <a:r>
                        <a:rPr lang="en-GB" sz="1400" dirty="0">
                          <a:effectLst/>
                        </a:rPr>
                        <a:t> and Computer vision task (Due:  Mid-semester)</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94939152"/>
                  </a:ext>
                </a:extLst>
              </a:tr>
              <a:tr h="807076">
                <a:tc>
                  <a:txBody>
                    <a:bodyPr/>
                    <a:lstStyle/>
                    <a:p>
                      <a:pPr algn="just">
                        <a:lnSpc>
                          <a:spcPct val="115000"/>
                        </a:lnSpc>
                        <a:spcAft>
                          <a:spcPts val="1000"/>
                        </a:spcAft>
                        <a:buNone/>
                      </a:pPr>
                      <a:r>
                        <a:rPr lang="en-GB" sz="1400">
                          <a:effectLst/>
                        </a:rPr>
                        <a:t>Weighting</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1000"/>
                        </a:spcAft>
                        <a:buNone/>
                      </a:pPr>
                      <a:r>
                        <a:rPr lang="en-GB" sz="1400">
                          <a:effectLst/>
                        </a:rPr>
                        <a:t>Specification e.g. word count / duration / no. of pages</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1000"/>
                        </a:spcAft>
                        <a:buNone/>
                      </a:pPr>
                      <a:r>
                        <a:rPr lang="en-GB" sz="1400">
                          <a:effectLst/>
                        </a:rPr>
                        <a:t>LO mapped to</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1000"/>
                        </a:spcAft>
                        <a:buNone/>
                      </a:pPr>
                      <a:r>
                        <a:rPr lang="en-GB" sz="1400">
                          <a:effectLst/>
                        </a:rPr>
                        <a:t>Anonymously marked</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1000"/>
                        </a:spcAft>
                        <a:buNone/>
                      </a:pPr>
                      <a:r>
                        <a:rPr lang="en-GB" sz="1400">
                          <a:effectLst/>
                        </a:rPr>
                        <a:t>Ethics approval required</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2120888"/>
                  </a:ext>
                </a:extLst>
              </a:tr>
              <a:tr h="1792335">
                <a:tc>
                  <a:txBody>
                    <a:bodyPr/>
                    <a:lstStyle/>
                    <a:p>
                      <a:pPr algn="just">
                        <a:lnSpc>
                          <a:spcPct val="115000"/>
                        </a:lnSpc>
                        <a:spcAft>
                          <a:spcPts val="1000"/>
                        </a:spcAft>
                        <a:buNone/>
                      </a:pPr>
                      <a:r>
                        <a:rPr lang="en-GB" sz="1400">
                          <a:effectLst/>
                        </a:rPr>
                        <a:t>60%</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1000"/>
                        </a:spcAft>
                        <a:buNone/>
                      </a:pPr>
                      <a:r>
                        <a:rPr lang="en-GB" sz="1400">
                          <a:effectLst/>
                        </a:rPr>
                        <a:t>Report (max 3000 words) </a:t>
                      </a:r>
                    </a:p>
                    <a:p>
                      <a:pPr algn="just">
                        <a:lnSpc>
                          <a:spcPct val="115000"/>
                        </a:lnSpc>
                        <a:spcAft>
                          <a:spcPts val="1000"/>
                        </a:spcAft>
                        <a:buNone/>
                      </a:pPr>
                      <a:r>
                        <a:rPr lang="en-GB" sz="1400">
                          <a:effectLst/>
                        </a:rPr>
                        <a:t>Code and demo video (max 3 minutes)</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1000"/>
                        </a:spcAft>
                        <a:buNone/>
                      </a:pPr>
                      <a:r>
                        <a:rPr lang="en-GB" sz="1400">
                          <a:effectLst/>
                        </a:rPr>
                        <a:t>1,2,3,4</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1000"/>
                        </a:spcAft>
                        <a:buNone/>
                      </a:pPr>
                      <a:r>
                        <a:rPr lang="en-GB" sz="1400">
                          <a:effectLst/>
                        </a:rPr>
                        <a:t>☒ No </a:t>
                      </a:r>
                    </a:p>
                    <a:p>
                      <a:pPr algn="just">
                        <a:lnSpc>
                          <a:spcPct val="115000"/>
                        </a:lnSpc>
                        <a:spcAft>
                          <a:spcPts val="1000"/>
                        </a:spcAft>
                        <a:buNone/>
                      </a:pPr>
                      <a:r>
                        <a:rPr lang="en-GB" sz="1400">
                          <a:effectLst/>
                        </a:rPr>
                        <a:t>☐ Yes</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1000"/>
                        </a:spcAft>
                        <a:buNone/>
                      </a:pPr>
                      <a:r>
                        <a:rPr lang="en-GB" sz="1400" dirty="0">
                          <a:effectLst/>
                        </a:rPr>
                        <a:t>☒ No </a:t>
                      </a:r>
                    </a:p>
                    <a:p>
                      <a:pPr algn="just">
                        <a:lnSpc>
                          <a:spcPct val="115000"/>
                        </a:lnSpc>
                        <a:spcAft>
                          <a:spcPts val="1000"/>
                        </a:spcAft>
                        <a:buNone/>
                      </a:pPr>
                      <a:r>
                        <a:rPr lang="en-GB" sz="1400" dirty="0">
                          <a:effectLst/>
                        </a:rPr>
                        <a:t>☐ Yes – individual student </a:t>
                      </a:r>
                    </a:p>
                    <a:p>
                      <a:pPr algn="just">
                        <a:lnSpc>
                          <a:spcPct val="115000"/>
                        </a:lnSpc>
                        <a:spcAft>
                          <a:spcPts val="1000"/>
                        </a:spcAft>
                        <a:buNone/>
                      </a:pPr>
                      <a:r>
                        <a:rPr lang="en-GB" sz="1400" dirty="0">
                          <a:effectLst/>
                        </a:rPr>
                        <a:t>☐ Yes – group approval </a:t>
                      </a:r>
                    </a:p>
                    <a:p>
                      <a:pPr algn="just">
                        <a:lnSpc>
                          <a:spcPct val="115000"/>
                        </a:lnSpc>
                        <a:spcAft>
                          <a:spcPts val="1000"/>
                        </a:spcAft>
                        <a:buNone/>
                      </a:pPr>
                      <a:r>
                        <a:rPr lang="en-GB" sz="1400" dirty="0">
                          <a:effectLst/>
                        </a:rPr>
                        <a:t>☐ Yes – whole module</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0589762"/>
                  </a:ext>
                </a:extLst>
              </a:tr>
            </a:tbl>
          </a:graphicData>
        </a:graphic>
      </p:graphicFrame>
    </p:spTree>
    <p:extLst>
      <p:ext uri="{BB962C8B-B14F-4D97-AF65-F5344CB8AC3E}">
        <p14:creationId xmlns:p14="http://schemas.microsoft.com/office/powerpoint/2010/main" val="41299301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AEB5-3544-77E6-AABE-2114DAD72AF5}"/>
              </a:ext>
            </a:extLst>
          </p:cNvPr>
          <p:cNvSpPr>
            <a:spLocks noGrp="1"/>
          </p:cNvSpPr>
          <p:nvPr>
            <p:ph type="title"/>
          </p:nvPr>
        </p:nvSpPr>
        <p:spPr/>
        <p:txBody>
          <a:bodyPr/>
          <a:lstStyle/>
          <a:p>
            <a:r>
              <a:rPr lang="en-GB" dirty="0"/>
              <a:t>Tuples</a:t>
            </a:r>
          </a:p>
        </p:txBody>
      </p:sp>
      <p:sp>
        <p:nvSpPr>
          <p:cNvPr id="3" name="Content Placeholder 2">
            <a:extLst>
              <a:ext uri="{FF2B5EF4-FFF2-40B4-BE49-F238E27FC236}">
                <a16:creationId xmlns:a16="http://schemas.microsoft.com/office/drawing/2014/main" id="{C433B02E-479B-03C6-2202-7ECCDA4BF698}"/>
              </a:ext>
            </a:extLst>
          </p:cNvPr>
          <p:cNvSpPr>
            <a:spLocks noGrp="1"/>
          </p:cNvSpPr>
          <p:nvPr>
            <p:ph idx="1"/>
          </p:nvPr>
        </p:nvSpPr>
        <p:spPr/>
        <p:txBody>
          <a:bodyPr>
            <a:normAutofit fontScale="92500" lnSpcReduction="10000"/>
          </a:bodyPr>
          <a:lstStyle/>
          <a:p>
            <a:r>
              <a:rPr lang="en-US" dirty="0"/>
              <a:t>T = (1, 2, 3, ‘a’, ‘b’)</a:t>
            </a:r>
          </a:p>
          <a:p>
            <a:r>
              <a:rPr lang="en-US" dirty="0"/>
              <a:t>They are sorted sequences. As a list but with () …</a:t>
            </a:r>
          </a:p>
          <a:p>
            <a:endParaRPr lang="en-US" dirty="0"/>
          </a:p>
          <a:p>
            <a:r>
              <a:rPr lang="en-US" dirty="0"/>
              <a:t>Tuple elements can be indexed exactly as list elements, but tuples are immutable: they cannot be changed once defined.</a:t>
            </a:r>
          </a:p>
          <a:p>
            <a:endParaRPr lang="en-US" dirty="0"/>
          </a:p>
          <a:p>
            <a:r>
              <a:rPr lang="en-US" dirty="0"/>
              <a:t>Convenient when you have a fixed-length sequence of elements that will never change (e.g. an offset for a coordinate transformation).</a:t>
            </a:r>
          </a:p>
          <a:p>
            <a:endParaRPr lang="en-US" dirty="0"/>
          </a:p>
          <a:p>
            <a:r>
              <a:rPr lang="en-US" dirty="0"/>
              <a:t>If you want a list: L = list(T)</a:t>
            </a:r>
            <a:endParaRPr lang="en-GB" dirty="0"/>
          </a:p>
        </p:txBody>
      </p:sp>
      <p:sp>
        <p:nvSpPr>
          <p:cNvPr id="4" name="Date Placeholder 3">
            <a:extLst>
              <a:ext uri="{FF2B5EF4-FFF2-40B4-BE49-F238E27FC236}">
                <a16:creationId xmlns:a16="http://schemas.microsoft.com/office/drawing/2014/main" id="{EA62CE8A-D98D-5685-25AB-6328F40D4EC4}"/>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74E15CE5-1CEF-D568-6E78-0B2BB7E56CDC}"/>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5CD36085-7ED2-4407-2323-09760F33D802}"/>
              </a:ext>
            </a:extLst>
          </p:cNvPr>
          <p:cNvSpPr>
            <a:spLocks noGrp="1"/>
          </p:cNvSpPr>
          <p:nvPr>
            <p:ph type="sldNum" sz="quarter" idx="12"/>
          </p:nvPr>
        </p:nvSpPr>
        <p:spPr/>
        <p:txBody>
          <a:bodyPr/>
          <a:lstStyle/>
          <a:p>
            <a:fld id="{3612906B-0D48-4D44-A2FA-F5590F1ECEEB}" type="slidenum">
              <a:rPr lang="en-GB" smtClean="0"/>
              <a:t>100</a:t>
            </a:fld>
            <a:endParaRPr lang="en-GB"/>
          </a:p>
        </p:txBody>
      </p:sp>
    </p:spTree>
    <p:extLst>
      <p:ext uri="{BB962C8B-B14F-4D97-AF65-F5344CB8AC3E}">
        <p14:creationId xmlns:p14="http://schemas.microsoft.com/office/powerpoint/2010/main" val="18000815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DA2C-38AB-6F66-37B8-5ECEAD789CC3}"/>
              </a:ext>
            </a:extLst>
          </p:cNvPr>
          <p:cNvSpPr>
            <a:spLocks noGrp="1"/>
          </p:cNvSpPr>
          <p:nvPr>
            <p:ph type="title"/>
          </p:nvPr>
        </p:nvSpPr>
        <p:spPr/>
        <p:txBody>
          <a:bodyPr/>
          <a:lstStyle/>
          <a:p>
            <a:r>
              <a:rPr lang="en-GB" dirty="0"/>
              <a:t>Dictionaries</a:t>
            </a:r>
          </a:p>
        </p:txBody>
      </p:sp>
      <p:sp>
        <p:nvSpPr>
          <p:cNvPr id="3" name="Content Placeholder 2">
            <a:extLst>
              <a:ext uri="{FF2B5EF4-FFF2-40B4-BE49-F238E27FC236}">
                <a16:creationId xmlns:a16="http://schemas.microsoft.com/office/drawing/2014/main" id="{93A3FB11-61AD-86FC-2693-74D9B2B1A949}"/>
              </a:ext>
            </a:extLst>
          </p:cNvPr>
          <p:cNvSpPr>
            <a:spLocks noGrp="1"/>
          </p:cNvSpPr>
          <p:nvPr>
            <p:ph idx="1"/>
          </p:nvPr>
        </p:nvSpPr>
        <p:spPr>
          <a:xfrm>
            <a:off x="838200" y="1815793"/>
            <a:ext cx="10515600" cy="4351338"/>
          </a:xfrm>
        </p:spPr>
        <p:txBody>
          <a:bodyPr>
            <a:noAutofit/>
          </a:bodyPr>
          <a:lstStyle/>
          <a:p>
            <a:pPr marR="117820" algn="l"/>
            <a:r>
              <a:rPr lang="en-GB" sz="2600" b="0" i="0" u="none" strike="noStrike" baseline="0" dirty="0"/>
              <a:t>d = {} </a:t>
            </a:r>
          </a:p>
          <a:p>
            <a:pPr marR="51820" algn="l"/>
            <a:r>
              <a:rPr lang="en-GB" sz="2600" b="0" i="0" u="none" strike="noStrike" baseline="0" dirty="0"/>
              <a:t>d = {‘a’:2, ‘</a:t>
            </a:r>
            <a:r>
              <a:rPr lang="en-GB" sz="2600" b="0" i="0" u="none" strike="noStrike" baseline="0" dirty="0" err="1"/>
              <a:t>b’:’zzz</a:t>
            </a:r>
            <a:r>
              <a:rPr lang="en-GB" sz="2600" b="0" i="0" u="none" strike="noStrike" baseline="0" dirty="0"/>
              <a:t>’, 1:3, 2:’zzz’}</a:t>
            </a:r>
          </a:p>
          <a:p>
            <a:pPr marR="26770" algn="l"/>
            <a:endParaRPr lang="en-US" sz="2600" b="0" i="0" u="none" strike="noStrike" baseline="0" dirty="0"/>
          </a:p>
          <a:p>
            <a:pPr marR="26770" algn="l"/>
            <a:r>
              <a:rPr lang="en-US" sz="2600" b="0" i="0" u="none" strike="noStrike" baseline="0" dirty="0"/>
              <a:t>Unsorted and named collection of elements. </a:t>
            </a:r>
          </a:p>
          <a:p>
            <a:pPr marR="0" algn="l"/>
            <a:r>
              <a:rPr lang="en-US" sz="2600" b="0" i="0" u="none" strike="noStrike" baseline="0" dirty="0"/>
              <a:t>Dictionaries have keys and values; keys are always unique. </a:t>
            </a:r>
          </a:p>
          <a:p>
            <a:pPr marR="9540" algn="l"/>
            <a:r>
              <a:rPr lang="en-US" sz="2600" b="0" i="0" u="none" strike="noStrike" baseline="0" dirty="0"/>
              <a:t>Dictionaries are accessed by keys: </a:t>
            </a:r>
            <a:r>
              <a:rPr lang="en-GB" sz="2600" b="0" i="0" u="none" strike="noStrike" baseline="0" dirty="0"/>
              <a:t>d[‘a’] </a:t>
            </a:r>
          </a:p>
          <a:p>
            <a:endParaRPr lang="en-GB" sz="2600" b="0" i="0" u="none" strike="noStrike" baseline="0" dirty="0"/>
          </a:p>
          <a:p>
            <a:r>
              <a:rPr lang="en-US" sz="2600" b="0" i="0" u="none" strike="noStrike" baseline="0" dirty="0"/>
              <a:t>Very convenient for structured data, where you naturally have keys and values, e.g. names, codes, identifiers, symbols, abbreviations</a:t>
            </a:r>
            <a:endParaRPr lang="en-GB" sz="2600" dirty="0"/>
          </a:p>
        </p:txBody>
      </p:sp>
      <p:sp>
        <p:nvSpPr>
          <p:cNvPr id="4" name="Date Placeholder 3">
            <a:extLst>
              <a:ext uri="{FF2B5EF4-FFF2-40B4-BE49-F238E27FC236}">
                <a16:creationId xmlns:a16="http://schemas.microsoft.com/office/drawing/2014/main" id="{E6756F46-3AB1-F177-C13E-9E5C8538944A}"/>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AF4A1358-8294-281B-2044-8A4201E1B688}"/>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BB5621FF-3B22-D51A-2C47-555FC76E521E}"/>
              </a:ext>
            </a:extLst>
          </p:cNvPr>
          <p:cNvSpPr>
            <a:spLocks noGrp="1"/>
          </p:cNvSpPr>
          <p:nvPr>
            <p:ph type="sldNum" sz="quarter" idx="12"/>
          </p:nvPr>
        </p:nvSpPr>
        <p:spPr/>
        <p:txBody>
          <a:bodyPr/>
          <a:lstStyle/>
          <a:p>
            <a:fld id="{3612906B-0D48-4D44-A2FA-F5590F1ECEEB}" type="slidenum">
              <a:rPr lang="en-GB" smtClean="0"/>
              <a:t>101</a:t>
            </a:fld>
            <a:endParaRPr lang="en-GB"/>
          </a:p>
        </p:txBody>
      </p:sp>
    </p:spTree>
    <p:extLst>
      <p:ext uri="{BB962C8B-B14F-4D97-AF65-F5344CB8AC3E}">
        <p14:creationId xmlns:p14="http://schemas.microsoft.com/office/powerpoint/2010/main" val="34273785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BCFF-A121-5C00-90F9-153E5AD3084E}"/>
              </a:ext>
            </a:extLst>
          </p:cNvPr>
          <p:cNvSpPr>
            <a:spLocks noGrp="1"/>
          </p:cNvSpPr>
          <p:nvPr>
            <p:ph type="title"/>
          </p:nvPr>
        </p:nvSpPr>
        <p:spPr/>
        <p:txBody>
          <a:bodyPr/>
          <a:lstStyle/>
          <a:p>
            <a:r>
              <a:rPr lang="en-GB" dirty="0"/>
              <a:t>Dictionaries</a:t>
            </a:r>
          </a:p>
        </p:txBody>
      </p:sp>
      <p:sp>
        <p:nvSpPr>
          <p:cNvPr id="3" name="Content Placeholder 2">
            <a:extLst>
              <a:ext uri="{FF2B5EF4-FFF2-40B4-BE49-F238E27FC236}">
                <a16:creationId xmlns:a16="http://schemas.microsoft.com/office/drawing/2014/main" id="{68AA265A-5756-19D3-4930-6A1418392D3B}"/>
              </a:ext>
            </a:extLst>
          </p:cNvPr>
          <p:cNvSpPr>
            <a:spLocks noGrp="1"/>
          </p:cNvSpPr>
          <p:nvPr>
            <p:ph idx="1"/>
          </p:nvPr>
        </p:nvSpPr>
        <p:spPr/>
        <p:txBody>
          <a:bodyPr>
            <a:normAutofit fontScale="92500" lnSpcReduction="20000"/>
          </a:bodyPr>
          <a:lstStyle/>
          <a:p>
            <a:pPr marL="0" indent="0">
              <a:buNone/>
            </a:pPr>
            <a:r>
              <a:rPr lang="en-GB" sz="2000" dirty="0">
                <a:solidFill>
                  <a:schemeClr val="tx1">
                    <a:lumMod val="65000"/>
                    <a:lumOff val="35000"/>
                  </a:schemeClr>
                </a:solidFill>
              </a:rPr>
              <a:t>&gt;&gt;&gt; d = {’Aron’:’M00549990’, ‘Federico’:’M00500389’, ‘Chibuike’:’M00543047’}</a:t>
            </a:r>
          </a:p>
          <a:p>
            <a:pPr marL="0" indent="0">
              <a:buNone/>
            </a:pPr>
            <a:endParaRPr lang="en-GB" sz="2000" dirty="0">
              <a:solidFill>
                <a:schemeClr val="tx1">
                  <a:lumMod val="65000"/>
                  <a:lumOff val="35000"/>
                </a:schemeClr>
              </a:solidFill>
            </a:endParaRPr>
          </a:p>
          <a:p>
            <a:pPr marL="0" indent="0">
              <a:buNone/>
            </a:pPr>
            <a:r>
              <a:rPr lang="en-GB" sz="2000" dirty="0">
                <a:solidFill>
                  <a:schemeClr val="tx1">
                    <a:lumMod val="65000"/>
                    <a:lumOff val="35000"/>
                  </a:schemeClr>
                </a:solidFill>
              </a:rPr>
              <a:t>&gt;&gt;&gt; print d[‘Aron’]</a:t>
            </a:r>
          </a:p>
          <a:p>
            <a:pPr marL="0" indent="0">
              <a:buNone/>
            </a:pPr>
            <a:r>
              <a:rPr lang="en-GB" sz="2000" dirty="0">
                <a:solidFill>
                  <a:schemeClr val="tx1">
                    <a:lumMod val="65000"/>
                    <a:lumOff val="35000"/>
                  </a:schemeClr>
                </a:solidFill>
              </a:rPr>
              <a:t>’M00549990’</a:t>
            </a:r>
          </a:p>
          <a:p>
            <a:pPr marL="0" indent="0">
              <a:buNone/>
            </a:pPr>
            <a:endParaRPr lang="en-GB" sz="2000" dirty="0">
              <a:solidFill>
                <a:schemeClr val="tx1">
                  <a:lumMod val="65000"/>
                  <a:lumOff val="35000"/>
                </a:schemeClr>
              </a:solidFill>
            </a:endParaRPr>
          </a:p>
          <a:p>
            <a:pPr marL="0" indent="0">
              <a:buNone/>
            </a:pPr>
            <a:r>
              <a:rPr lang="en-GB" sz="2000" dirty="0">
                <a:solidFill>
                  <a:schemeClr val="tx1">
                    <a:lumMod val="65000"/>
                    <a:lumOff val="35000"/>
                  </a:schemeClr>
                </a:solidFill>
              </a:rPr>
              <a:t>&gt;&gt;&gt; d[‘Tommy’] = ’M00523470’</a:t>
            </a:r>
          </a:p>
          <a:p>
            <a:pPr marL="0" indent="0">
              <a:buNone/>
            </a:pPr>
            <a:r>
              <a:rPr lang="en-GB" sz="2000" dirty="0">
                <a:solidFill>
                  <a:schemeClr val="tx1">
                    <a:lumMod val="65000"/>
                    <a:lumOff val="35000"/>
                  </a:schemeClr>
                </a:solidFill>
              </a:rPr>
              <a:t>&gt;&gt;&gt; print d[‘Tommy’]</a:t>
            </a:r>
          </a:p>
          <a:p>
            <a:pPr marL="0" indent="0">
              <a:buNone/>
            </a:pPr>
            <a:r>
              <a:rPr lang="en-GB" sz="2000" dirty="0">
                <a:solidFill>
                  <a:schemeClr val="tx1">
                    <a:lumMod val="65000"/>
                    <a:lumOff val="35000"/>
                  </a:schemeClr>
                </a:solidFill>
              </a:rPr>
              <a:t>’M00523470’</a:t>
            </a:r>
          </a:p>
          <a:p>
            <a:pPr marL="0" indent="0">
              <a:buNone/>
            </a:pPr>
            <a:endParaRPr lang="en-GB" sz="2000" dirty="0">
              <a:solidFill>
                <a:schemeClr val="tx1">
                  <a:lumMod val="65000"/>
                  <a:lumOff val="35000"/>
                </a:schemeClr>
              </a:solidFill>
            </a:endParaRPr>
          </a:p>
          <a:p>
            <a:pPr marL="0" indent="0">
              <a:buNone/>
            </a:pPr>
            <a:r>
              <a:rPr lang="en-GB" sz="2000" dirty="0">
                <a:solidFill>
                  <a:schemeClr val="tx1">
                    <a:lumMod val="65000"/>
                    <a:lumOff val="35000"/>
                  </a:schemeClr>
                </a:solidFill>
              </a:rPr>
              <a:t>&gt;&gt;&gt; d[‘Federico’]=’M00551760’</a:t>
            </a:r>
          </a:p>
          <a:p>
            <a:pPr marL="0" indent="0">
              <a:buNone/>
            </a:pPr>
            <a:r>
              <a:rPr lang="en-GB" sz="2000" dirty="0">
                <a:solidFill>
                  <a:schemeClr val="tx1">
                    <a:lumMod val="65000"/>
                    <a:lumOff val="35000"/>
                  </a:schemeClr>
                </a:solidFill>
              </a:rPr>
              <a:t>&gt;&gt;&gt; del d[‘Chibuike’]</a:t>
            </a:r>
          </a:p>
          <a:p>
            <a:pPr marL="0" indent="0">
              <a:buNone/>
            </a:pPr>
            <a:r>
              <a:rPr lang="en-GB" sz="2000" dirty="0">
                <a:solidFill>
                  <a:schemeClr val="tx1">
                    <a:lumMod val="65000"/>
                    <a:lumOff val="35000"/>
                  </a:schemeClr>
                </a:solidFill>
              </a:rPr>
              <a:t>&gt;&gt;&gt; print d</a:t>
            </a:r>
          </a:p>
          <a:p>
            <a:pPr marL="0" indent="0">
              <a:buNone/>
            </a:pPr>
            <a:r>
              <a:rPr lang="en-GB" sz="2000" dirty="0">
                <a:solidFill>
                  <a:schemeClr val="tx1">
                    <a:lumMod val="65000"/>
                    <a:lumOff val="35000"/>
                  </a:schemeClr>
                </a:solidFill>
              </a:rPr>
              <a:t>{’Aron’:’M00549990’, ‘Federico’:’M00500389’, ‘Tommy’:’M00523470’}</a:t>
            </a:r>
          </a:p>
        </p:txBody>
      </p:sp>
      <p:sp>
        <p:nvSpPr>
          <p:cNvPr id="4" name="Date Placeholder 3">
            <a:extLst>
              <a:ext uri="{FF2B5EF4-FFF2-40B4-BE49-F238E27FC236}">
                <a16:creationId xmlns:a16="http://schemas.microsoft.com/office/drawing/2014/main" id="{30AAA258-4AAB-81F7-67BF-22D9797F9FB6}"/>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0F5515C0-788C-683E-46EE-7D7B3F61EBAC}"/>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03CD77E5-4493-AD8E-2E9E-51FC3439F39C}"/>
              </a:ext>
            </a:extLst>
          </p:cNvPr>
          <p:cNvSpPr>
            <a:spLocks noGrp="1"/>
          </p:cNvSpPr>
          <p:nvPr>
            <p:ph type="sldNum" sz="quarter" idx="12"/>
          </p:nvPr>
        </p:nvSpPr>
        <p:spPr/>
        <p:txBody>
          <a:bodyPr/>
          <a:lstStyle/>
          <a:p>
            <a:fld id="{3612906B-0D48-4D44-A2FA-F5590F1ECEEB}" type="slidenum">
              <a:rPr lang="en-GB" smtClean="0"/>
              <a:t>102</a:t>
            </a:fld>
            <a:endParaRPr lang="en-GB"/>
          </a:p>
        </p:txBody>
      </p:sp>
    </p:spTree>
    <p:extLst>
      <p:ext uri="{BB962C8B-B14F-4D97-AF65-F5344CB8AC3E}">
        <p14:creationId xmlns:p14="http://schemas.microsoft.com/office/powerpoint/2010/main" val="37387411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333CB-69B4-4749-B0C4-A929E1AAC9AC}"/>
              </a:ext>
            </a:extLst>
          </p:cNvPr>
          <p:cNvSpPr>
            <a:spLocks noGrp="1"/>
          </p:cNvSpPr>
          <p:nvPr>
            <p:ph type="title"/>
          </p:nvPr>
        </p:nvSpPr>
        <p:spPr/>
        <p:txBody>
          <a:bodyPr/>
          <a:lstStyle/>
          <a:p>
            <a:r>
              <a:rPr lang="en-GB" dirty="0"/>
              <a:t>Object Oriented Python</a:t>
            </a:r>
          </a:p>
        </p:txBody>
      </p:sp>
      <p:sp>
        <p:nvSpPr>
          <p:cNvPr id="3" name="Content Placeholder 2">
            <a:extLst>
              <a:ext uri="{FF2B5EF4-FFF2-40B4-BE49-F238E27FC236}">
                <a16:creationId xmlns:a16="http://schemas.microsoft.com/office/drawing/2014/main" id="{2F4CED12-E0CC-B0A9-AC6A-0F443EB6D722}"/>
              </a:ext>
            </a:extLst>
          </p:cNvPr>
          <p:cNvSpPr>
            <a:spLocks noGrp="1"/>
          </p:cNvSpPr>
          <p:nvPr>
            <p:ph idx="1"/>
          </p:nvPr>
        </p:nvSpPr>
        <p:spPr/>
        <p:txBody>
          <a:bodyPr>
            <a:normAutofit fontScale="92500" lnSpcReduction="20000"/>
          </a:bodyPr>
          <a:lstStyle/>
          <a:p>
            <a:pPr marL="0" indent="0">
              <a:buNone/>
            </a:pPr>
            <a:r>
              <a:rPr lang="en-US" sz="1600" dirty="0"/>
              <a:t>class Circle():</a:t>
            </a:r>
          </a:p>
          <a:p>
            <a:pPr marL="457200" lvl="1" indent="0">
              <a:buNone/>
            </a:pPr>
            <a:r>
              <a:rPr lang="en-US" sz="1400" dirty="0"/>
              <a:t>	def __</a:t>
            </a:r>
            <a:r>
              <a:rPr lang="en-US" sz="1400" dirty="0" err="1"/>
              <a:t>init</a:t>
            </a:r>
            <a:r>
              <a:rPr lang="en-US" sz="1400" dirty="0"/>
              <a:t>__(self, r): 	   	</a:t>
            </a:r>
            <a:r>
              <a:rPr lang="en-US" sz="1400" i="1" dirty="0">
                <a:solidFill>
                  <a:schemeClr val="bg2">
                    <a:lumMod val="75000"/>
                  </a:schemeClr>
                </a:solidFill>
              </a:rPr>
              <a:t># compulsory object constructor, run each time an object of type Circle is created</a:t>
            </a:r>
          </a:p>
          <a:p>
            <a:pPr marL="0" indent="0">
              <a:buNone/>
            </a:pPr>
            <a:r>
              <a:rPr lang="en-US" sz="1400" dirty="0"/>
              <a:t>		</a:t>
            </a:r>
            <a:r>
              <a:rPr lang="en-US" sz="1400" dirty="0" err="1"/>
              <a:t>self.radius</a:t>
            </a:r>
            <a:r>
              <a:rPr lang="en-US" sz="1400" dirty="0"/>
              <a:t> = r 	</a:t>
            </a:r>
            <a:r>
              <a:rPr lang="en-US" sz="1400" i="1" dirty="0">
                <a:solidFill>
                  <a:schemeClr val="bg2">
                    <a:lumMod val="75000"/>
                  </a:schemeClr>
                </a:solidFill>
              </a:rPr>
              <a:t># self indicates the object itself, radius is a property of class Circle</a:t>
            </a:r>
          </a:p>
          <a:p>
            <a:pPr marL="0" indent="0">
              <a:buNone/>
            </a:pPr>
            <a:r>
              <a:rPr lang="en-US" sz="1400" dirty="0"/>
              <a:t>	</a:t>
            </a:r>
          </a:p>
          <a:p>
            <a:pPr marL="0" indent="0">
              <a:buNone/>
            </a:pPr>
            <a:r>
              <a:rPr lang="en-US" sz="1400" dirty="0"/>
              <a:t>	def area(self): 		</a:t>
            </a:r>
            <a:r>
              <a:rPr lang="en-US" sz="1400" i="1" dirty="0">
                <a:solidFill>
                  <a:schemeClr val="bg2">
                    <a:lumMod val="75000"/>
                  </a:schemeClr>
                </a:solidFill>
              </a:rPr>
              <a:t># method of class Circle</a:t>
            </a:r>
          </a:p>
          <a:p>
            <a:pPr marL="0" indent="0">
              <a:buNone/>
            </a:pPr>
            <a:r>
              <a:rPr lang="en-US" sz="1400" dirty="0"/>
              <a:t>		return </a:t>
            </a:r>
            <a:r>
              <a:rPr lang="en-US" sz="1400" dirty="0" err="1"/>
              <a:t>self.radius</a:t>
            </a:r>
            <a:r>
              <a:rPr lang="en-US" sz="1400" dirty="0"/>
              <a:t>**2*3.14</a:t>
            </a:r>
          </a:p>
          <a:p>
            <a:pPr marL="0" indent="0">
              <a:buNone/>
            </a:pPr>
            <a:r>
              <a:rPr lang="en-US" sz="1400" dirty="0"/>
              <a:t>	</a:t>
            </a:r>
          </a:p>
          <a:p>
            <a:pPr marL="0" indent="0">
              <a:buNone/>
            </a:pPr>
            <a:r>
              <a:rPr lang="en-US" sz="1400" dirty="0"/>
              <a:t>	def perimeter(self):</a:t>
            </a:r>
          </a:p>
          <a:p>
            <a:pPr marL="0" indent="0">
              <a:buNone/>
            </a:pPr>
            <a:r>
              <a:rPr lang="en-US" sz="1400" dirty="0"/>
              <a:t>		return 2*</a:t>
            </a:r>
            <a:r>
              <a:rPr lang="en-US" sz="1400" dirty="0" err="1"/>
              <a:t>self.radius</a:t>
            </a:r>
            <a:r>
              <a:rPr lang="en-US" sz="1400" dirty="0"/>
              <a:t>*3.14</a:t>
            </a:r>
          </a:p>
          <a:p>
            <a:pPr marL="0" indent="0">
              <a:buNone/>
            </a:pPr>
            <a:endParaRPr lang="en-US" sz="1400" dirty="0"/>
          </a:p>
          <a:p>
            <a:pPr marL="0" indent="0">
              <a:buNone/>
            </a:pPr>
            <a:r>
              <a:rPr lang="en-US" sz="1400" dirty="0" err="1"/>
              <a:t>NewCircle</a:t>
            </a:r>
            <a:r>
              <a:rPr lang="en-US" sz="1400" dirty="0"/>
              <a:t> = Circle(8) 		</a:t>
            </a:r>
            <a:r>
              <a:rPr lang="en-US" sz="1400" i="1" dirty="0">
                <a:solidFill>
                  <a:schemeClr val="bg2">
                    <a:lumMod val="75000"/>
                  </a:schemeClr>
                </a:solidFill>
              </a:rPr>
              <a:t># </a:t>
            </a:r>
            <a:r>
              <a:rPr lang="en-US" sz="1400" i="1" dirty="0" err="1">
                <a:solidFill>
                  <a:schemeClr val="bg2">
                    <a:lumMod val="75000"/>
                  </a:schemeClr>
                </a:solidFill>
              </a:rPr>
              <a:t>NewCircle</a:t>
            </a:r>
            <a:r>
              <a:rPr lang="en-US" sz="1400" i="1" dirty="0">
                <a:solidFill>
                  <a:schemeClr val="bg2">
                    <a:lumMod val="75000"/>
                  </a:schemeClr>
                </a:solidFill>
              </a:rPr>
              <a:t> is created as object (=instance) of class Circle</a:t>
            </a:r>
          </a:p>
          <a:p>
            <a:pPr marL="0" indent="0">
              <a:buNone/>
            </a:pPr>
            <a:r>
              <a:rPr lang="en-US" sz="1400" dirty="0"/>
              <a:t>print </a:t>
            </a:r>
            <a:r>
              <a:rPr lang="en-US" sz="1400" dirty="0" err="1"/>
              <a:t>NewCircle.area</a:t>
            </a:r>
            <a:r>
              <a:rPr lang="en-US" sz="1400" dirty="0"/>
              <a:t>() 		</a:t>
            </a:r>
            <a:r>
              <a:rPr lang="en-US" sz="1400" i="1" dirty="0">
                <a:solidFill>
                  <a:schemeClr val="bg2">
                    <a:lumMod val="75000"/>
                  </a:schemeClr>
                </a:solidFill>
              </a:rPr>
              <a:t># access methods - note () for empty parameter list</a:t>
            </a:r>
          </a:p>
          <a:p>
            <a:pPr marL="0" indent="0">
              <a:buNone/>
            </a:pPr>
            <a:r>
              <a:rPr lang="en-US" sz="1400" dirty="0"/>
              <a:t>print </a:t>
            </a:r>
            <a:r>
              <a:rPr lang="en-US" sz="1400" dirty="0" err="1"/>
              <a:t>NewCircle.perimeter</a:t>
            </a:r>
            <a:r>
              <a:rPr lang="en-US" sz="1400" dirty="0"/>
              <a:t>()</a:t>
            </a:r>
          </a:p>
          <a:p>
            <a:pPr marL="0" indent="0">
              <a:buNone/>
            </a:pPr>
            <a:endParaRPr lang="en-US" sz="1400" dirty="0"/>
          </a:p>
          <a:p>
            <a:pPr marL="0" indent="0">
              <a:buNone/>
            </a:pPr>
            <a:r>
              <a:rPr lang="en-US" sz="1600" b="1" dirty="0"/>
              <a:t>Within a class: 	Variables =&gt; properties</a:t>
            </a:r>
          </a:p>
          <a:p>
            <a:pPr marL="0" indent="0">
              <a:buNone/>
            </a:pPr>
            <a:r>
              <a:rPr lang="en-US" sz="1600" b="1" dirty="0"/>
              <a:t>		Functions =&gt; methods</a:t>
            </a:r>
            <a:endParaRPr lang="en-GB" sz="1600" b="1" dirty="0"/>
          </a:p>
        </p:txBody>
      </p:sp>
      <p:sp>
        <p:nvSpPr>
          <p:cNvPr id="4" name="Date Placeholder 3">
            <a:extLst>
              <a:ext uri="{FF2B5EF4-FFF2-40B4-BE49-F238E27FC236}">
                <a16:creationId xmlns:a16="http://schemas.microsoft.com/office/drawing/2014/main" id="{285AFF62-6F66-5FAD-8C94-6EF72ED88552}"/>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05803EC7-73CF-A3E6-8DCA-26AB7BCD6BCE}"/>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A61BFF2C-98F4-D0FA-BDFD-B6BBF361320E}"/>
              </a:ext>
            </a:extLst>
          </p:cNvPr>
          <p:cNvSpPr>
            <a:spLocks noGrp="1"/>
          </p:cNvSpPr>
          <p:nvPr>
            <p:ph type="sldNum" sz="quarter" idx="12"/>
          </p:nvPr>
        </p:nvSpPr>
        <p:spPr/>
        <p:txBody>
          <a:bodyPr/>
          <a:lstStyle/>
          <a:p>
            <a:fld id="{3612906B-0D48-4D44-A2FA-F5590F1ECEEB}" type="slidenum">
              <a:rPr lang="en-GB" smtClean="0"/>
              <a:t>103</a:t>
            </a:fld>
            <a:endParaRPr lang="en-GB"/>
          </a:p>
        </p:txBody>
      </p:sp>
    </p:spTree>
    <p:extLst>
      <p:ext uri="{BB962C8B-B14F-4D97-AF65-F5344CB8AC3E}">
        <p14:creationId xmlns:p14="http://schemas.microsoft.com/office/powerpoint/2010/main" val="45469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4F1A-5EB2-CE10-1CDC-891E762A458D}"/>
              </a:ext>
            </a:extLst>
          </p:cNvPr>
          <p:cNvSpPr>
            <a:spLocks noGrp="1"/>
          </p:cNvSpPr>
          <p:nvPr>
            <p:ph type="title"/>
          </p:nvPr>
        </p:nvSpPr>
        <p:spPr/>
        <p:txBody>
          <a:bodyPr/>
          <a:lstStyle/>
          <a:p>
            <a:r>
              <a:rPr lang="en-GB" dirty="0"/>
              <a:t>Important libraries</a:t>
            </a:r>
          </a:p>
        </p:txBody>
      </p:sp>
      <p:sp>
        <p:nvSpPr>
          <p:cNvPr id="3" name="Content Placeholder 2">
            <a:extLst>
              <a:ext uri="{FF2B5EF4-FFF2-40B4-BE49-F238E27FC236}">
                <a16:creationId xmlns:a16="http://schemas.microsoft.com/office/drawing/2014/main" id="{5169E9C6-FED2-BE74-49DA-C7D80B6C0ABF}"/>
              </a:ext>
            </a:extLst>
          </p:cNvPr>
          <p:cNvSpPr>
            <a:spLocks noGrp="1"/>
          </p:cNvSpPr>
          <p:nvPr>
            <p:ph idx="1"/>
          </p:nvPr>
        </p:nvSpPr>
        <p:spPr/>
        <p:txBody>
          <a:bodyPr>
            <a:normAutofit fontScale="77500" lnSpcReduction="20000"/>
          </a:bodyPr>
          <a:lstStyle/>
          <a:p>
            <a:r>
              <a:rPr lang="en-GB" dirty="0"/>
              <a:t>import </a:t>
            </a:r>
            <a:r>
              <a:rPr lang="en-GB" dirty="0" err="1"/>
              <a:t>numpy</a:t>
            </a:r>
            <a:endParaRPr lang="en-GB" dirty="0"/>
          </a:p>
          <a:p>
            <a:r>
              <a:rPr lang="en-GB" dirty="0"/>
              <a:t>import matplotlib</a:t>
            </a:r>
          </a:p>
          <a:p>
            <a:r>
              <a:rPr lang="en-GB" dirty="0"/>
              <a:t>import </a:t>
            </a:r>
            <a:r>
              <a:rPr lang="en-GB" dirty="0" err="1"/>
              <a:t>scipy</a:t>
            </a:r>
            <a:r>
              <a:rPr lang="en-GB" dirty="0"/>
              <a:t> [.stats]</a:t>
            </a:r>
          </a:p>
          <a:p>
            <a:r>
              <a:rPr lang="en-GB" dirty="0"/>
              <a:t>import math</a:t>
            </a:r>
          </a:p>
          <a:p>
            <a:r>
              <a:rPr lang="en-GB" dirty="0"/>
              <a:t>import sys</a:t>
            </a:r>
          </a:p>
          <a:p>
            <a:r>
              <a:rPr lang="en-GB" dirty="0"/>
              <a:t>import string</a:t>
            </a:r>
          </a:p>
          <a:p>
            <a:r>
              <a:rPr lang="en-GB" dirty="0"/>
              <a:t>import datetime</a:t>
            </a:r>
          </a:p>
          <a:p>
            <a:r>
              <a:rPr lang="en-GB" dirty="0"/>
              <a:t>Import cv2</a:t>
            </a:r>
          </a:p>
          <a:p>
            <a:r>
              <a:rPr lang="en-GB" dirty="0"/>
              <a:t>Import </a:t>
            </a:r>
            <a:r>
              <a:rPr lang="en-GB" dirty="0" err="1"/>
              <a:t>sklearn</a:t>
            </a:r>
            <a:endParaRPr lang="tr-TR" dirty="0"/>
          </a:p>
          <a:p>
            <a:r>
              <a:rPr lang="tr-TR" dirty="0" err="1"/>
              <a:t>Import</a:t>
            </a:r>
            <a:r>
              <a:rPr lang="tr-TR" dirty="0"/>
              <a:t> </a:t>
            </a:r>
            <a:r>
              <a:rPr lang="tr-TR" dirty="0" err="1"/>
              <a:t>keras</a:t>
            </a:r>
            <a:endParaRPr lang="tr-TR" dirty="0"/>
          </a:p>
          <a:p>
            <a:r>
              <a:rPr lang="tr-TR" dirty="0" err="1"/>
              <a:t>Import</a:t>
            </a:r>
            <a:r>
              <a:rPr lang="tr-TR" dirty="0"/>
              <a:t> </a:t>
            </a:r>
            <a:r>
              <a:rPr lang="tr-TR" dirty="0" err="1"/>
              <a:t>tensorflow</a:t>
            </a:r>
            <a:endParaRPr lang="tr-TR" dirty="0"/>
          </a:p>
          <a:p>
            <a:r>
              <a:rPr lang="tr-TR" dirty="0" err="1"/>
              <a:t>Import</a:t>
            </a:r>
            <a:r>
              <a:rPr lang="tr-TR" dirty="0"/>
              <a:t> </a:t>
            </a:r>
            <a:r>
              <a:rPr lang="tr-TR" dirty="0" err="1"/>
              <a:t>torchvision</a:t>
            </a:r>
            <a:endParaRPr lang="en-GB" dirty="0"/>
          </a:p>
        </p:txBody>
      </p:sp>
      <p:sp>
        <p:nvSpPr>
          <p:cNvPr id="4" name="Date Placeholder 3">
            <a:extLst>
              <a:ext uri="{FF2B5EF4-FFF2-40B4-BE49-F238E27FC236}">
                <a16:creationId xmlns:a16="http://schemas.microsoft.com/office/drawing/2014/main" id="{D8224C68-A975-ACB5-A5A1-93B52A020184}"/>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4CA527A6-312D-B7E4-3BF9-85C84770D747}"/>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3034C312-CA91-E160-4BE3-4FD38B3386CA}"/>
              </a:ext>
            </a:extLst>
          </p:cNvPr>
          <p:cNvSpPr>
            <a:spLocks noGrp="1"/>
          </p:cNvSpPr>
          <p:nvPr>
            <p:ph type="sldNum" sz="quarter" idx="12"/>
          </p:nvPr>
        </p:nvSpPr>
        <p:spPr/>
        <p:txBody>
          <a:bodyPr/>
          <a:lstStyle/>
          <a:p>
            <a:fld id="{3612906B-0D48-4D44-A2FA-F5590F1ECEEB}" type="slidenum">
              <a:rPr lang="en-GB" smtClean="0"/>
              <a:t>104</a:t>
            </a:fld>
            <a:endParaRPr lang="en-GB"/>
          </a:p>
        </p:txBody>
      </p:sp>
    </p:spTree>
    <p:extLst>
      <p:ext uri="{BB962C8B-B14F-4D97-AF65-F5344CB8AC3E}">
        <p14:creationId xmlns:p14="http://schemas.microsoft.com/office/powerpoint/2010/main" val="3219069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0E47C-C5C4-8870-B19C-2A367B583B7D}"/>
              </a:ext>
            </a:extLst>
          </p:cNvPr>
          <p:cNvSpPr>
            <a:spLocks noGrp="1"/>
          </p:cNvSpPr>
          <p:nvPr>
            <p:ph type="title"/>
          </p:nvPr>
        </p:nvSpPr>
        <p:spPr>
          <a:xfrm>
            <a:off x="838200" y="365126"/>
            <a:ext cx="8821366" cy="934286"/>
          </a:xfrm>
        </p:spPr>
        <p:txBody>
          <a:bodyPr/>
          <a:lstStyle/>
          <a:p>
            <a:r>
              <a:rPr lang="tr-TR" dirty="0"/>
              <a:t>Assessment 1 – Part A (30%)</a:t>
            </a:r>
            <a:endParaRPr lang="en-GB" dirty="0"/>
          </a:p>
        </p:txBody>
      </p:sp>
      <p:sp>
        <p:nvSpPr>
          <p:cNvPr id="3" name="Content Placeholder 2">
            <a:extLst>
              <a:ext uri="{FF2B5EF4-FFF2-40B4-BE49-F238E27FC236}">
                <a16:creationId xmlns:a16="http://schemas.microsoft.com/office/drawing/2014/main" id="{46BD2014-2487-8C65-776F-FBDCCA594FF5}"/>
              </a:ext>
            </a:extLst>
          </p:cNvPr>
          <p:cNvSpPr>
            <a:spLocks noGrp="1"/>
          </p:cNvSpPr>
          <p:nvPr>
            <p:ph idx="1"/>
          </p:nvPr>
        </p:nvSpPr>
        <p:spPr>
          <a:xfrm>
            <a:off x="838200" y="1299412"/>
            <a:ext cx="10515600" cy="4877551"/>
          </a:xfrm>
        </p:spPr>
        <p:txBody>
          <a:bodyPr>
            <a:normAutofit fontScale="62500" lnSpcReduction="20000"/>
          </a:bodyPr>
          <a:lstStyle/>
          <a:p>
            <a:pPr marL="0" indent="0">
              <a:buNone/>
            </a:pPr>
            <a:endParaRPr lang="tr-TR" i="1" dirty="0"/>
          </a:p>
          <a:p>
            <a:r>
              <a:rPr lang="en-GB" i="1" dirty="0"/>
              <a:t>Write a &lt;3000 word report (11pt MS word format) that designs an autonomous robotic system for finding and organizing office items (e.g., chair, bin, mug, bottle, book, keyboard, mouse, stapler, notebook, phone) in a typical indoor office. </a:t>
            </a:r>
            <a:endParaRPr lang="tr-TR" i="1" dirty="0"/>
          </a:p>
          <a:p>
            <a:pPr lvl="1"/>
            <a:r>
              <a:rPr lang="en-GB" i="1" dirty="0"/>
              <a:t>Assume the activity is not time-critical (no strict time limit per action once a turn/command is established). </a:t>
            </a:r>
            <a:endParaRPr lang="tr-TR" i="1" dirty="0"/>
          </a:p>
          <a:p>
            <a:r>
              <a:rPr lang="en-GB" i="1" dirty="0"/>
              <a:t>Your report must specify: </a:t>
            </a:r>
            <a:endParaRPr lang="tr-TR" i="1" dirty="0"/>
          </a:p>
          <a:p>
            <a:pPr lvl="1"/>
            <a:r>
              <a:rPr lang="en-GB" i="1" dirty="0"/>
              <a:t>1) Mission &amp; Tasks: A concise description of what the robot must accomplish and a task list (e.g., patrol </a:t>
            </a:r>
            <a:r>
              <a:rPr lang="zh-CN" altLang="en-US" i="1" dirty="0"/>
              <a:t>→</a:t>
            </a:r>
            <a:r>
              <a:rPr lang="en-GB" i="1" dirty="0"/>
              <a:t> detect target category </a:t>
            </a:r>
            <a:r>
              <a:rPr lang="zh-CN" altLang="en-US" i="1" dirty="0"/>
              <a:t>→</a:t>
            </a:r>
            <a:r>
              <a:rPr lang="en-GB" i="1" dirty="0"/>
              <a:t> decide action </a:t>
            </a:r>
            <a:r>
              <a:rPr lang="zh-CN" altLang="en-US" i="1" dirty="0"/>
              <a:t>→</a:t>
            </a:r>
            <a:r>
              <a:rPr lang="en-GB" i="1" dirty="0"/>
              <a:t> navigate to item </a:t>
            </a:r>
            <a:r>
              <a:rPr lang="zh-CN" altLang="en-US" i="1" dirty="0"/>
              <a:t>→</a:t>
            </a:r>
            <a:r>
              <a:rPr lang="en-GB" i="1" dirty="0"/>
              <a:t> report/organize). </a:t>
            </a:r>
            <a:endParaRPr lang="tr-TR" i="1" dirty="0"/>
          </a:p>
          <a:p>
            <a:pPr lvl="1"/>
            <a:r>
              <a:rPr lang="en-GB" i="1" dirty="0"/>
              <a:t>2) Required Skills (with interfaces): What the robot needs to be able to do (perception, localization, planning, optional manipulation/HRI). For each skill, describe inputs/outputs and success criteria. </a:t>
            </a:r>
            <a:endParaRPr lang="tr-TR" i="1" dirty="0"/>
          </a:p>
          <a:p>
            <a:pPr lvl="1"/>
            <a:r>
              <a:rPr lang="en-GB" i="1" dirty="0"/>
              <a:t>3) Hardware Components (with alternatives): Sensors (RGB camera, depth camera/OAK-D, 2D LiDAR, IMU, </a:t>
            </a:r>
            <a:r>
              <a:rPr lang="en-GB" i="1" dirty="0" err="1"/>
              <a:t>AprilTags</a:t>
            </a:r>
            <a:r>
              <a:rPr lang="en-GB" i="1" dirty="0"/>
              <a:t>) and actuators/computing (Raspberry Pi/NUC). Provide alternatives for each component and justify choices (accuracy, cost, compute, integration complexity). </a:t>
            </a:r>
            <a:endParaRPr lang="tr-TR" i="1" dirty="0"/>
          </a:p>
          <a:p>
            <a:pPr lvl="1"/>
            <a:r>
              <a:rPr lang="en-GB" i="1" dirty="0"/>
              <a:t>4) Software Architecture: A block diagram showing the main modules (e.g., detection, depth-to-3D, mapping, navigation), data flows, and (if known) ROS 2 topics/actions/frames you’d use in the second half of the module. </a:t>
            </a:r>
            <a:endParaRPr lang="tr-TR" i="1" dirty="0"/>
          </a:p>
          <a:p>
            <a:pPr lvl="1"/>
            <a:r>
              <a:rPr lang="en-GB" i="1" dirty="0"/>
              <a:t>5) Dataset &amp; Model Plan: What classes you will recognize, how you will collect/label data, how you will evaluate (accuracy, F1, confusion matrix, or </a:t>
            </a:r>
            <a:r>
              <a:rPr lang="en-GB" i="1" dirty="0" err="1"/>
              <a:t>mAP</a:t>
            </a:r>
            <a:r>
              <a:rPr lang="en-GB" i="1" dirty="0"/>
              <a:t> if you consider detection later). </a:t>
            </a:r>
            <a:endParaRPr lang="tr-TR" i="1" dirty="0"/>
          </a:p>
          <a:p>
            <a:pPr lvl="1"/>
            <a:r>
              <a:rPr lang="en-GB" i="1" dirty="0"/>
              <a:t>6) Risk &amp; Safety: E-stop, speed caps, minimum obstacle distance, fallback when detection/localization fails. </a:t>
            </a:r>
            <a:endParaRPr lang="tr-TR" i="1" dirty="0"/>
          </a:p>
          <a:p>
            <a:pPr lvl="1"/>
            <a:r>
              <a:rPr lang="en-GB" i="1" dirty="0"/>
              <a:t>7) Budget / BOM: A realistic bill of materials with indicative prices and a target budget </a:t>
            </a:r>
            <a:endParaRPr lang="tr-TR" i="1" dirty="0"/>
          </a:p>
          <a:p>
            <a:pPr lvl="1"/>
            <a:r>
              <a:rPr lang="en-GB" i="1" dirty="0"/>
              <a:t>8) References &amp; Contributions: Cite relevant sources; include a short contributions section for each group member (if it is a team work).</a:t>
            </a:r>
            <a:endParaRPr lang="tr-TR" i="1" dirty="0"/>
          </a:p>
        </p:txBody>
      </p:sp>
      <p:sp>
        <p:nvSpPr>
          <p:cNvPr id="4" name="Date Placeholder 3">
            <a:extLst>
              <a:ext uri="{FF2B5EF4-FFF2-40B4-BE49-F238E27FC236}">
                <a16:creationId xmlns:a16="http://schemas.microsoft.com/office/drawing/2014/main" id="{7A46A6F6-32A2-3D6F-9D82-C083589D42B8}"/>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8F30ED2E-B2FB-150F-7188-AD1486F2DC42}"/>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88E24589-C5FA-4B0F-0D60-4E6251F825AF}"/>
              </a:ext>
            </a:extLst>
          </p:cNvPr>
          <p:cNvSpPr>
            <a:spLocks noGrp="1"/>
          </p:cNvSpPr>
          <p:nvPr>
            <p:ph type="sldNum" sz="quarter" idx="12"/>
          </p:nvPr>
        </p:nvSpPr>
        <p:spPr/>
        <p:txBody>
          <a:bodyPr/>
          <a:lstStyle/>
          <a:p>
            <a:fld id="{3612906B-0D48-4D44-A2FA-F5590F1ECEEB}" type="slidenum">
              <a:rPr lang="en-GB" smtClean="0"/>
              <a:t>11</a:t>
            </a:fld>
            <a:endParaRPr lang="en-GB"/>
          </a:p>
        </p:txBody>
      </p:sp>
    </p:spTree>
    <p:extLst>
      <p:ext uri="{BB962C8B-B14F-4D97-AF65-F5344CB8AC3E}">
        <p14:creationId xmlns:p14="http://schemas.microsoft.com/office/powerpoint/2010/main" val="32309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C561-D950-E8DF-E1AB-8F555B3AF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60EFC7-9337-603F-5590-6E585B409A79}"/>
              </a:ext>
            </a:extLst>
          </p:cNvPr>
          <p:cNvSpPr>
            <a:spLocks noGrp="1"/>
          </p:cNvSpPr>
          <p:nvPr>
            <p:ph type="title"/>
          </p:nvPr>
        </p:nvSpPr>
        <p:spPr>
          <a:xfrm>
            <a:off x="838200" y="365126"/>
            <a:ext cx="8821366" cy="934286"/>
          </a:xfrm>
        </p:spPr>
        <p:txBody>
          <a:bodyPr/>
          <a:lstStyle/>
          <a:p>
            <a:r>
              <a:rPr lang="tr-TR" dirty="0"/>
              <a:t>Assessment 1 – Part B (30%)</a:t>
            </a:r>
            <a:endParaRPr lang="en-GB" dirty="0"/>
          </a:p>
        </p:txBody>
      </p:sp>
      <p:sp>
        <p:nvSpPr>
          <p:cNvPr id="3" name="Content Placeholder 2">
            <a:extLst>
              <a:ext uri="{FF2B5EF4-FFF2-40B4-BE49-F238E27FC236}">
                <a16:creationId xmlns:a16="http://schemas.microsoft.com/office/drawing/2014/main" id="{9ACE8463-38D2-5B1E-F35A-850DB60666E1}"/>
              </a:ext>
            </a:extLst>
          </p:cNvPr>
          <p:cNvSpPr>
            <a:spLocks noGrp="1"/>
          </p:cNvSpPr>
          <p:nvPr>
            <p:ph idx="1"/>
          </p:nvPr>
        </p:nvSpPr>
        <p:spPr>
          <a:xfrm>
            <a:off x="838200" y="1299412"/>
            <a:ext cx="10515600" cy="4877551"/>
          </a:xfrm>
        </p:spPr>
        <p:txBody>
          <a:bodyPr>
            <a:normAutofit fontScale="62500" lnSpcReduction="20000"/>
          </a:bodyPr>
          <a:lstStyle/>
          <a:p>
            <a:r>
              <a:rPr lang="en-GB" i="1" dirty="0"/>
              <a:t>Office-Goods Classification Code (30%): </a:t>
            </a:r>
            <a:endParaRPr lang="tr-TR" i="1" dirty="0"/>
          </a:p>
          <a:p>
            <a:r>
              <a:rPr lang="en-GB" i="1" dirty="0"/>
              <a:t>Task: Write software that recognizes an office item class from a </a:t>
            </a:r>
            <a:r>
              <a:rPr lang="en-GB" b="1" i="1" dirty="0"/>
              <a:t>single image </a:t>
            </a:r>
            <a:r>
              <a:rPr lang="en-GB" i="1" dirty="0"/>
              <a:t>or </a:t>
            </a:r>
            <a:r>
              <a:rPr lang="en-GB" b="1" i="1" dirty="0"/>
              <a:t>live camera frame</a:t>
            </a:r>
            <a:r>
              <a:rPr lang="en-GB" i="1" dirty="0"/>
              <a:t> (one item at a time). </a:t>
            </a:r>
            <a:endParaRPr lang="tr-TR" i="1" dirty="0"/>
          </a:p>
          <a:p>
            <a:r>
              <a:rPr lang="en-GB" i="1" dirty="0"/>
              <a:t>The program must accept input from file(s) or from a standard camera and output the predicted class (and confidence, if available).  </a:t>
            </a:r>
            <a:endParaRPr lang="tr-TR" i="1" dirty="0"/>
          </a:p>
          <a:p>
            <a:r>
              <a:rPr lang="en-GB" i="1" dirty="0"/>
              <a:t>You may implement specific computer-vision logic or use machine learning/deep learning. You may use OpenCV and common Python libraries (NumPy, scikit-learn, </a:t>
            </a:r>
            <a:r>
              <a:rPr lang="en-GB" i="1" dirty="0" err="1"/>
              <a:t>PyTorch</a:t>
            </a:r>
            <a:r>
              <a:rPr lang="en-GB" i="1" dirty="0"/>
              <a:t>/TensorFlow, or YOLO-</a:t>
            </a:r>
            <a:r>
              <a:rPr lang="en-GB" i="1" dirty="0" err="1"/>
              <a:t>cls</a:t>
            </a:r>
            <a:r>
              <a:rPr lang="en-GB" i="1" dirty="0"/>
              <a:t>). </a:t>
            </a:r>
            <a:endParaRPr lang="tr-TR" i="1" dirty="0"/>
          </a:p>
          <a:p>
            <a:pPr lvl="1"/>
            <a:r>
              <a:rPr lang="en-GB" i="1" dirty="0"/>
              <a:t>Sometimes implementing a small function yourself is faster than integrating a heavy external dependency—use good judgement.</a:t>
            </a:r>
            <a:endParaRPr lang="en-GB" dirty="0"/>
          </a:p>
          <a:p>
            <a:r>
              <a:rPr lang="en-GB" i="1" dirty="0"/>
              <a:t>Use 6–10 classes relevant to the “office organizer” theme. </a:t>
            </a:r>
            <a:endParaRPr lang="tr-TR" i="1" dirty="0"/>
          </a:p>
          <a:p>
            <a:r>
              <a:rPr lang="en-GB" i="1" dirty="0"/>
              <a:t>Aim for sufficient number of images per class where possible.  </a:t>
            </a:r>
            <a:endParaRPr lang="tr-TR" i="1" dirty="0"/>
          </a:p>
          <a:p>
            <a:r>
              <a:rPr lang="en-GB" i="1" dirty="0"/>
              <a:t>Provide all images used for training/validation/testing (a download link if size is large). Include a dataset card. </a:t>
            </a:r>
            <a:endParaRPr lang="tr-TR" i="1" dirty="0"/>
          </a:p>
          <a:p>
            <a:r>
              <a:rPr lang="en-GB" i="1" dirty="0"/>
              <a:t>Present a README file that explains how to install, how to run (examples), expected outputs, and troubleshooting. </a:t>
            </a:r>
            <a:endParaRPr lang="tr-TR" i="1" dirty="0"/>
          </a:p>
          <a:p>
            <a:r>
              <a:rPr lang="en-GB" i="1" dirty="0"/>
              <a:t>Use Git (GitLab/GitHub). Commit regularly and using meaningful messages. Tag the release you submit. </a:t>
            </a:r>
            <a:endParaRPr lang="tr-TR" i="1" dirty="0"/>
          </a:p>
          <a:p>
            <a:r>
              <a:rPr lang="en-GB" i="1" dirty="0"/>
              <a:t>Report accuracy and macro-F1 on a held-out test set, plus a confusion matrix. Include a brief error analysis</a:t>
            </a:r>
            <a:endParaRPr lang="en-GB" dirty="0"/>
          </a:p>
        </p:txBody>
      </p:sp>
      <p:sp>
        <p:nvSpPr>
          <p:cNvPr id="4" name="Date Placeholder 3">
            <a:extLst>
              <a:ext uri="{FF2B5EF4-FFF2-40B4-BE49-F238E27FC236}">
                <a16:creationId xmlns:a16="http://schemas.microsoft.com/office/drawing/2014/main" id="{EEF1989F-522B-CADD-0683-2CAF1EDD3599}"/>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12AF66FD-9A70-99A4-1257-8CDBEAC1BD11}"/>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904AC5A4-24D1-61EB-D17B-AC3F2EE13C9F}"/>
              </a:ext>
            </a:extLst>
          </p:cNvPr>
          <p:cNvSpPr>
            <a:spLocks noGrp="1"/>
          </p:cNvSpPr>
          <p:nvPr>
            <p:ph type="sldNum" sz="quarter" idx="12"/>
          </p:nvPr>
        </p:nvSpPr>
        <p:spPr/>
        <p:txBody>
          <a:bodyPr/>
          <a:lstStyle/>
          <a:p>
            <a:fld id="{3612906B-0D48-4D44-A2FA-F5590F1ECEEB}" type="slidenum">
              <a:rPr lang="en-GB" smtClean="0"/>
              <a:t>12</a:t>
            </a:fld>
            <a:endParaRPr lang="en-GB"/>
          </a:p>
        </p:txBody>
      </p:sp>
    </p:spTree>
    <p:extLst>
      <p:ext uri="{BB962C8B-B14F-4D97-AF65-F5344CB8AC3E}">
        <p14:creationId xmlns:p14="http://schemas.microsoft.com/office/powerpoint/2010/main" val="1266355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81E8-DA66-58E8-E16F-7E150E2D84D1}"/>
              </a:ext>
            </a:extLst>
          </p:cNvPr>
          <p:cNvSpPr>
            <a:spLocks noGrp="1"/>
          </p:cNvSpPr>
          <p:nvPr>
            <p:ph type="title"/>
          </p:nvPr>
        </p:nvSpPr>
        <p:spPr/>
        <p:txBody>
          <a:bodyPr/>
          <a:lstStyle/>
          <a:p>
            <a:r>
              <a:rPr lang="tr-TR" dirty="0">
                <a:latin typeface="+mn-lt"/>
              </a:rPr>
              <a:t>Assessment 2</a:t>
            </a:r>
            <a:r>
              <a:rPr lang="en-GB" dirty="0">
                <a:latin typeface="+mn-lt"/>
              </a:rPr>
              <a:t>:</a:t>
            </a:r>
          </a:p>
        </p:txBody>
      </p:sp>
      <p:sp>
        <p:nvSpPr>
          <p:cNvPr id="3" name="Content Placeholder 2">
            <a:extLst>
              <a:ext uri="{FF2B5EF4-FFF2-40B4-BE49-F238E27FC236}">
                <a16:creationId xmlns:a16="http://schemas.microsoft.com/office/drawing/2014/main" id="{8BEE1DC2-6643-EB15-B89C-606BC2AD49DD}"/>
              </a:ext>
            </a:extLst>
          </p:cNvPr>
          <p:cNvSpPr>
            <a:spLocks noGrp="1"/>
          </p:cNvSpPr>
          <p:nvPr>
            <p:ph idx="1"/>
          </p:nvPr>
        </p:nvSpPr>
        <p:spPr>
          <a:xfrm>
            <a:off x="658761" y="1494503"/>
            <a:ext cx="10695039" cy="1494503"/>
          </a:xfrm>
        </p:spPr>
        <p:txBody>
          <a:bodyPr>
            <a:normAutofit fontScale="70000" lnSpcReduction="20000"/>
          </a:bodyPr>
          <a:lstStyle/>
          <a:p>
            <a:r>
              <a:rPr lang="en-GB" dirty="0"/>
              <a:t>Coursework 2 – </a:t>
            </a:r>
            <a:r>
              <a:rPr lang="tr-TR" dirty="0"/>
              <a:t>4</a:t>
            </a:r>
            <a:r>
              <a:rPr lang="en-GB" dirty="0"/>
              <a:t>0%</a:t>
            </a:r>
          </a:p>
          <a:p>
            <a:r>
              <a:rPr lang="en-GB" dirty="0"/>
              <a:t>Students will design and implement a sensory solution for a real robotic problem, </a:t>
            </a:r>
            <a:endParaRPr lang="tr-TR" dirty="0"/>
          </a:p>
          <a:p>
            <a:pPr lvl="1"/>
            <a:r>
              <a:rPr lang="en-GB" dirty="0"/>
              <a:t>including all the steps from data gathering, pre-processing, analysing and visualising/ presenting results. </a:t>
            </a:r>
            <a:endParaRPr lang="tr-TR" dirty="0"/>
          </a:p>
          <a:p>
            <a:pPr lvl="1"/>
            <a:r>
              <a:rPr lang="en-GB" dirty="0"/>
              <a:t>Students will submit code, with informative readme file, and a short demo video of the process and results.</a:t>
            </a:r>
          </a:p>
          <a:p>
            <a:endParaRPr lang="en-GB" dirty="0"/>
          </a:p>
        </p:txBody>
      </p:sp>
      <p:sp>
        <p:nvSpPr>
          <p:cNvPr id="6" name="Date Placeholder 5">
            <a:extLst>
              <a:ext uri="{FF2B5EF4-FFF2-40B4-BE49-F238E27FC236}">
                <a16:creationId xmlns:a16="http://schemas.microsoft.com/office/drawing/2014/main" id="{F0493D3B-39BC-4C78-27B3-93E17886D6EF}"/>
              </a:ext>
            </a:extLst>
          </p:cNvPr>
          <p:cNvSpPr>
            <a:spLocks noGrp="1"/>
          </p:cNvSpPr>
          <p:nvPr>
            <p:ph type="dt" sz="half" idx="10"/>
          </p:nvPr>
        </p:nvSpPr>
        <p:spPr/>
        <p:txBody>
          <a:bodyPr/>
          <a:lstStyle/>
          <a:p>
            <a:r>
              <a:rPr lang="en-US"/>
              <a:t>2025-26 Fall</a:t>
            </a:r>
            <a:endParaRPr lang="en-GB"/>
          </a:p>
        </p:txBody>
      </p:sp>
      <p:sp>
        <p:nvSpPr>
          <p:cNvPr id="7" name="Footer Placeholder 6">
            <a:extLst>
              <a:ext uri="{FF2B5EF4-FFF2-40B4-BE49-F238E27FC236}">
                <a16:creationId xmlns:a16="http://schemas.microsoft.com/office/drawing/2014/main" id="{BE301ED6-4F4D-73D5-3627-12F49588C1D4}"/>
              </a:ext>
            </a:extLst>
          </p:cNvPr>
          <p:cNvSpPr>
            <a:spLocks noGrp="1"/>
          </p:cNvSpPr>
          <p:nvPr>
            <p:ph type="ftr" sz="quarter" idx="11"/>
          </p:nvPr>
        </p:nvSpPr>
        <p:spPr/>
        <p:txBody>
          <a:bodyPr/>
          <a:lstStyle/>
          <a:p>
            <a:r>
              <a:rPr lang="en-GB"/>
              <a:t>PDE3802 – Artificial Intelligence in Robotics</a:t>
            </a:r>
          </a:p>
        </p:txBody>
      </p:sp>
      <p:sp>
        <p:nvSpPr>
          <p:cNvPr id="8" name="Slide Number Placeholder 7">
            <a:extLst>
              <a:ext uri="{FF2B5EF4-FFF2-40B4-BE49-F238E27FC236}">
                <a16:creationId xmlns:a16="http://schemas.microsoft.com/office/drawing/2014/main" id="{FD061E29-C345-E478-3165-C01E195A7E86}"/>
              </a:ext>
            </a:extLst>
          </p:cNvPr>
          <p:cNvSpPr>
            <a:spLocks noGrp="1"/>
          </p:cNvSpPr>
          <p:nvPr>
            <p:ph type="sldNum" sz="quarter" idx="12"/>
          </p:nvPr>
        </p:nvSpPr>
        <p:spPr/>
        <p:txBody>
          <a:bodyPr/>
          <a:lstStyle/>
          <a:p>
            <a:fld id="{3612906B-0D48-4D44-A2FA-F5590F1ECEEB}" type="slidenum">
              <a:rPr lang="en-GB" smtClean="0"/>
              <a:t>13</a:t>
            </a:fld>
            <a:endParaRPr lang="en-GB"/>
          </a:p>
        </p:txBody>
      </p:sp>
      <p:graphicFrame>
        <p:nvGraphicFramePr>
          <p:cNvPr id="5" name="Table 4">
            <a:extLst>
              <a:ext uri="{FF2B5EF4-FFF2-40B4-BE49-F238E27FC236}">
                <a16:creationId xmlns:a16="http://schemas.microsoft.com/office/drawing/2014/main" id="{A497B34F-26EB-E131-B46F-B27421933E7A}"/>
              </a:ext>
            </a:extLst>
          </p:cNvPr>
          <p:cNvGraphicFramePr>
            <a:graphicFrameLocks noGrp="1"/>
          </p:cNvGraphicFramePr>
          <p:nvPr>
            <p:extLst>
              <p:ext uri="{D42A27DB-BD31-4B8C-83A1-F6EECF244321}">
                <p14:modId xmlns:p14="http://schemas.microsoft.com/office/powerpoint/2010/main" val="3058316809"/>
              </p:ext>
            </p:extLst>
          </p:nvPr>
        </p:nvGraphicFramePr>
        <p:xfrm>
          <a:off x="2883992" y="2810922"/>
          <a:ext cx="7481644" cy="3134043"/>
        </p:xfrm>
        <a:graphic>
          <a:graphicData uri="http://schemas.openxmlformats.org/drawingml/2006/table">
            <a:tbl>
              <a:tblPr firstRow="1" firstCol="1" bandRow="1">
                <a:tableStyleId>{5C22544A-7EE6-4342-B048-85BDC9FD1C3A}</a:tableStyleId>
              </a:tblPr>
              <a:tblGrid>
                <a:gridCol w="1111598">
                  <a:extLst>
                    <a:ext uri="{9D8B030D-6E8A-4147-A177-3AD203B41FA5}">
                      <a16:colId xmlns:a16="http://schemas.microsoft.com/office/drawing/2014/main" val="1781340302"/>
                    </a:ext>
                  </a:extLst>
                </a:gridCol>
                <a:gridCol w="2320158">
                  <a:extLst>
                    <a:ext uri="{9D8B030D-6E8A-4147-A177-3AD203B41FA5}">
                      <a16:colId xmlns:a16="http://schemas.microsoft.com/office/drawing/2014/main" val="2929828132"/>
                    </a:ext>
                  </a:extLst>
                </a:gridCol>
                <a:gridCol w="657955">
                  <a:extLst>
                    <a:ext uri="{9D8B030D-6E8A-4147-A177-3AD203B41FA5}">
                      <a16:colId xmlns:a16="http://schemas.microsoft.com/office/drawing/2014/main" val="268453068"/>
                    </a:ext>
                  </a:extLst>
                </a:gridCol>
                <a:gridCol w="1350540">
                  <a:extLst>
                    <a:ext uri="{9D8B030D-6E8A-4147-A177-3AD203B41FA5}">
                      <a16:colId xmlns:a16="http://schemas.microsoft.com/office/drawing/2014/main" val="1968013583"/>
                    </a:ext>
                  </a:extLst>
                </a:gridCol>
                <a:gridCol w="2041393">
                  <a:extLst>
                    <a:ext uri="{9D8B030D-6E8A-4147-A177-3AD203B41FA5}">
                      <a16:colId xmlns:a16="http://schemas.microsoft.com/office/drawing/2014/main" val="412497603"/>
                    </a:ext>
                  </a:extLst>
                </a:gridCol>
              </a:tblGrid>
              <a:tr h="0">
                <a:tc gridSpan="5">
                  <a:txBody>
                    <a:bodyPr/>
                    <a:lstStyle/>
                    <a:p>
                      <a:pPr algn="just">
                        <a:lnSpc>
                          <a:spcPct val="115000"/>
                        </a:lnSpc>
                        <a:spcAft>
                          <a:spcPts val="1000"/>
                        </a:spcAft>
                        <a:buNone/>
                      </a:pPr>
                      <a:r>
                        <a:rPr lang="en-GB" sz="1600">
                          <a:effectLst/>
                        </a:rPr>
                        <a:t>Task: Autonomous system design and Computer vision task (Due:  Mid-semester)</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50266452"/>
                  </a:ext>
                </a:extLst>
              </a:tr>
              <a:tr h="0">
                <a:tc>
                  <a:txBody>
                    <a:bodyPr/>
                    <a:lstStyle/>
                    <a:p>
                      <a:pPr algn="just">
                        <a:lnSpc>
                          <a:spcPct val="115000"/>
                        </a:lnSpc>
                        <a:spcAft>
                          <a:spcPts val="1000"/>
                        </a:spcAft>
                        <a:buNone/>
                      </a:pPr>
                      <a:r>
                        <a:rPr lang="en-GB" sz="1600">
                          <a:effectLst/>
                        </a:rPr>
                        <a:t>Weighting</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GB" sz="1600">
                          <a:effectLst/>
                        </a:rPr>
                        <a:t>Specification e.g. word count / duration / no. of pages</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GB" sz="1600">
                          <a:effectLst/>
                        </a:rPr>
                        <a:t>LO mapped to</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GB" sz="1600">
                          <a:effectLst/>
                        </a:rPr>
                        <a:t>Anonymously marked</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GB" sz="1600">
                          <a:effectLst/>
                        </a:rPr>
                        <a:t>Ethics approval required</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1410990"/>
                  </a:ext>
                </a:extLst>
              </a:tr>
              <a:tr h="0">
                <a:tc>
                  <a:txBody>
                    <a:bodyPr/>
                    <a:lstStyle/>
                    <a:p>
                      <a:pPr algn="just">
                        <a:lnSpc>
                          <a:spcPct val="115000"/>
                        </a:lnSpc>
                        <a:spcAft>
                          <a:spcPts val="1000"/>
                        </a:spcAft>
                        <a:buNone/>
                      </a:pPr>
                      <a:r>
                        <a:rPr lang="en-GB" sz="1600">
                          <a:effectLst/>
                        </a:rPr>
                        <a:t>40%</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GB" sz="1600">
                          <a:effectLst/>
                        </a:rPr>
                        <a:t>Code and a 10 minute presentation </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GB" sz="1600">
                          <a:effectLst/>
                        </a:rPr>
                        <a:t>1,2,4,5</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GB" sz="1600">
                          <a:effectLst/>
                        </a:rPr>
                        <a:t>☒ No </a:t>
                      </a:r>
                    </a:p>
                    <a:p>
                      <a:pPr algn="just">
                        <a:lnSpc>
                          <a:spcPct val="115000"/>
                        </a:lnSpc>
                        <a:spcAft>
                          <a:spcPts val="1000"/>
                        </a:spcAft>
                        <a:buNone/>
                      </a:pPr>
                      <a:r>
                        <a:rPr lang="en-GB" sz="1600">
                          <a:effectLst/>
                        </a:rPr>
                        <a:t>☐ Yes</a:t>
                      </a:r>
                      <a:endParaRPr lang="en-GB"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GB" sz="1600" dirty="0">
                          <a:effectLst/>
                        </a:rPr>
                        <a:t>☒ No </a:t>
                      </a:r>
                    </a:p>
                    <a:p>
                      <a:pPr algn="just">
                        <a:lnSpc>
                          <a:spcPct val="115000"/>
                        </a:lnSpc>
                        <a:spcAft>
                          <a:spcPts val="1000"/>
                        </a:spcAft>
                        <a:buNone/>
                      </a:pPr>
                      <a:r>
                        <a:rPr lang="en-GB" sz="1600" dirty="0">
                          <a:effectLst/>
                        </a:rPr>
                        <a:t>☐ Yes – individual student </a:t>
                      </a:r>
                    </a:p>
                    <a:p>
                      <a:pPr algn="just">
                        <a:lnSpc>
                          <a:spcPct val="115000"/>
                        </a:lnSpc>
                        <a:spcAft>
                          <a:spcPts val="1000"/>
                        </a:spcAft>
                        <a:buNone/>
                      </a:pPr>
                      <a:r>
                        <a:rPr lang="en-GB" sz="1600" dirty="0">
                          <a:effectLst/>
                        </a:rPr>
                        <a:t>☐ Yes – group approval </a:t>
                      </a:r>
                    </a:p>
                    <a:p>
                      <a:pPr algn="just">
                        <a:lnSpc>
                          <a:spcPct val="115000"/>
                        </a:lnSpc>
                        <a:spcAft>
                          <a:spcPts val="1000"/>
                        </a:spcAft>
                        <a:buNone/>
                      </a:pPr>
                      <a:r>
                        <a:rPr lang="en-GB" sz="1600" dirty="0">
                          <a:effectLst/>
                        </a:rPr>
                        <a:t>☐ Yes – whole module</a:t>
                      </a:r>
                      <a:endParaRPr lang="en-GB"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2601219"/>
                  </a:ext>
                </a:extLst>
              </a:tr>
            </a:tbl>
          </a:graphicData>
        </a:graphic>
      </p:graphicFrame>
    </p:spTree>
    <p:extLst>
      <p:ext uri="{BB962C8B-B14F-4D97-AF65-F5344CB8AC3E}">
        <p14:creationId xmlns:p14="http://schemas.microsoft.com/office/powerpoint/2010/main" val="2733871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A6FA0-6F33-CEEE-50B5-71CCF8766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4FBE5-3E87-6F3C-41FF-7865C57705C8}"/>
              </a:ext>
            </a:extLst>
          </p:cNvPr>
          <p:cNvSpPr>
            <a:spLocks noGrp="1"/>
          </p:cNvSpPr>
          <p:nvPr>
            <p:ph type="title"/>
          </p:nvPr>
        </p:nvSpPr>
        <p:spPr>
          <a:xfrm>
            <a:off x="838200" y="365126"/>
            <a:ext cx="8821366" cy="934286"/>
          </a:xfrm>
        </p:spPr>
        <p:txBody>
          <a:bodyPr/>
          <a:lstStyle/>
          <a:p>
            <a:r>
              <a:rPr lang="tr-TR" dirty="0"/>
              <a:t>Assessment 2 – (40%)</a:t>
            </a:r>
            <a:endParaRPr lang="en-GB" dirty="0"/>
          </a:p>
        </p:txBody>
      </p:sp>
      <p:sp>
        <p:nvSpPr>
          <p:cNvPr id="3" name="Content Placeholder 2">
            <a:extLst>
              <a:ext uri="{FF2B5EF4-FFF2-40B4-BE49-F238E27FC236}">
                <a16:creationId xmlns:a16="http://schemas.microsoft.com/office/drawing/2014/main" id="{FF8EE08C-DCB5-7222-FDD4-1EEEF3D1046B}"/>
              </a:ext>
            </a:extLst>
          </p:cNvPr>
          <p:cNvSpPr>
            <a:spLocks noGrp="1"/>
          </p:cNvSpPr>
          <p:nvPr>
            <p:ph idx="1"/>
          </p:nvPr>
        </p:nvSpPr>
        <p:spPr>
          <a:xfrm>
            <a:off x="838200" y="1299412"/>
            <a:ext cx="10515600" cy="4877551"/>
          </a:xfrm>
        </p:spPr>
        <p:txBody>
          <a:bodyPr>
            <a:normAutofit fontScale="92500" lnSpcReduction="20000"/>
          </a:bodyPr>
          <a:lstStyle/>
          <a:p>
            <a:r>
              <a:rPr lang="en-GB" i="1" dirty="0"/>
              <a:t>Perform real-time (or near-real-time) classification </a:t>
            </a:r>
            <a:endParaRPr lang="tr-TR" i="1" dirty="0"/>
          </a:p>
          <a:p>
            <a:pPr lvl="1"/>
            <a:r>
              <a:rPr lang="en-GB" i="1" dirty="0"/>
              <a:t>of 6–10 office classes (e.g., chair, bin, mug, bottle, book, keyboard, mouse, stapler, notebook, phone) </a:t>
            </a:r>
            <a:endParaRPr lang="tr-TR" i="1" dirty="0"/>
          </a:p>
          <a:p>
            <a:pPr lvl="1"/>
            <a:r>
              <a:rPr lang="en-GB" i="1" dirty="0"/>
              <a:t>from the Pi camera feed using Raspberry Pi. </a:t>
            </a:r>
            <a:endParaRPr lang="tr-TR" i="1" dirty="0"/>
          </a:p>
          <a:p>
            <a:pPr lvl="1"/>
            <a:r>
              <a:rPr lang="en-GB" i="1" dirty="0"/>
              <a:t>All inference runs on the Pi (no cloud). </a:t>
            </a:r>
            <a:endParaRPr lang="tr-TR" i="1" dirty="0"/>
          </a:p>
          <a:p>
            <a:pPr lvl="1"/>
            <a:r>
              <a:rPr lang="en-GB" i="1" dirty="0"/>
              <a:t>Training may be done on the Pi or off-device (laptop/workstation) and then deployed. </a:t>
            </a:r>
            <a:endParaRPr lang="tr-TR" i="1" dirty="0"/>
          </a:p>
          <a:p>
            <a:pPr lvl="1"/>
            <a:r>
              <a:rPr lang="en-GB" i="1" dirty="0"/>
              <a:t>Target functional requirement are </a:t>
            </a:r>
            <a:endParaRPr lang="tr-TR" i="1" dirty="0"/>
          </a:p>
          <a:p>
            <a:pPr lvl="2"/>
            <a:r>
              <a:rPr lang="en-GB" i="1" dirty="0"/>
              <a:t>1) Live classification with &gt;5 FPS on RPi4 at 224-320 pixels of input, </a:t>
            </a:r>
            <a:endParaRPr lang="tr-TR" i="1" dirty="0"/>
          </a:p>
          <a:p>
            <a:pPr lvl="2"/>
            <a:r>
              <a:rPr lang="en-GB" i="1" dirty="0"/>
              <a:t>2) Two modes of operation such as Live camera view and evaluation of a  file input. </a:t>
            </a:r>
            <a:endParaRPr lang="tr-TR" i="1" dirty="0"/>
          </a:p>
          <a:p>
            <a:pPr lvl="2"/>
            <a:r>
              <a:rPr lang="en-GB" i="1" dirty="0"/>
              <a:t>3) Distance and pose estimation.  </a:t>
            </a:r>
            <a:endParaRPr lang="tr-TR" i="1" dirty="0"/>
          </a:p>
          <a:p>
            <a:pPr lvl="1"/>
            <a:r>
              <a:rPr lang="en-GB" i="1" dirty="0"/>
              <a:t>You may reuse and/or fine-tune the model you trained in Assessment 1, or train a fresh model. </a:t>
            </a:r>
            <a:endParaRPr lang="tr-TR" i="1" dirty="0"/>
          </a:p>
          <a:p>
            <a:pPr lvl="1"/>
            <a:r>
              <a:rPr lang="en-GB" i="1" dirty="0"/>
              <a:t>You have to deliver </a:t>
            </a:r>
            <a:endParaRPr lang="tr-TR" i="1" dirty="0"/>
          </a:p>
          <a:p>
            <a:pPr lvl="2"/>
            <a:r>
              <a:rPr lang="en-GB" i="1" dirty="0"/>
              <a:t>a presentation, </a:t>
            </a:r>
            <a:endParaRPr lang="tr-TR" i="1" dirty="0"/>
          </a:p>
          <a:p>
            <a:pPr lvl="2"/>
            <a:r>
              <a:rPr lang="en-GB" i="1" dirty="0"/>
              <a:t>make a demonstration </a:t>
            </a:r>
            <a:endParaRPr lang="tr-TR" i="1" dirty="0"/>
          </a:p>
          <a:p>
            <a:pPr lvl="2"/>
            <a:r>
              <a:rPr lang="en-GB" i="1" dirty="0"/>
              <a:t>and also deliver your code repository with a clear README file with install instructions, launch commands, parameter table, and troubleshooting.  </a:t>
            </a:r>
            <a:endParaRPr lang="en-GB" dirty="0"/>
          </a:p>
        </p:txBody>
      </p:sp>
      <p:sp>
        <p:nvSpPr>
          <p:cNvPr id="4" name="Date Placeholder 3">
            <a:extLst>
              <a:ext uri="{FF2B5EF4-FFF2-40B4-BE49-F238E27FC236}">
                <a16:creationId xmlns:a16="http://schemas.microsoft.com/office/drawing/2014/main" id="{DC79FB71-76AD-698E-5E5F-20C264A40601}"/>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192849E8-8098-3A95-7AC9-D693507D32A3}"/>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A223CF17-E814-E25D-EFF4-C71165CFA3A5}"/>
              </a:ext>
            </a:extLst>
          </p:cNvPr>
          <p:cNvSpPr>
            <a:spLocks noGrp="1"/>
          </p:cNvSpPr>
          <p:nvPr>
            <p:ph type="sldNum" sz="quarter" idx="12"/>
          </p:nvPr>
        </p:nvSpPr>
        <p:spPr/>
        <p:txBody>
          <a:bodyPr/>
          <a:lstStyle/>
          <a:p>
            <a:fld id="{3612906B-0D48-4D44-A2FA-F5590F1ECEEB}" type="slidenum">
              <a:rPr lang="en-GB" smtClean="0"/>
              <a:t>14</a:t>
            </a:fld>
            <a:endParaRPr lang="en-GB"/>
          </a:p>
        </p:txBody>
      </p:sp>
    </p:spTree>
    <p:extLst>
      <p:ext uri="{BB962C8B-B14F-4D97-AF65-F5344CB8AC3E}">
        <p14:creationId xmlns:p14="http://schemas.microsoft.com/office/powerpoint/2010/main" val="1032396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DE2-DF5D-6367-3F24-1F2DC1302515}"/>
              </a:ext>
            </a:extLst>
          </p:cNvPr>
          <p:cNvSpPr>
            <a:spLocks noGrp="1"/>
          </p:cNvSpPr>
          <p:nvPr>
            <p:ph type="title"/>
          </p:nvPr>
        </p:nvSpPr>
        <p:spPr/>
        <p:txBody>
          <a:bodyPr/>
          <a:lstStyle/>
          <a:p>
            <a:r>
              <a:rPr lang="en-GB" dirty="0"/>
              <a:t>Academic Integrity and misconduct</a:t>
            </a:r>
          </a:p>
        </p:txBody>
      </p:sp>
      <p:sp>
        <p:nvSpPr>
          <p:cNvPr id="3" name="Content Placeholder 2">
            <a:extLst>
              <a:ext uri="{FF2B5EF4-FFF2-40B4-BE49-F238E27FC236}">
                <a16:creationId xmlns:a16="http://schemas.microsoft.com/office/drawing/2014/main" id="{9BEA8D74-C301-8AEC-094D-889F32764C0F}"/>
              </a:ext>
            </a:extLst>
          </p:cNvPr>
          <p:cNvSpPr>
            <a:spLocks noGrp="1"/>
          </p:cNvSpPr>
          <p:nvPr>
            <p:ph idx="1"/>
          </p:nvPr>
        </p:nvSpPr>
        <p:spPr/>
        <p:txBody>
          <a:bodyPr>
            <a:normAutofit/>
          </a:bodyPr>
          <a:lstStyle/>
          <a:p>
            <a:r>
              <a:rPr lang="en-GB" dirty="0"/>
              <a:t>Plagiarism</a:t>
            </a:r>
          </a:p>
          <a:p>
            <a:pPr lvl="1"/>
            <a:r>
              <a:rPr lang="en-US" dirty="0"/>
              <a:t>Using extensive unacknowledged quotations from, or direct copying of, another person’s work and presenting it for assessment as if it were your own effort. This includes the use of third-party essay writing services.</a:t>
            </a:r>
            <a:endParaRPr lang="en-GB" dirty="0"/>
          </a:p>
          <a:p>
            <a:r>
              <a:rPr lang="en-GB" dirty="0"/>
              <a:t>Collusion</a:t>
            </a:r>
          </a:p>
          <a:p>
            <a:pPr lvl="1"/>
            <a:r>
              <a:rPr lang="en-US" b="0" i="0" u="none" strike="noStrike" baseline="0" dirty="0">
                <a:latin typeface="NimbusSanL-Regu"/>
              </a:rPr>
              <a:t>working together with other students (without the tutor’s permission), and presenting similar or identical work for assessment.</a:t>
            </a:r>
            <a:endParaRPr lang="en-GB" dirty="0"/>
          </a:p>
          <a:p>
            <a:pPr algn="l"/>
            <a:r>
              <a:rPr lang="en-GB" dirty="0"/>
              <a:t>Self-Plagiarism</a:t>
            </a:r>
          </a:p>
          <a:p>
            <a:pPr lvl="1"/>
            <a:r>
              <a:rPr lang="en-US" b="0" i="0" u="none" strike="noStrike" baseline="0" dirty="0">
                <a:latin typeface="NimbusSanL-Regu"/>
              </a:rPr>
              <a:t>including any material which is identical or substantially similar to</a:t>
            </a:r>
            <a:r>
              <a:rPr lang="en-US" dirty="0">
                <a:latin typeface="NimbusSanL-Regu"/>
              </a:rPr>
              <a:t> </a:t>
            </a:r>
            <a:r>
              <a:rPr lang="en-US" b="0" i="0" u="none" strike="noStrike" baseline="0" dirty="0">
                <a:latin typeface="NimbusSanL-Regu"/>
              </a:rPr>
              <a:t>material that has already been submitted by you for another assessment in the </a:t>
            </a:r>
            <a:r>
              <a:rPr lang="en-GB" b="0" i="0" u="none" strike="noStrike" baseline="0" dirty="0">
                <a:latin typeface="NimbusSanL-Regu"/>
              </a:rPr>
              <a:t>University or elsewhere.</a:t>
            </a:r>
            <a:endParaRPr lang="en-GB" dirty="0"/>
          </a:p>
          <a:p>
            <a:endParaRPr lang="en-GB" dirty="0"/>
          </a:p>
        </p:txBody>
      </p:sp>
      <p:sp>
        <p:nvSpPr>
          <p:cNvPr id="4" name="Date Placeholder 3">
            <a:extLst>
              <a:ext uri="{FF2B5EF4-FFF2-40B4-BE49-F238E27FC236}">
                <a16:creationId xmlns:a16="http://schemas.microsoft.com/office/drawing/2014/main" id="{BC85FDDB-2FC0-5B5E-D9FE-D01A32A01DB2}"/>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D895BFD9-CA9E-6CD8-9744-2F92EB2C6D20}"/>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BD883BE7-96CD-87B6-3B83-C8AAAC7EB2FC}"/>
              </a:ext>
            </a:extLst>
          </p:cNvPr>
          <p:cNvSpPr>
            <a:spLocks noGrp="1"/>
          </p:cNvSpPr>
          <p:nvPr>
            <p:ph type="sldNum" sz="quarter" idx="12"/>
          </p:nvPr>
        </p:nvSpPr>
        <p:spPr/>
        <p:txBody>
          <a:bodyPr/>
          <a:lstStyle/>
          <a:p>
            <a:fld id="{3612906B-0D48-4D44-A2FA-F5590F1ECEEB}" type="slidenum">
              <a:rPr lang="en-GB" smtClean="0"/>
              <a:t>15</a:t>
            </a:fld>
            <a:endParaRPr lang="en-GB"/>
          </a:p>
        </p:txBody>
      </p:sp>
    </p:spTree>
    <p:extLst>
      <p:ext uri="{BB962C8B-B14F-4D97-AF65-F5344CB8AC3E}">
        <p14:creationId xmlns:p14="http://schemas.microsoft.com/office/powerpoint/2010/main" val="2887948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7C0C-9AE3-CDA1-9F57-73D47ECEFEE0}"/>
              </a:ext>
            </a:extLst>
          </p:cNvPr>
          <p:cNvSpPr>
            <a:spLocks noGrp="1"/>
          </p:cNvSpPr>
          <p:nvPr>
            <p:ph type="title"/>
          </p:nvPr>
        </p:nvSpPr>
        <p:spPr>
          <a:xfrm>
            <a:off x="838200" y="365125"/>
            <a:ext cx="8821366" cy="748655"/>
          </a:xfrm>
        </p:spPr>
        <p:txBody>
          <a:bodyPr/>
          <a:lstStyle/>
          <a:p>
            <a:r>
              <a:rPr lang="en-GB" dirty="0">
                <a:latin typeface="+mn-lt"/>
              </a:rPr>
              <a:t>Lecture overview:</a:t>
            </a:r>
          </a:p>
        </p:txBody>
      </p:sp>
      <p:sp>
        <p:nvSpPr>
          <p:cNvPr id="3" name="Date Placeholder 2">
            <a:extLst>
              <a:ext uri="{FF2B5EF4-FFF2-40B4-BE49-F238E27FC236}">
                <a16:creationId xmlns:a16="http://schemas.microsoft.com/office/drawing/2014/main" id="{6E94880B-6CC5-F494-3A13-2917BD9448DB}"/>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C27FD10E-D99A-51E7-146F-38F439483859}"/>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796A7270-178F-1D31-656F-CA1F66781038}"/>
              </a:ext>
            </a:extLst>
          </p:cNvPr>
          <p:cNvSpPr>
            <a:spLocks noGrp="1"/>
          </p:cNvSpPr>
          <p:nvPr>
            <p:ph type="sldNum" sz="quarter" idx="12"/>
          </p:nvPr>
        </p:nvSpPr>
        <p:spPr/>
        <p:txBody>
          <a:bodyPr/>
          <a:lstStyle/>
          <a:p>
            <a:fld id="{3612906B-0D48-4D44-A2FA-F5590F1ECEEB}" type="slidenum">
              <a:rPr lang="en-GB" smtClean="0"/>
              <a:t>16</a:t>
            </a:fld>
            <a:endParaRPr lang="en-GB"/>
          </a:p>
        </p:txBody>
      </p:sp>
      <p:graphicFrame>
        <p:nvGraphicFramePr>
          <p:cNvPr id="8" name="Content Placeholder 7">
            <a:extLst>
              <a:ext uri="{FF2B5EF4-FFF2-40B4-BE49-F238E27FC236}">
                <a16:creationId xmlns:a16="http://schemas.microsoft.com/office/drawing/2014/main" id="{B53C35FC-777B-E4C4-FE89-1E778B572816}"/>
              </a:ext>
            </a:extLst>
          </p:cNvPr>
          <p:cNvGraphicFramePr>
            <a:graphicFrameLocks noGrp="1"/>
          </p:cNvGraphicFramePr>
          <p:nvPr>
            <p:ph idx="1"/>
            <p:extLst>
              <p:ext uri="{D42A27DB-BD31-4B8C-83A1-F6EECF244321}">
                <p14:modId xmlns:p14="http://schemas.microsoft.com/office/powerpoint/2010/main" val="2711693316"/>
              </p:ext>
            </p:extLst>
          </p:nvPr>
        </p:nvGraphicFramePr>
        <p:xfrm>
          <a:off x="838200" y="1278785"/>
          <a:ext cx="10515597" cy="4466717"/>
        </p:xfrm>
        <a:graphic>
          <a:graphicData uri="http://schemas.openxmlformats.org/drawingml/2006/table">
            <a:tbl>
              <a:tblPr firstRow="1" firstCol="1" bandRow="1">
                <a:tableStyleId>{5C22544A-7EE6-4342-B048-85BDC9FD1C3A}</a:tableStyleId>
              </a:tblPr>
              <a:tblGrid>
                <a:gridCol w="997475">
                  <a:extLst>
                    <a:ext uri="{9D8B030D-6E8A-4147-A177-3AD203B41FA5}">
                      <a16:colId xmlns:a16="http://schemas.microsoft.com/office/drawing/2014/main" val="4053955666"/>
                    </a:ext>
                  </a:extLst>
                </a:gridCol>
                <a:gridCol w="433137">
                  <a:extLst>
                    <a:ext uri="{9D8B030D-6E8A-4147-A177-3AD203B41FA5}">
                      <a16:colId xmlns:a16="http://schemas.microsoft.com/office/drawing/2014/main" val="4116421948"/>
                    </a:ext>
                  </a:extLst>
                </a:gridCol>
                <a:gridCol w="3251964">
                  <a:extLst>
                    <a:ext uri="{9D8B030D-6E8A-4147-A177-3AD203B41FA5}">
                      <a16:colId xmlns:a16="http://schemas.microsoft.com/office/drawing/2014/main" val="2068074924"/>
                    </a:ext>
                  </a:extLst>
                </a:gridCol>
                <a:gridCol w="2949456">
                  <a:extLst>
                    <a:ext uri="{9D8B030D-6E8A-4147-A177-3AD203B41FA5}">
                      <a16:colId xmlns:a16="http://schemas.microsoft.com/office/drawing/2014/main" val="4202738830"/>
                    </a:ext>
                  </a:extLst>
                </a:gridCol>
                <a:gridCol w="2883565">
                  <a:extLst>
                    <a:ext uri="{9D8B030D-6E8A-4147-A177-3AD203B41FA5}">
                      <a16:colId xmlns:a16="http://schemas.microsoft.com/office/drawing/2014/main" val="1574837503"/>
                    </a:ext>
                  </a:extLst>
                </a:gridCol>
              </a:tblGrid>
              <a:tr h="386809">
                <a:tc>
                  <a:txBody>
                    <a:bodyPr/>
                    <a:lstStyle/>
                    <a:p>
                      <a:pPr>
                        <a:lnSpc>
                          <a:spcPct val="115000"/>
                        </a:lnSpc>
                        <a:spcAft>
                          <a:spcPts val="1000"/>
                        </a:spcAft>
                        <a:buNone/>
                      </a:pPr>
                      <a:r>
                        <a:rPr lang="en-GB" sz="1200">
                          <a:effectLst/>
                        </a:rPr>
                        <a:t>Week Beginning</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Week</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Lecture</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Workshop</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Assessment and Feedback</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1755334457"/>
                  </a:ext>
                </a:extLst>
              </a:tr>
              <a:tr h="321643">
                <a:tc>
                  <a:txBody>
                    <a:bodyPr/>
                    <a:lstStyle/>
                    <a:p>
                      <a:pPr>
                        <a:lnSpc>
                          <a:spcPct val="115000"/>
                        </a:lnSpc>
                        <a:spcAft>
                          <a:spcPts val="1000"/>
                        </a:spcAft>
                        <a:buNone/>
                      </a:pPr>
                      <a:r>
                        <a:rPr lang="en-GB" sz="1200">
                          <a:effectLst/>
                        </a:rPr>
                        <a:t>22</a:t>
                      </a:r>
                      <a:r>
                        <a:rPr lang="en-GB" sz="1200" baseline="30000">
                          <a:effectLst/>
                        </a:rPr>
                        <a:t>nd</a:t>
                      </a:r>
                      <a:r>
                        <a:rPr lang="en-GB" sz="1200">
                          <a:effectLst/>
                        </a:rPr>
                        <a:t> Sept</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1</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Introduction, Autonomous Robots and Robotic systems architecture</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Anaconda installation, Python, Linux , Gitlab</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Assessment 1 (A1) brief</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426408316"/>
                  </a:ext>
                </a:extLst>
              </a:tr>
              <a:tr h="191311">
                <a:tc>
                  <a:txBody>
                    <a:bodyPr/>
                    <a:lstStyle/>
                    <a:p>
                      <a:pPr>
                        <a:lnSpc>
                          <a:spcPct val="115000"/>
                        </a:lnSpc>
                        <a:spcAft>
                          <a:spcPts val="1000"/>
                        </a:spcAft>
                        <a:buNone/>
                      </a:pPr>
                      <a:r>
                        <a:rPr lang="en-GB" sz="1200">
                          <a:effectLst/>
                        </a:rPr>
                        <a:t>29</a:t>
                      </a:r>
                      <a:r>
                        <a:rPr lang="en-GB" sz="1200" baseline="30000">
                          <a:effectLst/>
                        </a:rPr>
                        <a:t>th</a:t>
                      </a:r>
                      <a:r>
                        <a:rPr lang="en-GB" sz="1200">
                          <a:effectLst/>
                        </a:rPr>
                        <a:t> Sept</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2</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Natural Vision, Artificial Vision</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CV warm-up: OpenCV I/O, color spaces, resizing, basic filters</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A1 discussion</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818779531"/>
                  </a:ext>
                </a:extLst>
              </a:tr>
              <a:tr h="363444">
                <a:tc>
                  <a:txBody>
                    <a:bodyPr/>
                    <a:lstStyle/>
                    <a:p>
                      <a:pPr>
                        <a:lnSpc>
                          <a:spcPct val="115000"/>
                        </a:lnSpc>
                        <a:spcAft>
                          <a:spcPts val="1000"/>
                        </a:spcAft>
                        <a:buNone/>
                      </a:pPr>
                      <a:r>
                        <a:rPr lang="en-GB" sz="1200">
                          <a:effectLst/>
                        </a:rPr>
                        <a:t>6</a:t>
                      </a:r>
                      <a:r>
                        <a:rPr lang="en-GB" sz="1200" baseline="30000">
                          <a:effectLst/>
                        </a:rPr>
                        <a:t>th</a:t>
                      </a:r>
                      <a:r>
                        <a:rPr lang="en-GB" sz="1200">
                          <a:effectLst/>
                        </a:rPr>
                        <a:t> Oct</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3</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dirty="0">
                          <a:effectLst/>
                        </a:rPr>
                        <a:t>OpenCV: edges, morphology, histograms; camera models, calibration theory.</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Lab on image processing using cv2 library, Cam. Calibration</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A1 outline (tasks/skills/sensors); A1 dataset plan (classes, sources)</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1494352963"/>
                  </a:ext>
                </a:extLst>
              </a:tr>
              <a:tr h="386809">
                <a:tc>
                  <a:txBody>
                    <a:bodyPr/>
                    <a:lstStyle/>
                    <a:p>
                      <a:pPr>
                        <a:lnSpc>
                          <a:spcPct val="115000"/>
                        </a:lnSpc>
                        <a:spcAft>
                          <a:spcPts val="1000"/>
                        </a:spcAft>
                        <a:buNone/>
                      </a:pPr>
                      <a:r>
                        <a:rPr lang="en-GB" sz="1200">
                          <a:effectLst/>
                        </a:rPr>
                        <a:t>13</a:t>
                      </a:r>
                      <a:r>
                        <a:rPr lang="en-GB" sz="1200" baseline="30000">
                          <a:effectLst/>
                        </a:rPr>
                        <a:t>th</a:t>
                      </a:r>
                      <a:r>
                        <a:rPr lang="en-GB" sz="1200">
                          <a:effectLst/>
                        </a:rPr>
                        <a:t> Oct</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4</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ML for Vision: train/val/test, precision/recall/F1, confusion matrix; augmentation</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Binary classification, Keras, MNIST, HOG+SVM</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A1 classification metrics</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4166580034"/>
                  </a:ext>
                </a:extLst>
              </a:tr>
              <a:tr h="386809">
                <a:tc>
                  <a:txBody>
                    <a:bodyPr/>
                    <a:lstStyle/>
                    <a:p>
                      <a:pPr>
                        <a:lnSpc>
                          <a:spcPct val="115000"/>
                        </a:lnSpc>
                        <a:spcAft>
                          <a:spcPts val="1000"/>
                        </a:spcAft>
                        <a:buNone/>
                      </a:pPr>
                      <a:r>
                        <a:rPr lang="en-GB" sz="1200">
                          <a:effectLst/>
                        </a:rPr>
                        <a:t>20</a:t>
                      </a:r>
                      <a:r>
                        <a:rPr lang="en-GB" sz="1200" baseline="30000">
                          <a:effectLst/>
                        </a:rPr>
                        <a:t>th</a:t>
                      </a:r>
                      <a:r>
                        <a:rPr lang="en-GB" sz="1200">
                          <a:effectLst/>
                        </a:rPr>
                        <a:t> Oct</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5</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CNNs: convolution, stride/padding, receptive fields; transfer learning (TL); overfitting, YOLO</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TL: ResNet etc. YOLO dataset and practice</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A1 Progress</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3601749185"/>
                  </a:ext>
                </a:extLst>
              </a:tr>
              <a:tr h="391214">
                <a:tc>
                  <a:txBody>
                    <a:bodyPr/>
                    <a:lstStyle/>
                    <a:p>
                      <a:pPr>
                        <a:lnSpc>
                          <a:spcPct val="115000"/>
                        </a:lnSpc>
                        <a:spcAft>
                          <a:spcPts val="1000"/>
                        </a:spcAft>
                        <a:buNone/>
                      </a:pPr>
                      <a:r>
                        <a:rPr lang="en-GB" sz="1200">
                          <a:effectLst/>
                        </a:rPr>
                        <a:t>27</a:t>
                      </a:r>
                      <a:r>
                        <a:rPr lang="en-GB" sz="1200" baseline="30000">
                          <a:effectLst/>
                        </a:rPr>
                        <a:t>th</a:t>
                      </a:r>
                      <a:r>
                        <a:rPr lang="en-GB" sz="1200">
                          <a:effectLst/>
                        </a:rPr>
                        <a:t> Oct</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6</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ROS 2 Essentials: nodes/topics/services/actions; colcon; params/launch; TF intro; RViz/rosbag</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Wrap-up &amp; finalize code; README, CLI; record short demo</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A1 DUE (end of week) — Submit A1 report + A1 code, 3-min concept video link.</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2767881832"/>
                  </a:ext>
                </a:extLst>
              </a:tr>
              <a:tr h="256478">
                <a:tc>
                  <a:txBody>
                    <a:bodyPr/>
                    <a:lstStyle/>
                    <a:p>
                      <a:pPr>
                        <a:lnSpc>
                          <a:spcPct val="115000"/>
                        </a:lnSpc>
                        <a:spcAft>
                          <a:spcPts val="1000"/>
                        </a:spcAft>
                        <a:buNone/>
                      </a:pPr>
                      <a:r>
                        <a:rPr lang="en-GB" sz="1200">
                          <a:effectLst/>
                        </a:rPr>
                        <a:t>3</a:t>
                      </a:r>
                      <a:r>
                        <a:rPr lang="en-GB" sz="1200" baseline="30000">
                          <a:effectLst/>
                        </a:rPr>
                        <a:t>rd</a:t>
                      </a:r>
                      <a:r>
                        <a:rPr lang="en-GB" sz="1200">
                          <a:effectLst/>
                        </a:rPr>
                        <a:t> Nov</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7</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Depth &amp; Frames: RGB-D/LiDAR basics; depth→3D projection</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Pose estimation, Linux&amp;ROS-2 practice</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A2 brief</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1128618632"/>
                  </a:ext>
                </a:extLst>
              </a:tr>
              <a:tr h="191311">
                <a:tc>
                  <a:txBody>
                    <a:bodyPr/>
                    <a:lstStyle/>
                    <a:p>
                      <a:pPr>
                        <a:lnSpc>
                          <a:spcPct val="115000"/>
                        </a:lnSpc>
                        <a:spcAft>
                          <a:spcPts val="1000"/>
                        </a:spcAft>
                        <a:buNone/>
                      </a:pPr>
                      <a:r>
                        <a:rPr lang="en-GB" sz="1200">
                          <a:effectLst/>
                        </a:rPr>
                        <a:t>10</a:t>
                      </a:r>
                      <a:r>
                        <a:rPr lang="en-GB" sz="1200" baseline="30000">
                          <a:effectLst/>
                        </a:rPr>
                        <a:t>th</a:t>
                      </a:r>
                      <a:r>
                        <a:rPr lang="en-GB" sz="1200">
                          <a:effectLst/>
                        </a:rPr>
                        <a:t> Nov</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8</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YOLO and ROS2, URDF, Gazebo</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Run YOLO on robot/edge PC; RViz overlay; log fps/latency</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A2 Progress</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1728722839"/>
                  </a:ext>
                </a:extLst>
              </a:tr>
              <a:tr h="191311">
                <a:tc>
                  <a:txBody>
                    <a:bodyPr/>
                    <a:lstStyle/>
                    <a:p>
                      <a:pPr>
                        <a:lnSpc>
                          <a:spcPct val="115000"/>
                        </a:lnSpc>
                        <a:spcAft>
                          <a:spcPts val="1000"/>
                        </a:spcAft>
                        <a:buNone/>
                      </a:pPr>
                      <a:r>
                        <a:rPr lang="en-GB" sz="1200">
                          <a:effectLst/>
                        </a:rPr>
                        <a:t>17</a:t>
                      </a:r>
                      <a:r>
                        <a:rPr lang="en-GB" sz="1200" baseline="30000">
                          <a:effectLst/>
                        </a:rPr>
                        <a:t>th</a:t>
                      </a:r>
                      <a:r>
                        <a:rPr lang="en-GB" sz="1200">
                          <a:effectLst/>
                        </a:rPr>
                        <a:t> Nov</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9</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Kinematics , Odometry</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Gazebo practice</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A2 Progress</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4139051937"/>
                  </a:ext>
                </a:extLst>
              </a:tr>
              <a:tr h="126146">
                <a:tc>
                  <a:txBody>
                    <a:bodyPr/>
                    <a:lstStyle/>
                    <a:p>
                      <a:pPr>
                        <a:lnSpc>
                          <a:spcPct val="115000"/>
                        </a:lnSpc>
                        <a:spcAft>
                          <a:spcPts val="1000"/>
                        </a:spcAft>
                        <a:buNone/>
                      </a:pPr>
                      <a:r>
                        <a:rPr lang="en-GB" sz="1200">
                          <a:effectLst/>
                        </a:rPr>
                        <a:t>24</a:t>
                      </a:r>
                      <a:r>
                        <a:rPr lang="en-GB" sz="1200" baseline="30000">
                          <a:effectLst/>
                        </a:rPr>
                        <a:t>th</a:t>
                      </a:r>
                      <a:r>
                        <a:rPr lang="en-GB" sz="1200">
                          <a:effectLst/>
                        </a:rPr>
                        <a:t> Nov</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10</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Sensor Fusion, Accelerometer, IMU</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Gazebo practice</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 </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1277183803"/>
                  </a:ext>
                </a:extLst>
              </a:tr>
              <a:tr h="191311">
                <a:tc>
                  <a:txBody>
                    <a:bodyPr/>
                    <a:lstStyle/>
                    <a:p>
                      <a:pPr>
                        <a:lnSpc>
                          <a:spcPct val="115000"/>
                        </a:lnSpc>
                        <a:spcAft>
                          <a:spcPts val="1000"/>
                        </a:spcAft>
                        <a:buNone/>
                      </a:pPr>
                      <a:r>
                        <a:rPr lang="en-GB" sz="1200">
                          <a:effectLst/>
                        </a:rPr>
                        <a:t>1</a:t>
                      </a:r>
                      <a:r>
                        <a:rPr lang="en-GB" sz="1200" baseline="30000">
                          <a:effectLst/>
                        </a:rPr>
                        <a:t>st</a:t>
                      </a:r>
                      <a:r>
                        <a:rPr lang="en-GB" sz="1200">
                          <a:effectLst/>
                        </a:rPr>
                        <a:t> Dec</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11</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Work on A2</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Work on A2</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Work on A2</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extLst>
                  <a:ext uri="{0D108BD9-81ED-4DB2-BD59-A6C34878D82A}">
                    <a16:rowId xmlns:a16="http://schemas.microsoft.com/office/drawing/2014/main" val="2666239651"/>
                  </a:ext>
                </a:extLst>
              </a:tr>
              <a:tr h="126146">
                <a:tc>
                  <a:txBody>
                    <a:bodyPr/>
                    <a:lstStyle/>
                    <a:p>
                      <a:pPr>
                        <a:lnSpc>
                          <a:spcPct val="115000"/>
                        </a:lnSpc>
                        <a:spcAft>
                          <a:spcPts val="1000"/>
                        </a:spcAft>
                        <a:buNone/>
                      </a:pPr>
                      <a:r>
                        <a:rPr lang="en-GB" sz="1200">
                          <a:effectLst/>
                        </a:rPr>
                        <a:t>8</a:t>
                      </a:r>
                      <a:r>
                        <a:rPr lang="en-GB" sz="1200" baseline="30000">
                          <a:effectLst/>
                        </a:rPr>
                        <a:t>th</a:t>
                      </a:r>
                      <a:r>
                        <a:rPr lang="en-GB" sz="1200">
                          <a:effectLst/>
                        </a:rPr>
                        <a:t> Dec</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a:txBody>
                    <a:bodyPr/>
                    <a:lstStyle/>
                    <a:p>
                      <a:pPr>
                        <a:lnSpc>
                          <a:spcPct val="115000"/>
                        </a:lnSpc>
                        <a:spcAft>
                          <a:spcPts val="1000"/>
                        </a:spcAft>
                        <a:buNone/>
                      </a:pPr>
                      <a:r>
                        <a:rPr lang="en-GB" sz="1200">
                          <a:effectLst/>
                        </a:rPr>
                        <a:t>12</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gridSpan="3">
                  <a:txBody>
                    <a:bodyPr/>
                    <a:lstStyle/>
                    <a:p>
                      <a:pPr algn="ctr">
                        <a:lnSpc>
                          <a:spcPct val="115000"/>
                        </a:lnSpc>
                        <a:spcAft>
                          <a:spcPts val="1000"/>
                        </a:spcAft>
                        <a:buNone/>
                      </a:pPr>
                      <a:r>
                        <a:rPr lang="en-GB" sz="1200" dirty="0">
                          <a:effectLst/>
                        </a:rPr>
                        <a:t>A2 presentation and demos</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20593" marR="20593"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193589467"/>
                  </a:ext>
                </a:extLst>
              </a:tr>
            </a:tbl>
          </a:graphicData>
        </a:graphic>
      </p:graphicFrame>
    </p:spTree>
    <p:extLst>
      <p:ext uri="{BB962C8B-B14F-4D97-AF65-F5344CB8AC3E}">
        <p14:creationId xmlns:p14="http://schemas.microsoft.com/office/powerpoint/2010/main" val="100007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4FD3BA-11F7-6A98-CD32-4935DB5E52F6}"/>
              </a:ext>
            </a:extLst>
          </p:cNvPr>
          <p:cNvSpPr>
            <a:spLocks noGrp="1"/>
          </p:cNvSpPr>
          <p:nvPr>
            <p:ph type="title"/>
          </p:nvPr>
        </p:nvSpPr>
        <p:spPr/>
        <p:txBody>
          <a:bodyPr/>
          <a:lstStyle/>
          <a:p>
            <a:r>
              <a:rPr lang="en-GB" dirty="0">
                <a:latin typeface="+mn-lt"/>
              </a:rPr>
              <a:t>Part 2</a:t>
            </a:r>
          </a:p>
        </p:txBody>
      </p:sp>
      <p:sp>
        <p:nvSpPr>
          <p:cNvPr id="5" name="Text Placeholder 4">
            <a:extLst>
              <a:ext uri="{FF2B5EF4-FFF2-40B4-BE49-F238E27FC236}">
                <a16:creationId xmlns:a16="http://schemas.microsoft.com/office/drawing/2014/main" id="{40BC07FB-2FFD-C83D-3BE7-5855AD033573}"/>
              </a:ext>
            </a:extLst>
          </p:cNvPr>
          <p:cNvSpPr>
            <a:spLocks noGrp="1"/>
          </p:cNvSpPr>
          <p:nvPr>
            <p:ph type="body" idx="1"/>
          </p:nvPr>
        </p:nvSpPr>
        <p:spPr/>
        <p:txBody>
          <a:bodyPr/>
          <a:lstStyle/>
          <a:p>
            <a:r>
              <a:rPr lang="en-GB" dirty="0"/>
              <a:t>Introduction to Robotics</a:t>
            </a:r>
          </a:p>
        </p:txBody>
      </p:sp>
      <p:sp>
        <p:nvSpPr>
          <p:cNvPr id="2" name="Date Placeholder 1">
            <a:extLst>
              <a:ext uri="{FF2B5EF4-FFF2-40B4-BE49-F238E27FC236}">
                <a16:creationId xmlns:a16="http://schemas.microsoft.com/office/drawing/2014/main" id="{C888AC1F-9AD5-5F0E-81A3-60A5D73F5234}"/>
              </a:ext>
            </a:extLst>
          </p:cNvPr>
          <p:cNvSpPr>
            <a:spLocks noGrp="1"/>
          </p:cNvSpPr>
          <p:nvPr>
            <p:ph type="dt" sz="half" idx="10"/>
          </p:nvPr>
        </p:nvSpPr>
        <p:spPr/>
        <p:txBody>
          <a:bodyPr/>
          <a:lstStyle/>
          <a:p>
            <a:r>
              <a:rPr lang="en-US"/>
              <a:t>2025-26 Fall</a:t>
            </a:r>
            <a:endParaRPr lang="en-GB"/>
          </a:p>
        </p:txBody>
      </p:sp>
      <p:sp>
        <p:nvSpPr>
          <p:cNvPr id="3" name="Footer Placeholder 2">
            <a:extLst>
              <a:ext uri="{FF2B5EF4-FFF2-40B4-BE49-F238E27FC236}">
                <a16:creationId xmlns:a16="http://schemas.microsoft.com/office/drawing/2014/main" id="{A61CBD48-D115-429E-4C47-801C633623AD}"/>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0B14DF05-5655-9C20-92CF-56ABB201D9C0}"/>
              </a:ext>
            </a:extLst>
          </p:cNvPr>
          <p:cNvSpPr>
            <a:spLocks noGrp="1"/>
          </p:cNvSpPr>
          <p:nvPr>
            <p:ph type="sldNum" sz="quarter" idx="12"/>
          </p:nvPr>
        </p:nvSpPr>
        <p:spPr/>
        <p:txBody>
          <a:bodyPr/>
          <a:lstStyle/>
          <a:p>
            <a:fld id="{3612906B-0D48-4D44-A2FA-F5590F1ECEEB}" type="slidenum">
              <a:rPr lang="en-GB" smtClean="0"/>
              <a:t>17</a:t>
            </a:fld>
            <a:endParaRPr lang="en-GB"/>
          </a:p>
        </p:txBody>
      </p:sp>
    </p:spTree>
    <p:extLst>
      <p:ext uri="{BB962C8B-B14F-4D97-AF65-F5344CB8AC3E}">
        <p14:creationId xmlns:p14="http://schemas.microsoft.com/office/powerpoint/2010/main" val="1947110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2815D6-F7CF-8247-CD51-4AE301DAD736}"/>
              </a:ext>
            </a:extLst>
          </p:cNvPr>
          <p:cNvSpPr>
            <a:spLocks noGrp="1"/>
          </p:cNvSpPr>
          <p:nvPr>
            <p:ph type="title"/>
          </p:nvPr>
        </p:nvSpPr>
        <p:spPr/>
        <p:txBody>
          <a:bodyPr/>
          <a:lstStyle/>
          <a:p>
            <a:r>
              <a:rPr lang="en-GB" dirty="0">
                <a:latin typeface="+mn-lt"/>
              </a:rPr>
              <a:t>What is</a:t>
            </a:r>
            <a:r>
              <a:rPr lang="en-GB" spc="-10" dirty="0">
                <a:latin typeface="+mn-lt"/>
              </a:rPr>
              <a:t> </a:t>
            </a:r>
            <a:r>
              <a:rPr lang="en-GB" dirty="0">
                <a:latin typeface="+mn-lt"/>
              </a:rPr>
              <a:t>a</a:t>
            </a:r>
            <a:r>
              <a:rPr lang="en-GB" spc="-5" dirty="0">
                <a:latin typeface="+mn-lt"/>
              </a:rPr>
              <a:t> </a:t>
            </a:r>
            <a:r>
              <a:rPr lang="en-GB" spc="-10" dirty="0">
                <a:latin typeface="+mn-lt"/>
              </a:rPr>
              <a:t>robot?</a:t>
            </a:r>
            <a:endParaRPr lang="en-GB" dirty="0">
              <a:latin typeface="+mn-lt"/>
            </a:endParaRPr>
          </a:p>
        </p:txBody>
      </p:sp>
      <p:sp>
        <p:nvSpPr>
          <p:cNvPr id="5" name="Content Placeholder 4">
            <a:extLst>
              <a:ext uri="{FF2B5EF4-FFF2-40B4-BE49-F238E27FC236}">
                <a16:creationId xmlns:a16="http://schemas.microsoft.com/office/drawing/2014/main" id="{42655DB6-491C-DD8B-A551-39135FD0BEFC}"/>
              </a:ext>
            </a:extLst>
          </p:cNvPr>
          <p:cNvSpPr>
            <a:spLocks noGrp="1"/>
          </p:cNvSpPr>
          <p:nvPr>
            <p:ph idx="1"/>
          </p:nvPr>
        </p:nvSpPr>
        <p:spPr/>
        <p:txBody>
          <a:bodyPr>
            <a:normAutofit fontScale="85000" lnSpcReduction="20000"/>
          </a:bodyPr>
          <a:lstStyle/>
          <a:p>
            <a:pPr marL="370840" marR="95250" indent="-358140">
              <a:lnSpc>
                <a:spcPct val="100000"/>
              </a:lnSpc>
              <a:spcBef>
                <a:spcPts val="105"/>
              </a:spcBef>
              <a:buFont typeface="Wingdings"/>
              <a:buChar char=""/>
              <a:tabLst>
                <a:tab pos="370840" algn="l"/>
              </a:tabLst>
            </a:pPr>
            <a:r>
              <a:rPr lang="en-US" sz="2800" i="1" dirty="0">
                <a:latin typeface="Arial"/>
                <a:cs typeface="Arial"/>
              </a:rPr>
              <a:t>A</a:t>
            </a:r>
            <a:r>
              <a:rPr lang="en-US" sz="2800" i="1" spc="-105" dirty="0">
                <a:latin typeface="Arial"/>
                <a:cs typeface="Arial"/>
              </a:rPr>
              <a:t> </a:t>
            </a:r>
            <a:r>
              <a:rPr lang="en-US" sz="2800" i="1" dirty="0">
                <a:latin typeface="Arial"/>
                <a:cs typeface="Arial"/>
              </a:rPr>
              <a:t>machine</a:t>
            </a:r>
            <a:r>
              <a:rPr lang="en-US" sz="2800" i="1" spc="-35" dirty="0">
                <a:latin typeface="Arial"/>
                <a:cs typeface="Arial"/>
              </a:rPr>
              <a:t> </a:t>
            </a:r>
            <a:r>
              <a:rPr lang="en-US" sz="2800" i="1" dirty="0">
                <a:latin typeface="Arial"/>
                <a:cs typeface="Arial"/>
              </a:rPr>
              <a:t>-</a:t>
            </a:r>
            <a:r>
              <a:rPr lang="en-US" sz="2800" i="1" spc="-35" dirty="0">
                <a:latin typeface="Arial"/>
                <a:cs typeface="Arial"/>
              </a:rPr>
              <a:t> </a:t>
            </a:r>
            <a:r>
              <a:rPr lang="en-US" sz="2800" i="1" dirty="0">
                <a:latin typeface="Arial"/>
                <a:cs typeface="Arial"/>
              </a:rPr>
              <a:t>especially</a:t>
            </a:r>
            <a:r>
              <a:rPr lang="en-US" sz="2800" i="1" spc="-40" dirty="0">
                <a:latin typeface="Arial"/>
                <a:cs typeface="Arial"/>
              </a:rPr>
              <a:t> </a:t>
            </a:r>
            <a:r>
              <a:rPr lang="en-US" sz="2800" i="1" dirty="0">
                <a:latin typeface="Arial"/>
                <a:cs typeface="Arial"/>
              </a:rPr>
              <a:t>one</a:t>
            </a:r>
            <a:r>
              <a:rPr lang="en-US" sz="2800" i="1" spc="-35" dirty="0">
                <a:latin typeface="Arial"/>
                <a:cs typeface="Arial"/>
              </a:rPr>
              <a:t> </a:t>
            </a:r>
            <a:r>
              <a:rPr lang="en-US" sz="2800" i="1" dirty="0">
                <a:latin typeface="Arial"/>
                <a:cs typeface="Arial"/>
              </a:rPr>
              <a:t>programmable</a:t>
            </a:r>
            <a:r>
              <a:rPr lang="en-US" sz="2800" i="1" spc="-50" dirty="0">
                <a:latin typeface="Arial"/>
                <a:cs typeface="Arial"/>
              </a:rPr>
              <a:t> </a:t>
            </a:r>
            <a:r>
              <a:rPr lang="en-US" sz="2800" i="1" dirty="0">
                <a:latin typeface="Arial"/>
                <a:cs typeface="Arial"/>
              </a:rPr>
              <a:t>by</a:t>
            </a:r>
            <a:r>
              <a:rPr lang="en-US" sz="2800" i="1" spc="-25" dirty="0">
                <a:latin typeface="Arial"/>
                <a:cs typeface="Arial"/>
              </a:rPr>
              <a:t> </a:t>
            </a:r>
            <a:r>
              <a:rPr lang="en-US" sz="2800" i="1" dirty="0">
                <a:latin typeface="Arial"/>
                <a:cs typeface="Arial"/>
              </a:rPr>
              <a:t>a</a:t>
            </a:r>
            <a:r>
              <a:rPr lang="en-US" sz="2800" i="1" spc="-25" dirty="0">
                <a:latin typeface="Arial"/>
                <a:cs typeface="Arial"/>
              </a:rPr>
              <a:t> </a:t>
            </a:r>
            <a:r>
              <a:rPr lang="en-US" sz="2800" i="1" dirty="0">
                <a:latin typeface="Arial"/>
                <a:cs typeface="Arial"/>
              </a:rPr>
              <a:t>computer</a:t>
            </a:r>
            <a:r>
              <a:rPr lang="en-US" sz="2800" i="1" spc="-60" dirty="0">
                <a:latin typeface="Arial"/>
                <a:cs typeface="Arial"/>
              </a:rPr>
              <a:t> </a:t>
            </a:r>
            <a:r>
              <a:rPr lang="en-US" sz="2800" i="1" spc="-50" dirty="0">
                <a:latin typeface="Arial"/>
                <a:cs typeface="Arial"/>
              </a:rPr>
              <a:t>- </a:t>
            </a:r>
            <a:r>
              <a:rPr lang="en-US" sz="2800" i="1" dirty="0">
                <a:latin typeface="Arial"/>
                <a:cs typeface="Arial"/>
              </a:rPr>
              <a:t>capable</a:t>
            </a:r>
            <a:r>
              <a:rPr lang="en-US" sz="2800" i="1" spc="-40" dirty="0">
                <a:latin typeface="Arial"/>
                <a:cs typeface="Arial"/>
              </a:rPr>
              <a:t> </a:t>
            </a:r>
            <a:r>
              <a:rPr lang="en-US" sz="2800" i="1" dirty="0">
                <a:latin typeface="Arial"/>
                <a:cs typeface="Arial"/>
              </a:rPr>
              <a:t>of</a:t>
            </a:r>
            <a:r>
              <a:rPr lang="en-US" sz="2800" i="1" spc="-15" dirty="0">
                <a:latin typeface="Arial"/>
                <a:cs typeface="Arial"/>
              </a:rPr>
              <a:t> </a:t>
            </a:r>
            <a:r>
              <a:rPr lang="en-US" sz="2800" i="1" dirty="0">
                <a:latin typeface="Arial"/>
                <a:cs typeface="Arial"/>
              </a:rPr>
              <a:t>carrying</a:t>
            </a:r>
            <a:r>
              <a:rPr lang="en-US" sz="2800" i="1" spc="-50" dirty="0">
                <a:latin typeface="Arial"/>
                <a:cs typeface="Arial"/>
              </a:rPr>
              <a:t> </a:t>
            </a:r>
            <a:r>
              <a:rPr lang="en-US" sz="2800" i="1" dirty="0">
                <a:latin typeface="Arial"/>
                <a:cs typeface="Arial"/>
              </a:rPr>
              <a:t>out</a:t>
            </a:r>
            <a:r>
              <a:rPr lang="en-US" sz="2800" i="1" spc="-30" dirty="0">
                <a:latin typeface="Arial"/>
                <a:cs typeface="Arial"/>
              </a:rPr>
              <a:t> </a:t>
            </a:r>
            <a:r>
              <a:rPr lang="en-US" sz="2800" i="1" dirty="0">
                <a:latin typeface="Arial"/>
                <a:cs typeface="Arial"/>
              </a:rPr>
              <a:t>a</a:t>
            </a:r>
            <a:r>
              <a:rPr lang="en-US" sz="2800" i="1" spc="-15" dirty="0">
                <a:latin typeface="Arial"/>
                <a:cs typeface="Arial"/>
              </a:rPr>
              <a:t> </a:t>
            </a:r>
            <a:r>
              <a:rPr lang="en-US" sz="2800" i="1" dirty="0">
                <a:latin typeface="Arial"/>
                <a:cs typeface="Arial"/>
              </a:rPr>
              <a:t>complex</a:t>
            </a:r>
            <a:r>
              <a:rPr lang="en-US" sz="2800" i="1" spc="-30" dirty="0">
                <a:latin typeface="Arial"/>
                <a:cs typeface="Arial"/>
              </a:rPr>
              <a:t> </a:t>
            </a:r>
            <a:r>
              <a:rPr lang="en-US" sz="2800" i="1" dirty="0">
                <a:latin typeface="Arial"/>
                <a:cs typeface="Arial"/>
              </a:rPr>
              <a:t>series</a:t>
            </a:r>
            <a:r>
              <a:rPr lang="en-US" sz="2800" i="1" spc="-35" dirty="0">
                <a:latin typeface="Arial"/>
                <a:cs typeface="Arial"/>
              </a:rPr>
              <a:t> </a:t>
            </a:r>
            <a:r>
              <a:rPr lang="en-US" sz="2800" i="1" dirty="0">
                <a:latin typeface="Arial"/>
                <a:cs typeface="Arial"/>
              </a:rPr>
              <a:t>of</a:t>
            </a:r>
            <a:r>
              <a:rPr lang="en-US" sz="2800" i="1" spc="-30" dirty="0">
                <a:latin typeface="Arial"/>
                <a:cs typeface="Arial"/>
              </a:rPr>
              <a:t> </a:t>
            </a:r>
            <a:r>
              <a:rPr lang="en-US" sz="2800" i="1" dirty="0">
                <a:latin typeface="Arial"/>
                <a:cs typeface="Arial"/>
              </a:rPr>
              <a:t>actions</a:t>
            </a:r>
            <a:r>
              <a:rPr lang="en-US" sz="2800" i="1" spc="-35" dirty="0">
                <a:latin typeface="Arial"/>
                <a:cs typeface="Arial"/>
              </a:rPr>
              <a:t> </a:t>
            </a:r>
            <a:r>
              <a:rPr lang="en-US" sz="2800" i="1" spc="-10" dirty="0">
                <a:latin typeface="Arial"/>
                <a:cs typeface="Arial"/>
              </a:rPr>
              <a:t>automatically.</a:t>
            </a:r>
            <a:endParaRPr lang="en-US" sz="2800" dirty="0">
              <a:latin typeface="Arial"/>
              <a:cs typeface="Arial"/>
            </a:endParaRPr>
          </a:p>
          <a:p>
            <a:pPr marL="370205" marR="394335" indent="-358140">
              <a:lnSpc>
                <a:spcPct val="100000"/>
              </a:lnSpc>
              <a:spcBef>
                <a:spcPts val="995"/>
              </a:spcBef>
              <a:buFont typeface="Wingdings"/>
              <a:buChar char=""/>
              <a:tabLst>
                <a:tab pos="370205" algn="l"/>
              </a:tabLst>
            </a:pPr>
            <a:r>
              <a:rPr lang="en-US" sz="2800" i="1" dirty="0">
                <a:latin typeface="Arial"/>
                <a:cs typeface="Arial"/>
              </a:rPr>
              <a:t>A</a:t>
            </a:r>
            <a:r>
              <a:rPr lang="en-US" sz="2800" i="1" spc="-120" dirty="0">
                <a:latin typeface="Arial"/>
                <a:cs typeface="Arial"/>
              </a:rPr>
              <a:t> </a:t>
            </a:r>
            <a:r>
              <a:rPr lang="en-US" sz="2800" i="1" dirty="0">
                <a:latin typeface="Arial"/>
                <a:cs typeface="Arial"/>
              </a:rPr>
              <a:t>programmable,</a:t>
            </a:r>
            <a:r>
              <a:rPr lang="en-US" sz="2800" i="1" spc="-75" dirty="0">
                <a:latin typeface="Arial"/>
                <a:cs typeface="Arial"/>
              </a:rPr>
              <a:t> </a:t>
            </a:r>
            <a:r>
              <a:rPr lang="en-US" sz="2800" i="1" dirty="0">
                <a:latin typeface="Arial"/>
                <a:cs typeface="Arial"/>
              </a:rPr>
              <a:t>multifunction</a:t>
            </a:r>
            <a:r>
              <a:rPr lang="en-US" sz="2800" i="1" spc="-50" dirty="0">
                <a:latin typeface="Arial"/>
                <a:cs typeface="Arial"/>
              </a:rPr>
              <a:t> </a:t>
            </a:r>
            <a:r>
              <a:rPr lang="en-US" sz="2800" i="1" dirty="0">
                <a:latin typeface="Arial"/>
                <a:cs typeface="Arial"/>
              </a:rPr>
              <a:t>manipulator</a:t>
            </a:r>
            <a:r>
              <a:rPr lang="en-US" sz="2800" i="1" spc="-55" dirty="0">
                <a:latin typeface="Arial"/>
                <a:cs typeface="Arial"/>
              </a:rPr>
              <a:t> </a:t>
            </a:r>
            <a:r>
              <a:rPr lang="en-US" sz="2800" i="1" dirty="0">
                <a:latin typeface="Arial"/>
                <a:cs typeface="Arial"/>
              </a:rPr>
              <a:t>designed</a:t>
            </a:r>
            <a:r>
              <a:rPr lang="en-US" sz="2800" i="1" spc="-70" dirty="0">
                <a:latin typeface="Arial"/>
                <a:cs typeface="Arial"/>
              </a:rPr>
              <a:t> </a:t>
            </a:r>
            <a:r>
              <a:rPr lang="en-US" sz="2800" i="1" dirty="0">
                <a:latin typeface="Arial"/>
                <a:cs typeface="Arial"/>
              </a:rPr>
              <a:t>to</a:t>
            </a:r>
            <a:r>
              <a:rPr lang="en-US" sz="2800" i="1" spc="-50" dirty="0">
                <a:latin typeface="Arial"/>
                <a:cs typeface="Arial"/>
              </a:rPr>
              <a:t> </a:t>
            </a:r>
            <a:r>
              <a:rPr lang="en-US" sz="2800" i="1" spc="-20" dirty="0">
                <a:latin typeface="Arial"/>
                <a:cs typeface="Arial"/>
              </a:rPr>
              <a:t>move </a:t>
            </a:r>
            <a:r>
              <a:rPr lang="en-US" sz="2800" i="1" dirty="0">
                <a:latin typeface="Arial"/>
                <a:cs typeface="Arial"/>
              </a:rPr>
              <a:t>material,</a:t>
            </a:r>
            <a:r>
              <a:rPr lang="en-US" sz="2800" i="1" spc="-40" dirty="0">
                <a:latin typeface="Arial"/>
                <a:cs typeface="Arial"/>
              </a:rPr>
              <a:t> </a:t>
            </a:r>
            <a:r>
              <a:rPr lang="en-US" sz="2800" i="1" dirty="0">
                <a:latin typeface="Arial"/>
                <a:cs typeface="Arial"/>
              </a:rPr>
              <a:t>parts,</a:t>
            </a:r>
            <a:r>
              <a:rPr lang="en-US" sz="2800" i="1" spc="-50" dirty="0">
                <a:latin typeface="Arial"/>
                <a:cs typeface="Arial"/>
              </a:rPr>
              <a:t> </a:t>
            </a:r>
            <a:r>
              <a:rPr lang="en-US" sz="2800" i="1" dirty="0">
                <a:latin typeface="Arial"/>
                <a:cs typeface="Arial"/>
              </a:rPr>
              <a:t>tools</a:t>
            </a:r>
            <a:r>
              <a:rPr lang="en-US" sz="2800" i="1" spc="-20" dirty="0">
                <a:latin typeface="Arial"/>
                <a:cs typeface="Arial"/>
              </a:rPr>
              <a:t> </a:t>
            </a:r>
            <a:r>
              <a:rPr lang="en-US" sz="2800" i="1" dirty="0">
                <a:latin typeface="Arial"/>
                <a:cs typeface="Arial"/>
              </a:rPr>
              <a:t>or</a:t>
            </a:r>
            <a:r>
              <a:rPr lang="en-US" sz="2800" i="1" spc="-30" dirty="0">
                <a:latin typeface="Arial"/>
                <a:cs typeface="Arial"/>
              </a:rPr>
              <a:t> </a:t>
            </a:r>
            <a:r>
              <a:rPr lang="en-US" sz="2800" i="1" dirty="0">
                <a:latin typeface="Arial"/>
                <a:cs typeface="Arial"/>
              </a:rPr>
              <a:t>specific</a:t>
            </a:r>
            <a:r>
              <a:rPr lang="en-US" sz="2800" i="1" spc="-40" dirty="0">
                <a:latin typeface="Arial"/>
                <a:cs typeface="Arial"/>
              </a:rPr>
              <a:t> </a:t>
            </a:r>
            <a:r>
              <a:rPr lang="en-US" sz="2800" i="1" dirty="0">
                <a:latin typeface="Arial"/>
                <a:cs typeface="Arial"/>
              </a:rPr>
              <a:t>devices</a:t>
            </a:r>
            <a:r>
              <a:rPr lang="en-US" sz="2800" i="1" spc="-45" dirty="0">
                <a:latin typeface="Arial"/>
                <a:cs typeface="Arial"/>
              </a:rPr>
              <a:t> </a:t>
            </a:r>
            <a:r>
              <a:rPr lang="en-US" sz="2800" i="1" dirty="0">
                <a:latin typeface="Arial"/>
                <a:cs typeface="Arial"/>
              </a:rPr>
              <a:t>through</a:t>
            </a:r>
            <a:r>
              <a:rPr lang="en-US" sz="2800" i="1" spc="-55" dirty="0">
                <a:latin typeface="Arial"/>
                <a:cs typeface="Arial"/>
              </a:rPr>
              <a:t> </a:t>
            </a:r>
            <a:r>
              <a:rPr lang="en-US" sz="2800" i="1" spc="-10" dirty="0">
                <a:latin typeface="Arial"/>
                <a:cs typeface="Arial"/>
              </a:rPr>
              <a:t>variable </a:t>
            </a:r>
            <a:r>
              <a:rPr lang="en-US" sz="2800" i="1" dirty="0">
                <a:latin typeface="Arial"/>
                <a:cs typeface="Arial"/>
              </a:rPr>
              <a:t>programmed</a:t>
            </a:r>
            <a:r>
              <a:rPr lang="en-US" sz="2800" i="1" spc="-40" dirty="0">
                <a:latin typeface="Arial"/>
                <a:cs typeface="Arial"/>
              </a:rPr>
              <a:t> </a:t>
            </a:r>
            <a:r>
              <a:rPr lang="en-US" sz="2800" i="1" dirty="0">
                <a:latin typeface="Arial"/>
                <a:cs typeface="Arial"/>
              </a:rPr>
              <a:t>motions</a:t>
            </a:r>
            <a:r>
              <a:rPr lang="en-US" sz="2800" i="1" spc="-20" dirty="0">
                <a:latin typeface="Arial"/>
                <a:cs typeface="Arial"/>
              </a:rPr>
              <a:t> </a:t>
            </a:r>
            <a:r>
              <a:rPr lang="en-US" sz="2800" i="1" dirty="0">
                <a:latin typeface="Arial"/>
                <a:cs typeface="Arial"/>
              </a:rPr>
              <a:t>for</a:t>
            </a:r>
            <a:r>
              <a:rPr lang="en-US" sz="2800" i="1" spc="-35" dirty="0">
                <a:latin typeface="Arial"/>
                <a:cs typeface="Arial"/>
              </a:rPr>
              <a:t> </a:t>
            </a:r>
            <a:r>
              <a:rPr lang="en-US" sz="2800" i="1" dirty="0">
                <a:latin typeface="Arial"/>
                <a:cs typeface="Arial"/>
              </a:rPr>
              <a:t>the</a:t>
            </a:r>
            <a:r>
              <a:rPr lang="en-US" sz="2800" i="1" spc="-25" dirty="0">
                <a:latin typeface="Arial"/>
                <a:cs typeface="Arial"/>
              </a:rPr>
              <a:t> </a:t>
            </a:r>
            <a:r>
              <a:rPr lang="en-US" sz="2800" i="1" dirty="0">
                <a:latin typeface="Arial"/>
                <a:cs typeface="Arial"/>
              </a:rPr>
              <a:t>performance</a:t>
            </a:r>
            <a:r>
              <a:rPr lang="en-US" sz="2800" i="1" spc="-50" dirty="0">
                <a:latin typeface="Arial"/>
                <a:cs typeface="Arial"/>
              </a:rPr>
              <a:t> </a:t>
            </a:r>
            <a:r>
              <a:rPr lang="en-US" sz="2800" i="1" dirty="0">
                <a:latin typeface="Arial"/>
                <a:cs typeface="Arial"/>
              </a:rPr>
              <a:t>of</a:t>
            </a:r>
            <a:r>
              <a:rPr lang="en-US" sz="2800" i="1" spc="-35" dirty="0">
                <a:latin typeface="Arial"/>
                <a:cs typeface="Arial"/>
              </a:rPr>
              <a:t> </a:t>
            </a:r>
            <a:r>
              <a:rPr lang="en-US" sz="2800" i="1" dirty="0">
                <a:latin typeface="Arial"/>
                <a:cs typeface="Arial"/>
              </a:rPr>
              <a:t>a</a:t>
            </a:r>
            <a:r>
              <a:rPr lang="en-US" sz="2800" i="1" spc="-15" dirty="0">
                <a:latin typeface="Arial"/>
                <a:cs typeface="Arial"/>
              </a:rPr>
              <a:t> </a:t>
            </a:r>
            <a:r>
              <a:rPr lang="en-US" sz="2800" i="1" dirty="0">
                <a:latin typeface="Arial"/>
                <a:cs typeface="Arial"/>
              </a:rPr>
              <a:t>variety</a:t>
            </a:r>
            <a:r>
              <a:rPr lang="en-US" sz="2800" i="1" spc="-45" dirty="0">
                <a:latin typeface="Arial"/>
                <a:cs typeface="Arial"/>
              </a:rPr>
              <a:t> </a:t>
            </a:r>
            <a:r>
              <a:rPr lang="en-US" sz="2800" i="1" dirty="0">
                <a:latin typeface="Arial"/>
                <a:cs typeface="Arial"/>
              </a:rPr>
              <a:t>of</a:t>
            </a:r>
            <a:r>
              <a:rPr lang="en-US" sz="2800" i="1" spc="-35" dirty="0">
                <a:latin typeface="Arial"/>
                <a:cs typeface="Arial"/>
              </a:rPr>
              <a:t> </a:t>
            </a:r>
            <a:r>
              <a:rPr lang="en-US" sz="2800" i="1" spc="-10" dirty="0">
                <a:latin typeface="Arial"/>
                <a:cs typeface="Arial"/>
              </a:rPr>
              <a:t>tasks.</a:t>
            </a:r>
            <a:endParaRPr lang="en-US" sz="2800" dirty="0">
              <a:latin typeface="Arial"/>
              <a:cs typeface="Arial"/>
            </a:endParaRPr>
          </a:p>
          <a:p>
            <a:pPr marL="370205" marR="420370" indent="-358140">
              <a:lnSpc>
                <a:spcPct val="100000"/>
              </a:lnSpc>
              <a:spcBef>
                <a:spcPts val="1005"/>
              </a:spcBef>
              <a:buFont typeface="Wingdings"/>
              <a:buChar char=""/>
              <a:tabLst>
                <a:tab pos="370205" algn="l"/>
              </a:tabLst>
            </a:pPr>
            <a:r>
              <a:rPr lang="en-US" sz="2800" i="1" dirty="0">
                <a:latin typeface="Arial"/>
                <a:cs typeface="Arial"/>
              </a:rPr>
              <a:t>A</a:t>
            </a:r>
            <a:r>
              <a:rPr lang="en-US" sz="2800" i="1" spc="-95" dirty="0">
                <a:latin typeface="Arial"/>
                <a:cs typeface="Arial"/>
              </a:rPr>
              <a:t> </a:t>
            </a:r>
            <a:r>
              <a:rPr lang="en-US" sz="2800" i="1" dirty="0">
                <a:latin typeface="Arial"/>
                <a:cs typeface="Arial"/>
              </a:rPr>
              <a:t>system</a:t>
            </a:r>
            <a:r>
              <a:rPr lang="en-US" sz="2800" i="1" spc="-55" dirty="0">
                <a:latin typeface="Arial"/>
                <a:cs typeface="Arial"/>
              </a:rPr>
              <a:t> </a:t>
            </a:r>
            <a:r>
              <a:rPr lang="en-US" sz="2800" i="1" dirty="0">
                <a:latin typeface="Arial"/>
                <a:cs typeface="Arial"/>
              </a:rPr>
              <a:t>which</a:t>
            </a:r>
            <a:r>
              <a:rPr lang="en-US" sz="2800" i="1" spc="-25" dirty="0">
                <a:latin typeface="Arial"/>
                <a:cs typeface="Arial"/>
              </a:rPr>
              <a:t> </a:t>
            </a:r>
            <a:r>
              <a:rPr lang="en-US" sz="2800" i="1" dirty="0">
                <a:latin typeface="Arial"/>
                <a:cs typeface="Arial"/>
              </a:rPr>
              <a:t>exists</a:t>
            </a:r>
            <a:r>
              <a:rPr lang="en-US" sz="2800" i="1" spc="-35" dirty="0">
                <a:latin typeface="Arial"/>
                <a:cs typeface="Arial"/>
              </a:rPr>
              <a:t> </a:t>
            </a:r>
            <a:r>
              <a:rPr lang="en-US" sz="2800" i="1" dirty="0">
                <a:latin typeface="Arial"/>
                <a:cs typeface="Arial"/>
              </a:rPr>
              <a:t>in</a:t>
            </a:r>
            <a:r>
              <a:rPr lang="en-US" sz="2800" i="1" spc="-15" dirty="0">
                <a:latin typeface="Arial"/>
                <a:cs typeface="Arial"/>
              </a:rPr>
              <a:t> </a:t>
            </a:r>
            <a:r>
              <a:rPr lang="en-US" sz="2800" i="1" dirty="0">
                <a:latin typeface="Arial"/>
                <a:cs typeface="Arial"/>
              </a:rPr>
              <a:t>the</a:t>
            </a:r>
            <a:r>
              <a:rPr lang="en-US" sz="2800" i="1" spc="-25" dirty="0">
                <a:latin typeface="Arial"/>
                <a:cs typeface="Arial"/>
              </a:rPr>
              <a:t> </a:t>
            </a:r>
            <a:r>
              <a:rPr lang="en-US" sz="2800" i="1" dirty="0">
                <a:latin typeface="Arial"/>
                <a:cs typeface="Arial"/>
              </a:rPr>
              <a:t>physical</a:t>
            </a:r>
            <a:r>
              <a:rPr lang="en-US" sz="2800" i="1" spc="-40" dirty="0">
                <a:latin typeface="Arial"/>
                <a:cs typeface="Arial"/>
              </a:rPr>
              <a:t> </a:t>
            </a:r>
            <a:r>
              <a:rPr lang="en-US" sz="2800" i="1" dirty="0">
                <a:latin typeface="Arial"/>
                <a:cs typeface="Arial"/>
              </a:rPr>
              <a:t>world</a:t>
            </a:r>
            <a:r>
              <a:rPr lang="en-US" sz="2800" i="1" spc="-25" dirty="0">
                <a:latin typeface="Arial"/>
                <a:cs typeface="Arial"/>
              </a:rPr>
              <a:t> </a:t>
            </a:r>
            <a:r>
              <a:rPr lang="en-US" sz="2800" i="1" dirty="0">
                <a:latin typeface="Arial"/>
                <a:cs typeface="Arial"/>
              </a:rPr>
              <a:t>and</a:t>
            </a:r>
            <a:r>
              <a:rPr lang="en-US" sz="2800" i="1" spc="-25" dirty="0">
                <a:latin typeface="Arial"/>
                <a:cs typeface="Arial"/>
              </a:rPr>
              <a:t> </a:t>
            </a:r>
            <a:r>
              <a:rPr lang="en-US" sz="2800" i="1" spc="-10" dirty="0">
                <a:latin typeface="Arial"/>
                <a:cs typeface="Arial"/>
              </a:rPr>
              <a:t>autonomously </a:t>
            </a:r>
            <a:r>
              <a:rPr lang="en-US" sz="2800" i="1" dirty="0">
                <a:latin typeface="Arial"/>
                <a:cs typeface="Arial"/>
              </a:rPr>
              <a:t>senses</a:t>
            </a:r>
            <a:r>
              <a:rPr lang="en-US" sz="2800" i="1" spc="-40" dirty="0">
                <a:latin typeface="Arial"/>
                <a:cs typeface="Arial"/>
              </a:rPr>
              <a:t> </a:t>
            </a:r>
            <a:r>
              <a:rPr lang="en-US" sz="2800" i="1" dirty="0">
                <a:latin typeface="Arial"/>
                <a:cs typeface="Arial"/>
              </a:rPr>
              <a:t>its</a:t>
            </a:r>
            <a:r>
              <a:rPr lang="en-US" sz="2800" i="1" spc="-15" dirty="0">
                <a:latin typeface="Arial"/>
                <a:cs typeface="Arial"/>
              </a:rPr>
              <a:t> </a:t>
            </a:r>
            <a:r>
              <a:rPr lang="en-US" sz="2800" i="1" dirty="0">
                <a:latin typeface="Arial"/>
                <a:cs typeface="Arial"/>
              </a:rPr>
              <a:t>environment</a:t>
            </a:r>
            <a:r>
              <a:rPr lang="en-US" sz="2800" i="1" spc="-40" dirty="0">
                <a:latin typeface="Arial"/>
                <a:cs typeface="Arial"/>
              </a:rPr>
              <a:t> </a:t>
            </a:r>
            <a:r>
              <a:rPr lang="en-US" sz="2800" i="1" dirty="0">
                <a:latin typeface="Arial"/>
                <a:cs typeface="Arial"/>
              </a:rPr>
              <a:t>and</a:t>
            </a:r>
            <a:r>
              <a:rPr lang="en-US" sz="2800" i="1" spc="-20" dirty="0">
                <a:latin typeface="Arial"/>
                <a:cs typeface="Arial"/>
              </a:rPr>
              <a:t> </a:t>
            </a:r>
            <a:r>
              <a:rPr lang="en-US" sz="2800" i="1" dirty="0">
                <a:latin typeface="Arial"/>
                <a:cs typeface="Arial"/>
              </a:rPr>
              <a:t>acts</a:t>
            </a:r>
            <a:r>
              <a:rPr lang="en-US" sz="2800" i="1" spc="-30" dirty="0">
                <a:latin typeface="Arial"/>
                <a:cs typeface="Arial"/>
              </a:rPr>
              <a:t> </a:t>
            </a:r>
            <a:r>
              <a:rPr lang="en-US" sz="2800" i="1" dirty="0">
                <a:latin typeface="Arial"/>
                <a:cs typeface="Arial"/>
              </a:rPr>
              <a:t>in</a:t>
            </a:r>
            <a:r>
              <a:rPr lang="en-US" sz="2800" i="1" spc="-10" dirty="0">
                <a:latin typeface="Arial"/>
                <a:cs typeface="Arial"/>
              </a:rPr>
              <a:t> </a:t>
            </a:r>
            <a:r>
              <a:rPr lang="en-US" sz="2800" i="1" dirty="0">
                <a:latin typeface="Arial"/>
                <a:cs typeface="Arial"/>
              </a:rPr>
              <a:t>and</a:t>
            </a:r>
            <a:r>
              <a:rPr lang="en-US" sz="2800" i="1" spc="-20" dirty="0">
                <a:latin typeface="Arial"/>
                <a:cs typeface="Arial"/>
              </a:rPr>
              <a:t> </a:t>
            </a:r>
            <a:r>
              <a:rPr lang="en-US" sz="2800" i="1" dirty="0">
                <a:latin typeface="Arial"/>
                <a:cs typeface="Arial"/>
              </a:rPr>
              <a:t>on</a:t>
            </a:r>
            <a:r>
              <a:rPr lang="en-US" sz="2800" i="1" spc="-20" dirty="0">
                <a:latin typeface="Arial"/>
                <a:cs typeface="Arial"/>
              </a:rPr>
              <a:t> </a:t>
            </a:r>
            <a:r>
              <a:rPr lang="en-US" sz="2800" i="1" spc="-25" dirty="0">
                <a:latin typeface="Arial"/>
                <a:cs typeface="Arial"/>
              </a:rPr>
              <a:t>it.</a:t>
            </a:r>
            <a:endParaRPr lang="en-US" sz="2800" dirty="0">
              <a:latin typeface="Arial"/>
              <a:cs typeface="Arial"/>
            </a:endParaRPr>
          </a:p>
          <a:p>
            <a:pPr marL="370205" marR="5080" indent="-358140">
              <a:lnSpc>
                <a:spcPct val="100000"/>
              </a:lnSpc>
              <a:spcBef>
                <a:spcPts val="994"/>
              </a:spcBef>
              <a:buFont typeface="Wingdings"/>
              <a:buChar char=""/>
              <a:tabLst>
                <a:tab pos="370205" algn="l"/>
              </a:tabLst>
            </a:pPr>
            <a:r>
              <a:rPr lang="en-US" sz="2800" i="1" dirty="0">
                <a:latin typeface="Arial"/>
                <a:cs typeface="Arial"/>
              </a:rPr>
              <a:t>A</a:t>
            </a:r>
            <a:r>
              <a:rPr lang="en-US" sz="2800" i="1" spc="-100" dirty="0">
                <a:latin typeface="Arial"/>
                <a:cs typeface="Arial"/>
              </a:rPr>
              <a:t> </a:t>
            </a:r>
            <a:r>
              <a:rPr lang="en-US" sz="2800" i="1" dirty="0">
                <a:latin typeface="Arial"/>
                <a:cs typeface="Arial"/>
              </a:rPr>
              <a:t>machine</a:t>
            </a:r>
            <a:r>
              <a:rPr lang="en-US" sz="2800" i="1" spc="-35" dirty="0">
                <a:latin typeface="Arial"/>
                <a:cs typeface="Arial"/>
              </a:rPr>
              <a:t> </a:t>
            </a:r>
            <a:r>
              <a:rPr lang="en-US" sz="2800" i="1" dirty="0">
                <a:latin typeface="Arial"/>
                <a:cs typeface="Arial"/>
              </a:rPr>
              <a:t>able</a:t>
            </a:r>
            <a:r>
              <a:rPr lang="en-US" sz="2800" i="1" spc="-20" dirty="0">
                <a:latin typeface="Arial"/>
                <a:cs typeface="Arial"/>
              </a:rPr>
              <a:t> </a:t>
            </a:r>
            <a:r>
              <a:rPr lang="en-US" sz="2800" i="1" dirty="0">
                <a:latin typeface="Arial"/>
                <a:cs typeface="Arial"/>
              </a:rPr>
              <a:t>to</a:t>
            </a:r>
            <a:r>
              <a:rPr lang="en-US" sz="2800" i="1" spc="-35" dirty="0">
                <a:latin typeface="Arial"/>
                <a:cs typeface="Arial"/>
              </a:rPr>
              <a:t> </a:t>
            </a:r>
            <a:r>
              <a:rPr lang="en-US" sz="2800" i="1" dirty="0">
                <a:latin typeface="Arial"/>
                <a:cs typeface="Arial"/>
              </a:rPr>
              <a:t>extract</a:t>
            </a:r>
            <a:r>
              <a:rPr lang="en-US" sz="2800" i="1" spc="-60" dirty="0">
                <a:latin typeface="Arial"/>
                <a:cs typeface="Arial"/>
              </a:rPr>
              <a:t> </a:t>
            </a:r>
            <a:r>
              <a:rPr lang="en-US" sz="2800" i="1" dirty="0">
                <a:latin typeface="Arial"/>
                <a:cs typeface="Arial"/>
              </a:rPr>
              <a:t>information</a:t>
            </a:r>
            <a:r>
              <a:rPr lang="en-US" sz="2800" i="1" spc="-30" dirty="0">
                <a:latin typeface="Arial"/>
                <a:cs typeface="Arial"/>
              </a:rPr>
              <a:t> </a:t>
            </a:r>
            <a:r>
              <a:rPr lang="en-US" sz="2800" i="1" dirty="0">
                <a:latin typeface="Arial"/>
                <a:cs typeface="Arial"/>
              </a:rPr>
              <a:t>from</a:t>
            </a:r>
            <a:r>
              <a:rPr lang="en-US" sz="2800" i="1" spc="-50" dirty="0">
                <a:latin typeface="Arial"/>
                <a:cs typeface="Arial"/>
              </a:rPr>
              <a:t> </a:t>
            </a:r>
            <a:r>
              <a:rPr lang="en-US" sz="2800" i="1" dirty="0">
                <a:latin typeface="Arial"/>
                <a:cs typeface="Arial"/>
              </a:rPr>
              <a:t>its</a:t>
            </a:r>
            <a:r>
              <a:rPr lang="en-US" sz="2800" i="1" spc="-25" dirty="0">
                <a:latin typeface="Arial"/>
                <a:cs typeface="Arial"/>
              </a:rPr>
              <a:t> </a:t>
            </a:r>
            <a:r>
              <a:rPr lang="en-US" sz="2800" i="1" dirty="0">
                <a:latin typeface="Arial"/>
                <a:cs typeface="Arial"/>
              </a:rPr>
              <a:t>environment</a:t>
            </a:r>
            <a:r>
              <a:rPr lang="en-US" sz="2800" i="1" spc="-50" dirty="0">
                <a:latin typeface="Arial"/>
                <a:cs typeface="Arial"/>
              </a:rPr>
              <a:t> </a:t>
            </a:r>
            <a:r>
              <a:rPr lang="en-US" sz="2800" i="1" spc="-25" dirty="0">
                <a:latin typeface="Arial"/>
                <a:cs typeface="Arial"/>
              </a:rPr>
              <a:t>and </a:t>
            </a:r>
            <a:r>
              <a:rPr lang="en-US" sz="2800" i="1" dirty="0">
                <a:latin typeface="Arial"/>
                <a:cs typeface="Arial"/>
              </a:rPr>
              <a:t>use</a:t>
            </a:r>
            <a:r>
              <a:rPr lang="en-US" sz="2800" i="1" spc="-30" dirty="0">
                <a:latin typeface="Arial"/>
                <a:cs typeface="Arial"/>
              </a:rPr>
              <a:t> </a:t>
            </a:r>
            <a:r>
              <a:rPr lang="en-US" sz="2800" i="1" dirty="0">
                <a:latin typeface="Arial"/>
                <a:cs typeface="Arial"/>
              </a:rPr>
              <a:t>knowledge</a:t>
            </a:r>
            <a:r>
              <a:rPr lang="en-US" sz="2800" i="1" spc="-50" dirty="0">
                <a:latin typeface="Arial"/>
                <a:cs typeface="Arial"/>
              </a:rPr>
              <a:t> </a:t>
            </a:r>
            <a:r>
              <a:rPr lang="en-US" sz="2800" i="1" dirty="0">
                <a:latin typeface="Arial"/>
                <a:cs typeface="Arial"/>
              </a:rPr>
              <a:t>about</a:t>
            </a:r>
            <a:r>
              <a:rPr lang="en-US" sz="2800" i="1" spc="-35" dirty="0">
                <a:latin typeface="Arial"/>
                <a:cs typeface="Arial"/>
              </a:rPr>
              <a:t> </a:t>
            </a:r>
            <a:r>
              <a:rPr lang="en-US" sz="2800" i="1" dirty="0">
                <a:latin typeface="Arial"/>
                <a:cs typeface="Arial"/>
              </a:rPr>
              <a:t>its</a:t>
            </a:r>
            <a:r>
              <a:rPr lang="en-US" sz="2800" i="1" spc="-25" dirty="0">
                <a:latin typeface="Arial"/>
                <a:cs typeface="Arial"/>
              </a:rPr>
              <a:t> </a:t>
            </a:r>
            <a:r>
              <a:rPr lang="en-US" sz="2800" i="1" dirty="0">
                <a:latin typeface="Arial"/>
                <a:cs typeface="Arial"/>
              </a:rPr>
              <a:t>world</a:t>
            </a:r>
            <a:r>
              <a:rPr lang="en-US" sz="2800" i="1" spc="-25" dirty="0">
                <a:latin typeface="Arial"/>
                <a:cs typeface="Arial"/>
              </a:rPr>
              <a:t> </a:t>
            </a:r>
            <a:r>
              <a:rPr lang="en-US" sz="2800" i="1" dirty="0">
                <a:latin typeface="Arial"/>
                <a:cs typeface="Arial"/>
              </a:rPr>
              <a:t>to</a:t>
            </a:r>
            <a:r>
              <a:rPr lang="en-US" sz="2800" i="1" spc="-20" dirty="0">
                <a:latin typeface="Arial"/>
                <a:cs typeface="Arial"/>
              </a:rPr>
              <a:t> </a:t>
            </a:r>
            <a:r>
              <a:rPr lang="en-US" sz="2800" i="1" dirty="0">
                <a:latin typeface="Arial"/>
                <a:cs typeface="Arial"/>
              </a:rPr>
              <a:t>move</a:t>
            </a:r>
            <a:r>
              <a:rPr lang="en-US" sz="2800" i="1" spc="-25" dirty="0">
                <a:latin typeface="Arial"/>
                <a:cs typeface="Arial"/>
              </a:rPr>
              <a:t> </a:t>
            </a:r>
            <a:r>
              <a:rPr lang="en-US" sz="2800" i="1" dirty="0">
                <a:latin typeface="Arial"/>
                <a:cs typeface="Arial"/>
              </a:rPr>
              <a:t>safely</a:t>
            </a:r>
            <a:r>
              <a:rPr lang="en-US" sz="2800" i="1" spc="-35" dirty="0">
                <a:latin typeface="Arial"/>
                <a:cs typeface="Arial"/>
              </a:rPr>
              <a:t> </a:t>
            </a:r>
            <a:r>
              <a:rPr lang="en-US" sz="2800" i="1" dirty="0">
                <a:latin typeface="Arial"/>
                <a:cs typeface="Arial"/>
              </a:rPr>
              <a:t>in</a:t>
            </a:r>
            <a:r>
              <a:rPr lang="en-US" sz="2800" i="1" spc="-20" dirty="0">
                <a:latin typeface="Arial"/>
                <a:cs typeface="Arial"/>
              </a:rPr>
              <a:t> </a:t>
            </a:r>
            <a:r>
              <a:rPr lang="en-US" sz="2800" i="1" dirty="0">
                <a:latin typeface="Arial"/>
                <a:cs typeface="Arial"/>
              </a:rPr>
              <a:t>a</a:t>
            </a:r>
            <a:r>
              <a:rPr lang="en-US" sz="2800" i="1" spc="-25" dirty="0">
                <a:latin typeface="Arial"/>
                <a:cs typeface="Arial"/>
              </a:rPr>
              <a:t> </a:t>
            </a:r>
            <a:r>
              <a:rPr lang="en-US" sz="2800" i="1" dirty="0">
                <a:latin typeface="Arial"/>
                <a:cs typeface="Arial"/>
              </a:rPr>
              <a:t>meaningful</a:t>
            </a:r>
            <a:r>
              <a:rPr lang="en-US" sz="2800" i="1" spc="-20" dirty="0">
                <a:latin typeface="Arial"/>
                <a:cs typeface="Arial"/>
              </a:rPr>
              <a:t> </a:t>
            </a:r>
            <a:r>
              <a:rPr lang="en-US" sz="2800" i="1" spc="-25" dirty="0">
                <a:latin typeface="Arial"/>
                <a:cs typeface="Arial"/>
              </a:rPr>
              <a:t>and </a:t>
            </a:r>
            <a:r>
              <a:rPr lang="en-US" sz="2800" i="1" dirty="0">
                <a:latin typeface="Arial"/>
                <a:cs typeface="Arial"/>
              </a:rPr>
              <a:t>purposeful</a:t>
            </a:r>
            <a:r>
              <a:rPr lang="en-US" sz="2800" i="1" spc="-65" dirty="0">
                <a:latin typeface="Arial"/>
                <a:cs typeface="Arial"/>
              </a:rPr>
              <a:t> </a:t>
            </a:r>
            <a:r>
              <a:rPr lang="en-US" sz="2800" i="1" spc="-10" dirty="0">
                <a:latin typeface="Arial"/>
                <a:cs typeface="Arial"/>
              </a:rPr>
              <a:t>manner.</a:t>
            </a:r>
            <a:endParaRPr lang="en-US" sz="2800" dirty="0">
              <a:latin typeface="Arial"/>
              <a:cs typeface="Arial"/>
            </a:endParaRPr>
          </a:p>
          <a:p>
            <a:pPr marL="370205" indent="-357505">
              <a:lnSpc>
                <a:spcPct val="100000"/>
              </a:lnSpc>
              <a:spcBef>
                <a:spcPts val="1000"/>
              </a:spcBef>
              <a:buFont typeface="Wingdings"/>
              <a:buChar char=""/>
              <a:tabLst>
                <a:tab pos="370205" algn="l"/>
              </a:tabLst>
            </a:pPr>
            <a:r>
              <a:rPr lang="en-US" sz="2800" i="1" dirty="0">
                <a:latin typeface="Arial"/>
                <a:cs typeface="Arial"/>
              </a:rPr>
              <a:t>Robotics</a:t>
            </a:r>
            <a:r>
              <a:rPr lang="en-US" sz="2800" i="1" spc="-45" dirty="0">
                <a:latin typeface="Arial"/>
                <a:cs typeface="Arial"/>
              </a:rPr>
              <a:t> </a:t>
            </a:r>
            <a:r>
              <a:rPr lang="en-US" sz="2800" i="1" dirty="0">
                <a:latin typeface="Arial"/>
                <a:cs typeface="Arial"/>
              </a:rPr>
              <a:t>is</a:t>
            </a:r>
            <a:r>
              <a:rPr lang="en-US" sz="2800" i="1" spc="-25" dirty="0">
                <a:latin typeface="Arial"/>
                <a:cs typeface="Arial"/>
              </a:rPr>
              <a:t> </a:t>
            </a:r>
            <a:r>
              <a:rPr lang="en-US" sz="2800" i="1" dirty="0">
                <a:latin typeface="Arial"/>
                <a:cs typeface="Arial"/>
              </a:rPr>
              <a:t>the</a:t>
            </a:r>
            <a:r>
              <a:rPr lang="en-US" sz="2800" i="1" spc="-20" dirty="0">
                <a:latin typeface="Arial"/>
                <a:cs typeface="Arial"/>
              </a:rPr>
              <a:t> </a:t>
            </a:r>
            <a:r>
              <a:rPr lang="en-US" sz="2800" i="1" dirty="0">
                <a:latin typeface="Arial"/>
                <a:cs typeface="Arial"/>
              </a:rPr>
              <a:t>intelligent</a:t>
            </a:r>
            <a:r>
              <a:rPr lang="en-US" sz="2800" i="1" spc="-25" dirty="0">
                <a:latin typeface="Arial"/>
                <a:cs typeface="Arial"/>
              </a:rPr>
              <a:t> </a:t>
            </a:r>
            <a:r>
              <a:rPr lang="en-US" sz="2800" i="1" dirty="0">
                <a:latin typeface="Arial"/>
                <a:cs typeface="Arial"/>
              </a:rPr>
              <a:t>connection</a:t>
            </a:r>
            <a:r>
              <a:rPr lang="en-US" sz="2800" i="1" spc="-55" dirty="0">
                <a:latin typeface="Arial"/>
                <a:cs typeface="Arial"/>
              </a:rPr>
              <a:t> </a:t>
            </a:r>
            <a:r>
              <a:rPr lang="en-US" sz="2800" i="1" dirty="0">
                <a:latin typeface="Arial"/>
                <a:cs typeface="Arial"/>
              </a:rPr>
              <a:t>of</a:t>
            </a:r>
            <a:r>
              <a:rPr lang="en-US" sz="2800" i="1" spc="-45" dirty="0">
                <a:latin typeface="Arial"/>
                <a:cs typeface="Arial"/>
              </a:rPr>
              <a:t> </a:t>
            </a:r>
            <a:r>
              <a:rPr lang="en-US" sz="2800" i="1" dirty="0">
                <a:latin typeface="Arial"/>
                <a:cs typeface="Arial"/>
              </a:rPr>
              <a:t>perception</a:t>
            </a:r>
            <a:r>
              <a:rPr lang="en-US" sz="2800" i="1" spc="-55" dirty="0">
                <a:latin typeface="Arial"/>
                <a:cs typeface="Arial"/>
              </a:rPr>
              <a:t> </a:t>
            </a:r>
            <a:r>
              <a:rPr lang="en-US" sz="2800" i="1" dirty="0">
                <a:latin typeface="Arial"/>
                <a:cs typeface="Arial"/>
              </a:rPr>
              <a:t>to</a:t>
            </a:r>
            <a:r>
              <a:rPr lang="en-US" sz="2800" i="1" spc="-30" dirty="0">
                <a:latin typeface="Arial"/>
                <a:cs typeface="Arial"/>
              </a:rPr>
              <a:t> </a:t>
            </a:r>
            <a:r>
              <a:rPr lang="en-US" sz="2800" i="1" spc="-10" dirty="0">
                <a:latin typeface="Arial"/>
                <a:cs typeface="Arial"/>
              </a:rPr>
              <a:t>action.</a:t>
            </a:r>
            <a:endParaRPr lang="en-US" sz="2800" dirty="0">
              <a:latin typeface="Arial"/>
              <a:cs typeface="Arial"/>
            </a:endParaRPr>
          </a:p>
          <a:p>
            <a:pPr marL="370205" indent="-357505">
              <a:lnSpc>
                <a:spcPct val="100000"/>
              </a:lnSpc>
              <a:spcBef>
                <a:spcPts val="1005"/>
              </a:spcBef>
              <a:buFont typeface="Wingdings"/>
              <a:buChar char=""/>
              <a:tabLst>
                <a:tab pos="370205" algn="l"/>
              </a:tabLst>
            </a:pPr>
            <a:r>
              <a:rPr lang="en-US" sz="2800" i="1" dirty="0">
                <a:latin typeface="Arial"/>
                <a:cs typeface="Arial"/>
              </a:rPr>
              <a:t>An</a:t>
            </a:r>
            <a:r>
              <a:rPr lang="en-US" sz="2800" i="1" spc="-25" dirty="0">
                <a:latin typeface="Arial"/>
                <a:cs typeface="Arial"/>
              </a:rPr>
              <a:t> </a:t>
            </a:r>
            <a:r>
              <a:rPr lang="en-US" sz="2800" i="1" dirty="0">
                <a:latin typeface="Arial"/>
                <a:cs typeface="Arial"/>
              </a:rPr>
              <a:t>active</a:t>
            </a:r>
            <a:r>
              <a:rPr lang="en-US" sz="2800" i="1" spc="-45" dirty="0">
                <a:latin typeface="Arial"/>
                <a:cs typeface="Arial"/>
              </a:rPr>
              <a:t> </a:t>
            </a:r>
            <a:r>
              <a:rPr lang="en-US" sz="2800" i="1" dirty="0">
                <a:latin typeface="Arial"/>
                <a:cs typeface="Arial"/>
              </a:rPr>
              <a:t>artificial</a:t>
            </a:r>
            <a:r>
              <a:rPr lang="en-US" sz="2800" i="1" spc="-20" dirty="0">
                <a:latin typeface="Arial"/>
                <a:cs typeface="Arial"/>
              </a:rPr>
              <a:t> </a:t>
            </a:r>
            <a:r>
              <a:rPr lang="en-US" sz="2800" i="1" dirty="0">
                <a:latin typeface="Arial"/>
                <a:cs typeface="Arial"/>
              </a:rPr>
              <a:t>agent</a:t>
            </a:r>
            <a:r>
              <a:rPr lang="en-US" sz="2800" i="1" spc="-50" dirty="0">
                <a:latin typeface="Arial"/>
                <a:cs typeface="Arial"/>
              </a:rPr>
              <a:t> </a:t>
            </a:r>
            <a:r>
              <a:rPr lang="en-US" sz="2800" i="1" dirty="0">
                <a:latin typeface="Arial"/>
                <a:cs typeface="Arial"/>
              </a:rPr>
              <a:t>whose</a:t>
            </a:r>
            <a:r>
              <a:rPr lang="en-US" sz="2800" i="1" spc="-40" dirty="0">
                <a:latin typeface="Arial"/>
                <a:cs typeface="Arial"/>
              </a:rPr>
              <a:t> </a:t>
            </a:r>
            <a:r>
              <a:rPr lang="en-US" sz="2800" i="1" dirty="0">
                <a:latin typeface="Arial"/>
                <a:cs typeface="Arial"/>
              </a:rPr>
              <a:t>environment</a:t>
            </a:r>
            <a:r>
              <a:rPr lang="en-US" sz="2800" i="1" spc="-50" dirty="0">
                <a:latin typeface="Arial"/>
                <a:cs typeface="Arial"/>
              </a:rPr>
              <a:t> </a:t>
            </a:r>
            <a:r>
              <a:rPr lang="en-US" sz="2800" i="1" dirty="0">
                <a:latin typeface="Arial"/>
                <a:cs typeface="Arial"/>
              </a:rPr>
              <a:t>is</a:t>
            </a:r>
            <a:r>
              <a:rPr lang="en-US" sz="2800" i="1" spc="-20" dirty="0">
                <a:latin typeface="Arial"/>
                <a:cs typeface="Arial"/>
              </a:rPr>
              <a:t> </a:t>
            </a:r>
            <a:r>
              <a:rPr lang="en-US" sz="2800" i="1" dirty="0">
                <a:latin typeface="Arial"/>
                <a:cs typeface="Arial"/>
              </a:rPr>
              <a:t>the</a:t>
            </a:r>
            <a:r>
              <a:rPr lang="en-US" sz="2800" i="1" spc="-30" dirty="0">
                <a:latin typeface="Arial"/>
                <a:cs typeface="Arial"/>
              </a:rPr>
              <a:t> </a:t>
            </a:r>
            <a:r>
              <a:rPr lang="en-US" sz="2800" i="1" dirty="0">
                <a:latin typeface="Arial"/>
                <a:cs typeface="Arial"/>
              </a:rPr>
              <a:t>physical</a:t>
            </a:r>
            <a:r>
              <a:rPr lang="en-US" sz="2800" i="1" spc="-45" dirty="0">
                <a:latin typeface="Arial"/>
                <a:cs typeface="Arial"/>
              </a:rPr>
              <a:t> </a:t>
            </a:r>
            <a:r>
              <a:rPr lang="en-US" sz="2800" i="1" spc="-10" dirty="0">
                <a:latin typeface="Arial"/>
                <a:cs typeface="Arial"/>
              </a:rPr>
              <a:t>world.</a:t>
            </a:r>
            <a:endParaRPr lang="en-US" sz="2800" dirty="0">
              <a:latin typeface="Arial"/>
              <a:cs typeface="Arial"/>
            </a:endParaRPr>
          </a:p>
          <a:p>
            <a:endParaRPr lang="en-GB" dirty="0"/>
          </a:p>
        </p:txBody>
      </p:sp>
      <p:sp>
        <p:nvSpPr>
          <p:cNvPr id="6" name="Date Placeholder 5">
            <a:extLst>
              <a:ext uri="{FF2B5EF4-FFF2-40B4-BE49-F238E27FC236}">
                <a16:creationId xmlns:a16="http://schemas.microsoft.com/office/drawing/2014/main" id="{905110DF-7307-0FA4-A01A-12CCE63CCBC8}"/>
              </a:ext>
            </a:extLst>
          </p:cNvPr>
          <p:cNvSpPr>
            <a:spLocks noGrp="1"/>
          </p:cNvSpPr>
          <p:nvPr>
            <p:ph type="dt" sz="half" idx="10"/>
          </p:nvPr>
        </p:nvSpPr>
        <p:spPr/>
        <p:txBody>
          <a:bodyPr/>
          <a:lstStyle/>
          <a:p>
            <a:r>
              <a:rPr lang="en-US"/>
              <a:t>2025-26 Fall</a:t>
            </a:r>
            <a:endParaRPr lang="en-GB"/>
          </a:p>
        </p:txBody>
      </p:sp>
      <p:sp>
        <p:nvSpPr>
          <p:cNvPr id="7" name="Footer Placeholder 6">
            <a:extLst>
              <a:ext uri="{FF2B5EF4-FFF2-40B4-BE49-F238E27FC236}">
                <a16:creationId xmlns:a16="http://schemas.microsoft.com/office/drawing/2014/main" id="{89401C61-34A5-B5E6-09F7-85F23BA73565}"/>
              </a:ext>
            </a:extLst>
          </p:cNvPr>
          <p:cNvSpPr>
            <a:spLocks noGrp="1"/>
          </p:cNvSpPr>
          <p:nvPr>
            <p:ph type="ftr" sz="quarter" idx="11"/>
          </p:nvPr>
        </p:nvSpPr>
        <p:spPr/>
        <p:txBody>
          <a:bodyPr/>
          <a:lstStyle/>
          <a:p>
            <a:r>
              <a:rPr lang="en-GB"/>
              <a:t>PDE3802 – Artificial Intelligence in Robotics</a:t>
            </a:r>
          </a:p>
        </p:txBody>
      </p:sp>
      <p:sp>
        <p:nvSpPr>
          <p:cNvPr id="8" name="Slide Number Placeholder 7">
            <a:extLst>
              <a:ext uri="{FF2B5EF4-FFF2-40B4-BE49-F238E27FC236}">
                <a16:creationId xmlns:a16="http://schemas.microsoft.com/office/drawing/2014/main" id="{9227266C-8447-A6FB-19DE-C8F603328451}"/>
              </a:ext>
            </a:extLst>
          </p:cNvPr>
          <p:cNvSpPr>
            <a:spLocks noGrp="1"/>
          </p:cNvSpPr>
          <p:nvPr>
            <p:ph type="sldNum" sz="quarter" idx="12"/>
          </p:nvPr>
        </p:nvSpPr>
        <p:spPr/>
        <p:txBody>
          <a:bodyPr/>
          <a:lstStyle/>
          <a:p>
            <a:fld id="{3612906B-0D48-4D44-A2FA-F5590F1ECEEB}" type="slidenum">
              <a:rPr lang="en-GB" smtClean="0"/>
              <a:t>18</a:t>
            </a:fld>
            <a:endParaRPr lang="en-GB"/>
          </a:p>
        </p:txBody>
      </p:sp>
    </p:spTree>
    <p:extLst>
      <p:ext uri="{BB962C8B-B14F-4D97-AF65-F5344CB8AC3E}">
        <p14:creationId xmlns:p14="http://schemas.microsoft.com/office/powerpoint/2010/main" val="1230811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9441-43DF-143E-404C-7BF4321E80B0}"/>
              </a:ext>
            </a:extLst>
          </p:cNvPr>
          <p:cNvSpPr>
            <a:spLocks noGrp="1"/>
          </p:cNvSpPr>
          <p:nvPr>
            <p:ph type="title"/>
          </p:nvPr>
        </p:nvSpPr>
        <p:spPr/>
        <p:txBody>
          <a:bodyPr/>
          <a:lstStyle/>
          <a:p>
            <a:r>
              <a:rPr lang="en-US" dirty="0"/>
              <a:t>A</a:t>
            </a:r>
            <a:r>
              <a:rPr lang="en-US" spc="-175" dirty="0"/>
              <a:t> </a:t>
            </a:r>
            <a:r>
              <a:rPr lang="en-US" dirty="0"/>
              <a:t>short</a:t>
            </a:r>
            <a:r>
              <a:rPr lang="en-US" spc="-10" dirty="0"/>
              <a:t> </a:t>
            </a:r>
            <a:r>
              <a:rPr lang="en-US" dirty="0"/>
              <a:t>history</a:t>
            </a:r>
            <a:r>
              <a:rPr lang="en-US" spc="-25" dirty="0"/>
              <a:t> </a:t>
            </a:r>
            <a:r>
              <a:rPr lang="en-US" dirty="0"/>
              <a:t>of</a:t>
            </a:r>
            <a:r>
              <a:rPr lang="en-US" spc="-15" dirty="0"/>
              <a:t> </a:t>
            </a:r>
            <a:r>
              <a:rPr lang="en-US" spc="-10" dirty="0"/>
              <a:t>robotics</a:t>
            </a:r>
            <a:endParaRPr lang="en-GB" dirty="0"/>
          </a:p>
        </p:txBody>
      </p:sp>
      <p:sp>
        <p:nvSpPr>
          <p:cNvPr id="4" name="Date Placeholder 3">
            <a:extLst>
              <a:ext uri="{FF2B5EF4-FFF2-40B4-BE49-F238E27FC236}">
                <a16:creationId xmlns:a16="http://schemas.microsoft.com/office/drawing/2014/main" id="{25B2DCB0-2B5F-7443-2897-DF64FC73521C}"/>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7D9A4467-B0F6-C5EE-8DB3-1862EA917655}"/>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BA2B7E77-8782-9FFF-0762-4CD129BE0C07}"/>
              </a:ext>
            </a:extLst>
          </p:cNvPr>
          <p:cNvSpPr>
            <a:spLocks noGrp="1"/>
          </p:cNvSpPr>
          <p:nvPr>
            <p:ph type="sldNum" sz="quarter" idx="12"/>
          </p:nvPr>
        </p:nvSpPr>
        <p:spPr/>
        <p:txBody>
          <a:bodyPr/>
          <a:lstStyle/>
          <a:p>
            <a:fld id="{3612906B-0D48-4D44-A2FA-F5590F1ECEEB}" type="slidenum">
              <a:rPr lang="en-GB" smtClean="0"/>
              <a:t>19</a:t>
            </a:fld>
            <a:endParaRPr lang="en-GB"/>
          </a:p>
        </p:txBody>
      </p:sp>
      <p:pic>
        <p:nvPicPr>
          <p:cNvPr id="10" name="Online Media 9" title="Robots Evolution | 100BC - 2020">
            <a:hlinkClick r:id="" action="ppaction://media"/>
            <a:extLst>
              <a:ext uri="{FF2B5EF4-FFF2-40B4-BE49-F238E27FC236}">
                <a16:creationId xmlns:a16="http://schemas.microsoft.com/office/drawing/2014/main" id="{ACBC9304-4501-C94C-F379-3842EB4B3D85}"/>
              </a:ext>
            </a:extLst>
          </p:cNvPr>
          <p:cNvPicPr>
            <a:picLocks noGrp="1" noRot="1" noChangeAspect="1"/>
          </p:cNvPicPr>
          <p:nvPr>
            <p:ph idx="1"/>
            <a:videoFile r:link="rId1"/>
          </p:nvPr>
        </p:nvPicPr>
        <p:blipFill>
          <a:blip r:embed="rId3"/>
          <a:stretch>
            <a:fillRect/>
          </a:stretch>
        </p:blipFill>
        <p:spPr>
          <a:xfrm>
            <a:off x="2241550" y="1825625"/>
            <a:ext cx="7707313" cy="4351338"/>
          </a:xfrm>
          <a:prstGeom prst="rect">
            <a:avLst/>
          </a:prstGeom>
        </p:spPr>
      </p:pic>
    </p:spTree>
    <p:extLst>
      <p:ext uri="{BB962C8B-B14F-4D97-AF65-F5344CB8AC3E}">
        <p14:creationId xmlns:p14="http://schemas.microsoft.com/office/powerpoint/2010/main" val="269798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4FD3BA-11F7-6A98-CD32-4935DB5E52F6}"/>
              </a:ext>
            </a:extLst>
          </p:cNvPr>
          <p:cNvSpPr>
            <a:spLocks noGrp="1"/>
          </p:cNvSpPr>
          <p:nvPr>
            <p:ph type="title"/>
          </p:nvPr>
        </p:nvSpPr>
        <p:spPr/>
        <p:txBody>
          <a:bodyPr/>
          <a:lstStyle/>
          <a:p>
            <a:r>
              <a:rPr lang="en-GB" dirty="0">
                <a:latin typeface="+mn-lt"/>
              </a:rPr>
              <a:t>Part 1</a:t>
            </a:r>
          </a:p>
        </p:txBody>
      </p:sp>
      <p:sp>
        <p:nvSpPr>
          <p:cNvPr id="5" name="Text Placeholder 4">
            <a:extLst>
              <a:ext uri="{FF2B5EF4-FFF2-40B4-BE49-F238E27FC236}">
                <a16:creationId xmlns:a16="http://schemas.microsoft.com/office/drawing/2014/main" id="{40BC07FB-2FFD-C83D-3BE7-5855AD033573}"/>
              </a:ext>
            </a:extLst>
          </p:cNvPr>
          <p:cNvSpPr>
            <a:spLocks noGrp="1"/>
          </p:cNvSpPr>
          <p:nvPr>
            <p:ph type="body" idx="1"/>
          </p:nvPr>
        </p:nvSpPr>
        <p:spPr/>
        <p:txBody>
          <a:bodyPr/>
          <a:lstStyle/>
          <a:p>
            <a:r>
              <a:rPr lang="en-GB" dirty="0"/>
              <a:t>Module Organisation</a:t>
            </a:r>
          </a:p>
        </p:txBody>
      </p:sp>
      <p:sp>
        <p:nvSpPr>
          <p:cNvPr id="6" name="Date Placeholder 5">
            <a:extLst>
              <a:ext uri="{FF2B5EF4-FFF2-40B4-BE49-F238E27FC236}">
                <a16:creationId xmlns:a16="http://schemas.microsoft.com/office/drawing/2014/main" id="{B209AE42-E7C2-B6A5-859A-5C8C4AFC3CD9}"/>
              </a:ext>
            </a:extLst>
          </p:cNvPr>
          <p:cNvSpPr>
            <a:spLocks noGrp="1"/>
          </p:cNvSpPr>
          <p:nvPr>
            <p:ph type="dt" sz="half" idx="10"/>
          </p:nvPr>
        </p:nvSpPr>
        <p:spPr/>
        <p:txBody>
          <a:bodyPr/>
          <a:lstStyle/>
          <a:p>
            <a:r>
              <a:rPr lang="en-US"/>
              <a:t>2025-26 Fall</a:t>
            </a:r>
            <a:endParaRPr lang="en-GB"/>
          </a:p>
        </p:txBody>
      </p:sp>
      <p:sp>
        <p:nvSpPr>
          <p:cNvPr id="7" name="Footer Placeholder 6">
            <a:extLst>
              <a:ext uri="{FF2B5EF4-FFF2-40B4-BE49-F238E27FC236}">
                <a16:creationId xmlns:a16="http://schemas.microsoft.com/office/drawing/2014/main" id="{B34F19BA-09D0-CA39-F420-AF888358786A}"/>
              </a:ext>
            </a:extLst>
          </p:cNvPr>
          <p:cNvSpPr>
            <a:spLocks noGrp="1"/>
          </p:cNvSpPr>
          <p:nvPr>
            <p:ph type="ftr" sz="quarter" idx="11"/>
          </p:nvPr>
        </p:nvSpPr>
        <p:spPr/>
        <p:txBody>
          <a:bodyPr/>
          <a:lstStyle/>
          <a:p>
            <a:r>
              <a:rPr lang="en-GB"/>
              <a:t>PDE3802 – Artificial Intelligence in Robotics</a:t>
            </a:r>
          </a:p>
        </p:txBody>
      </p:sp>
      <p:sp>
        <p:nvSpPr>
          <p:cNvPr id="8" name="Slide Number Placeholder 7">
            <a:extLst>
              <a:ext uri="{FF2B5EF4-FFF2-40B4-BE49-F238E27FC236}">
                <a16:creationId xmlns:a16="http://schemas.microsoft.com/office/drawing/2014/main" id="{C679F620-2923-9781-86E0-4BB7451CEB86}"/>
              </a:ext>
            </a:extLst>
          </p:cNvPr>
          <p:cNvSpPr>
            <a:spLocks noGrp="1"/>
          </p:cNvSpPr>
          <p:nvPr>
            <p:ph type="sldNum" sz="quarter" idx="12"/>
          </p:nvPr>
        </p:nvSpPr>
        <p:spPr/>
        <p:txBody>
          <a:bodyPr/>
          <a:lstStyle/>
          <a:p>
            <a:fld id="{3612906B-0D48-4D44-A2FA-F5590F1ECEEB}" type="slidenum">
              <a:rPr lang="en-GB" smtClean="0"/>
              <a:t>2</a:t>
            </a:fld>
            <a:endParaRPr lang="en-GB"/>
          </a:p>
        </p:txBody>
      </p:sp>
    </p:spTree>
    <p:extLst>
      <p:ext uri="{BB962C8B-B14F-4D97-AF65-F5344CB8AC3E}">
        <p14:creationId xmlns:p14="http://schemas.microsoft.com/office/powerpoint/2010/main" val="1623266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4255-7911-D4B2-ED38-0030BE70F886}"/>
              </a:ext>
            </a:extLst>
          </p:cNvPr>
          <p:cNvSpPr>
            <a:spLocks noGrp="1"/>
          </p:cNvSpPr>
          <p:nvPr>
            <p:ph type="title"/>
          </p:nvPr>
        </p:nvSpPr>
        <p:spPr/>
        <p:txBody>
          <a:bodyPr/>
          <a:lstStyle/>
          <a:p>
            <a:r>
              <a:rPr lang="en-US" dirty="0"/>
              <a:t>A</a:t>
            </a:r>
            <a:r>
              <a:rPr lang="en-US" spc="-175" dirty="0"/>
              <a:t> </a:t>
            </a:r>
            <a:r>
              <a:rPr lang="en-US" dirty="0"/>
              <a:t>short</a:t>
            </a:r>
            <a:r>
              <a:rPr lang="en-US" spc="-10" dirty="0"/>
              <a:t> </a:t>
            </a:r>
            <a:r>
              <a:rPr lang="en-US" dirty="0"/>
              <a:t>history</a:t>
            </a:r>
            <a:r>
              <a:rPr lang="en-US" spc="-25" dirty="0"/>
              <a:t> </a:t>
            </a:r>
            <a:r>
              <a:rPr lang="en-US" dirty="0"/>
              <a:t>of</a:t>
            </a:r>
            <a:r>
              <a:rPr lang="en-US" spc="-15" dirty="0"/>
              <a:t> </a:t>
            </a:r>
            <a:r>
              <a:rPr lang="en-US" spc="-10" dirty="0"/>
              <a:t>robotics</a:t>
            </a:r>
            <a:endParaRPr lang="en-GB" dirty="0"/>
          </a:p>
        </p:txBody>
      </p:sp>
      <p:pic>
        <p:nvPicPr>
          <p:cNvPr id="7" name="Online Media 6" title="Automatons: The Original Robots">
            <a:hlinkClick r:id="" action="ppaction://media"/>
            <a:extLst>
              <a:ext uri="{FF2B5EF4-FFF2-40B4-BE49-F238E27FC236}">
                <a16:creationId xmlns:a16="http://schemas.microsoft.com/office/drawing/2014/main" id="{CE02D4A4-7C4F-2386-8774-C97E2AA4EC32}"/>
              </a:ext>
            </a:extLst>
          </p:cNvPr>
          <p:cNvPicPr>
            <a:picLocks noGrp="1" noRot="1" noChangeAspect="1"/>
          </p:cNvPicPr>
          <p:nvPr>
            <p:ph idx="1"/>
            <a:videoFile r:link="rId1"/>
          </p:nvPr>
        </p:nvPicPr>
        <p:blipFill>
          <a:blip r:embed="rId3"/>
          <a:stretch>
            <a:fillRect/>
          </a:stretch>
        </p:blipFill>
        <p:spPr>
          <a:xfrm>
            <a:off x="2241550" y="1825625"/>
            <a:ext cx="7707313" cy="4351338"/>
          </a:xfrm>
          <a:prstGeom prst="rect">
            <a:avLst/>
          </a:prstGeom>
        </p:spPr>
      </p:pic>
      <p:sp>
        <p:nvSpPr>
          <p:cNvPr id="4" name="Date Placeholder 3">
            <a:extLst>
              <a:ext uri="{FF2B5EF4-FFF2-40B4-BE49-F238E27FC236}">
                <a16:creationId xmlns:a16="http://schemas.microsoft.com/office/drawing/2014/main" id="{0D9669FA-2E1D-9274-6FD4-573BE8D8A249}"/>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CF258FD2-22F2-3BC2-B0C9-9BB8BE9721FB}"/>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9BE0303F-D4F3-E22B-B5A9-4829425FA2D9}"/>
              </a:ext>
            </a:extLst>
          </p:cNvPr>
          <p:cNvSpPr>
            <a:spLocks noGrp="1"/>
          </p:cNvSpPr>
          <p:nvPr>
            <p:ph type="sldNum" sz="quarter" idx="12"/>
          </p:nvPr>
        </p:nvSpPr>
        <p:spPr/>
        <p:txBody>
          <a:bodyPr/>
          <a:lstStyle/>
          <a:p>
            <a:fld id="{3612906B-0D48-4D44-A2FA-F5590F1ECEEB}" type="slidenum">
              <a:rPr lang="en-GB" smtClean="0"/>
              <a:t>20</a:t>
            </a:fld>
            <a:endParaRPr lang="en-GB"/>
          </a:p>
        </p:txBody>
      </p:sp>
    </p:spTree>
    <p:extLst>
      <p:ext uri="{BB962C8B-B14F-4D97-AF65-F5344CB8AC3E}">
        <p14:creationId xmlns:p14="http://schemas.microsoft.com/office/powerpoint/2010/main" val="417444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24CC-E925-E228-D0A4-4365C7643866}"/>
              </a:ext>
            </a:extLst>
          </p:cNvPr>
          <p:cNvSpPr>
            <a:spLocks noGrp="1"/>
          </p:cNvSpPr>
          <p:nvPr>
            <p:ph type="title"/>
          </p:nvPr>
        </p:nvSpPr>
        <p:spPr/>
        <p:txBody>
          <a:bodyPr/>
          <a:lstStyle/>
          <a:p>
            <a:r>
              <a:rPr lang="en-US" dirty="0"/>
              <a:t>What</a:t>
            </a:r>
            <a:r>
              <a:rPr lang="en-US" spc="-15" dirty="0"/>
              <a:t> </a:t>
            </a:r>
            <a:r>
              <a:rPr lang="en-US" dirty="0"/>
              <a:t>shape</a:t>
            </a:r>
            <a:r>
              <a:rPr lang="en-US" spc="-25" dirty="0"/>
              <a:t> </a:t>
            </a:r>
            <a:r>
              <a:rPr lang="en-US" dirty="0"/>
              <a:t>should</a:t>
            </a:r>
            <a:r>
              <a:rPr lang="en-US" spc="-40" dirty="0"/>
              <a:t> </a:t>
            </a:r>
            <a:r>
              <a:rPr lang="en-US" dirty="0"/>
              <a:t>a</a:t>
            </a:r>
            <a:r>
              <a:rPr lang="en-US" spc="-5" dirty="0"/>
              <a:t> </a:t>
            </a:r>
            <a:r>
              <a:rPr lang="en-US" dirty="0"/>
              <a:t>robot</a:t>
            </a:r>
            <a:r>
              <a:rPr lang="en-US" spc="-25" dirty="0"/>
              <a:t> </a:t>
            </a:r>
            <a:r>
              <a:rPr lang="en-US" spc="-20" dirty="0"/>
              <a:t>have?</a:t>
            </a:r>
            <a:endParaRPr lang="en-GB" dirty="0"/>
          </a:p>
        </p:txBody>
      </p:sp>
      <p:sp>
        <p:nvSpPr>
          <p:cNvPr id="3" name="Content Placeholder 2">
            <a:extLst>
              <a:ext uri="{FF2B5EF4-FFF2-40B4-BE49-F238E27FC236}">
                <a16:creationId xmlns:a16="http://schemas.microsoft.com/office/drawing/2014/main" id="{E8D6D969-F62F-EE27-7B81-F6C18AA0FAC1}"/>
              </a:ext>
            </a:extLst>
          </p:cNvPr>
          <p:cNvSpPr>
            <a:spLocks noGrp="1"/>
          </p:cNvSpPr>
          <p:nvPr>
            <p:ph idx="1"/>
          </p:nvPr>
        </p:nvSpPr>
        <p:spPr/>
        <p:txBody>
          <a:bodyPr/>
          <a:lstStyle/>
          <a:p>
            <a:r>
              <a:rPr lang="en-GB" dirty="0"/>
              <a:t>Google “robot”</a:t>
            </a:r>
          </a:p>
          <a:p>
            <a:r>
              <a:rPr lang="en-US" dirty="0"/>
              <a:t>What is a robot for the public and what is a robot for an engineer?</a:t>
            </a:r>
          </a:p>
          <a:p>
            <a:r>
              <a:rPr lang="en-US" dirty="0"/>
              <a:t>Movies: AI (2001), Ex Machina, Terminator, Transformers, Big Hero 6</a:t>
            </a:r>
          </a:p>
          <a:p>
            <a:r>
              <a:rPr lang="en-US" dirty="0"/>
              <a:t>Should it be human or at least animal like? Part(s) of a body? What else?</a:t>
            </a:r>
          </a:p>
          <a:p>
            <a:r>
              <a:rPr lang="en-US" sz="2800" dirty="0">
                <a:latin typeface="Arial"/>
                <a:cs typeface="Arial"/>
              </a:rPr>
              <a:t>We</a:t>
            </a:r>
            <a:r>
              <a:rPr lang="en-US" sz="2800" spc="-45" dirty="0">
                <a:latin typeface="Arial"/>
                <a:cs typeface="Arial"/>
              </a:rPr>
              <a:t> </a:t>
            </a:r>
            <a:r>
              <a:rPr lang="en-US" sz="2800" dirty="0">
                <a:latin typeface="Arial"/>
                <a:cs typeface="Arial"/>
              </a:rPr>
              <a:t>will</a:t>
            </a:r>
            <a:r>
              <a:rPr lang="en-US" sz="2800" spc="-20" dirty="0">
                <a:latin typeface="Arial"/>
                <a:cs typeface="Arial"/>
              </a:rPr>
              <a:t> </a:t>
            </a:r>
            <a:r>
              <a:rPr lang="en-US" sz="2800" dirty="0">
                <a:latin typeface="Arial"/>
                <a:cs typeface="Arial"/>
              </a:rPr>
              <a:t>find</a:t>
            </a:r>
            <a:r>
              <a:rPr lang="en-US" sz="2800" spc="-40" dirty="0">
                <a:latin typeface="Arial"/>
                <a:cs typeface="Arial"/>
              </a:rPr>
              <a:t> </a:t>
            </a:r>
            <a:r>
              <a:rPr lang="en-US" sz="2800" dirty="0">
                <a:latin typeface="Arial"/>
                <a:cs typeface="Arial"/>
              </a:rPr>
              <a:t>the</a:t>
            </a:r>
            <a:r>
              <a:rPr lang="en-US" sz="2800" spc="-55" dirty="0">
                <a:latin typeface="Arial"/>
                <a:cs typeface="Arial"/>
              </a:rPr>
              <a:t> </a:t>
            </a:r>
            <a:r>
              <a:rPr lang="en-US" sz="2800" dirty="0">
                <a:latin typeface="Arial"/>
                <a:cs typeface="Arial"/>
              </a:rPr>
              <a:t>issue</a:t>
            </a:r>
            <a:r>
              <a:rPr lang="en-US" sz="2800" spc="-30" dirty="0">
                <a:latin typeface="Arial"/>
                <a:cs typeface="Arial"/>
              </a:rPr>
              <a:t> </a:t>
            </a:r>
            <a:r>
              <a:rPr lang="en-US" sz="2800" dirty="0">
                <a:latin typeface="Arial"/>
                <a:cs typeface="Arial"/>
              </a:rPr>
              <a:t>of</a:t>
            </a:r>
            <a:r>
              <a:rPr lang="en-US" sz="2800" spc="-45" dirty="0">
                <a:latin typeface="Arial"/>
                <a:cs typeface="Arial"/>
              </a:rPr>
              <a:t> </a:t>
            </a:r>
            <a:r>
              <a:rPr lang="en-US" sz="2800" spc="-10" dirty="0">
                <a:latin typeface="Arial"/>
                <a:cs typeface="Arial"/>
              </a:rPr>
              <a:t>anthropomorphism,</a:t>
            </a:r>
            <a:r>
              <a:rPr lang="en-US" sz="2800" spc="-25" dirty="0">
                <a:latin typeface="Arial"/>
                <a:cs typeface="Arial"/>
              </a:rPr>
              <a:t> </a:t>
            </a:r>
            <a:r>
              <a:rPr lang="en-US" sz="2800" dirty="0">
                <a:latin typeface="Arial"/>
                <a:cs typeface="Arial"/>
              </a:rPr>
              <a:t>or</a:t>
            </a:r>
            <a:r>
              <a:rPr lang="en-US" sz="2800" spc="-30" dirty="0">
                <a:latin typeface="Arial"/>
                <a:cs typeface="Arial"/>
              </a:rPr>
              <a:t> </a:t>
            </a:r>
            <a:r>
              <a:rPr lang="en-US" sz="2800" spc="-10" dirty="0">
                <a:latin typeface="Arial"/>
                <a:cs typeface="Arial"/>
              </a:rPr>
              <a:t>biological </a:t>
            </a:r>
            <a:r>
              <a:rPr lang="en-US" sz="2800" dirty="0" err="1">
                <a:latin typeface="Arial"/>
                <a:cs typeface="Arial"/>
              </a:rPr>
              <a:t>mimetism</a:t>
            </a:r>
            <a:r>
              <a:rPr lang="en-US" sz="2800" dirty="0">
                <a:latin typeface="Arial"/>
                <a:cs typeface="Arial"/>
              </a:rPr>
              <a:t>,</a:t>
            </a:r>
            <a:r>
              <a:rPr lang="en-US" sz="2800" spc="-45" dirty="0">
                <a:latin typeface="Arial"/>
                <a:cs typeface="Arial"/>
              </a:rPr>
              <a:t> </a:t>
            </a:r>
            <a:r>
              <a:rPr lang="en-US" sz="2800" dirty="0">
                <a:latin typeface="Arial"/>
                <a:cs typeface="Arial"/>
              </a:rPr>
              <a:t>in</a:t>
            </a:r>
            <a:r>
              <a:rPr lang="en-US" sz="2800" spc="-160" dirty="0">
                <a:latin typeface="Arial"/>
                <a:cs typeface="Arial"/>
              </a:rPr>
              <a:t> </a:t>
            </a:r>
            <a:r>
              <a:rPr lang="en-US" sz="2800" dirty="0">
                <a:latin typeface="Arial"/>
                <a:cs typeface="Arial"/>
              </a:rPr>
              <a:t>AI,</a:t>
            </a:r>
            <a:r>
              <a:rPr lang="en-US" sz="2800" spc="-55" dirty="0">
                <a:latin typeface="Arial"/>
                <a:cs typeface="Arial"/>
              </a:rPr>
              <a:t> </a:t>
            </a:r>
            <a:r>
              <a:rPr lang="en-US" sz="2800" spc="-20" dirty="0">
                <a:latin typeface="Arial"/>
                <a:cs typeface="Arial"/>
              </a:rPr>
              <a:t>too.</a:t>
            </a:r>
            <a:endParaRPr lang="en-US" sz="2800" dirty="0">
              <a:latin typeface="Arial"/>
              <a:cs typeface="Arial"/>
            </a:endParaRPr>
          </a:p>
          <a:p>
            <a:endParaRPr lang="en-GB" dirty="0"/>
          </a:p>
        </p:txBody>
      </p:sp>
      <p:sp>
        <p:nvSpPr>
          <p:cNvPr id="4" name="Date Placeholder 3">
            <a:extLst>
              <a:ext uri="{FF2B5EF4-FFF2-40B4-BE49-F238E27FC236}">
                <a16:creationId xmlns:a16="http://schemas.microsoft.com/office/drawing/2014/main" id="{6FEE85C4-4A38-9FC6-B6A1-FCE433873798}"/>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16019001-4995-8D38-ABBA-5A0F0C704728}"/>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19EEBBC5-8823-4BA3-BA7C-6F66A3DA3E21}"/>
              </a:ext>
            </a:extLst>
          </p:cNvPr>
          <p:cNvSpPr>
            <a:spLocks noGrp="1"/>
          </p:cNvSpPr>
          <p:nvPr>
            <p:ph type="sldNum" sz="quarter" idx="12"/>
          </p:nvPr>
        </p:nvSpPr>
        <p:spPr/>
        <p:txBody>
          <a:bodyPr/>
          <a:lstStyle/>
          <a:p>
            <a:fld id="{3612906B-0D48-4D44-A2FA-F5590F1ECEEB}" type="slidenum">
              <a:rPr lang="en-GB" smtClean="0"/>
              <a:t>21</a:t>
            </a:fld>
            <a:endParaRPr lang="en-GB"/>
          </a:p>
        </p:txBody>
      </p:sp>
    </p:spTree>
    <p:extLst>
      <p:ext uri="{BB962C8B-B14F-4D97-AF65-F5344CB8AC3E}">
        <p14:creationId xmlns:p14="http://schemas.microsoft.com/office/powerpoint/2010/main" val="2558445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E1B9-435A-B145-160E-44C0FFB41B0C}"/>
              </a:ext>
            </a:extLst>
          </p:cNvPr>
          <p:cNvSpPr>
            <a:spLocks noGrp="1"/>
          </p:cNvSpPr>
          <p:nvPr>
            <p:ph type="title"/>
          </p:nvPr>
        </p:nvSpPr>
        <p:spPr/>
        <p:txBody>
          <a:bodyPr/>
          <a:lstStyle/>
          <a:p>
            <a:r>
              <a:rPr lang="en-GB" dirty="0"/>
              <a:t>Robot examples</a:t>
            </a:r>
          </a:p>
        </p:txBody>
      </p:sp>
      <p:sp>
        <p:nvSpPr>
          <p:cNvPr id="3" name="Content Placeholder 2">
            <a:extLst>
              <a:ext uri="{FF2B5EF4-FFF2-40B4-BE49-F238E27FC236}">
                <a16:creationId xmlns:a16="http://schemas.microsoft.com/office/drawing/2014/main" id="{776E72F5-E9BF-5F2B-7AA3-051FB8C6DA94}"/>
              </a:ext>
            </a:extLst>
          </p:cNvPr>
          <p:cNvSpPr>
            <a:spLocks noGrp="1"/>
          </p:cNvSpPr>
          <p:nvPr>
            <p:ph idx="1"/>
          </p:nvPr>
        </p:nvSpPr>
        <p:spPr/>
        <p:txBody>
          <a:bodyPr/>
          <a:lstStyle/>
          <a:p>
            <a:r>
              <a:rPr lang="en-GB" dirty="0">
                <a:hlinkClick r:id="rId2"/>
              </a:rPr>
              <a:t>https://robotsguide.com/robots</a:t>
            </a:r>
            <a:endParaRPr lang="en-GB" dirty="0"/>
          </a:p>
          <a:p>
            <a:endParaRPr lang="en-GB" dirty="0"/>
          </a:p>
        </p:txBody>
      </p:sp>
      <p:sp>
        <p:nvSpPr>
          <p:cNvPr id="4" name="Date Placeholder 3">
            <a:extLst>
              <a:ext uri="{FF2B5EF4-FFF2-40B4-BE49-F238E27FC236}">
                <a16:creationId xmlns:a16="http://schemas.microsoft.com/office/drawing/2014/main" id="{3A125F53-08A5-67AE-CC64-EA40F5543EF8}"/>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388F6E0F-61A0-CC38-2365-8A229402C734}"/>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AA992D84-471C-2EDA-C436-9F394F74E065}"/>
              </a:ext>
            </a:extLst>
          </p:cNvPr>
          <p:cNvSpPr>
            <a:spLocks noGrp="1"/>
          </p:cNvSpPr>
          <p:nvPr>
            <p:ph type="sldNum" sz="quarter" idx="12"/>
          </p:nvPr>
        </p:nvSpPr>
        <p:spPr/>
        <p:txBody>
          <a:bodyPr/>
          <a:lstStyle/>
          <a:p>
            <a:fld id="{3612906B-0D48-4D44-A2FA-F5590F1ECEEB}" type="slidenum">
              <a:rPr lang="en-GB" smtClean="0"/>
              <a:t>22</a:t>
            </a:fld>
            <a:endParaRPr lang="en-GB"/>
          </a:p>
        </p:txBody>
      </p:sp>
    </p:spTree>
    <p:extLst>
      <p:ext uri="{BB962C8B-B14F-4D97-AF65-F5344CB8AC3E}">
        <p14:creationId xmlns:p14="http://schemas.microsoft.com/office/powerpoint/2010/main" val="3097866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A6BC-E377-65EB-C576-87901BE8FF72}"/>
              </a:ext>
            </a:extLst>
          </p:cNvPr>
          <p:cNvSpPr>
            <a:spLocks noGrp="1"/>
          </p:cNvSpPr>
          <p:nvPr>
            <p:ph type="title"/>
          </p:nvPr>
        </p:nvSpPr>
        <p:spPr/>
        <p:txBody>
          <a:bodyPr/>
          <a:lstStyle/>
          <a:p>
            <a:r>
              <a:rPr lang="en-GB" dirty="0"/>
              <a:t>Robot examples</a:t>
            </a:r>
          </a:p>
        </p:txBody>
      </p:sp>
      <p:sp>
        <p:nvSpPr>
          <p:cNvPr id="4" name="Date Placeholder 3">
            <a:extLst>
              <a:ext uri="{FF2B5EF4-FFF2-40B4-BE49-F238E27FC236}">
                <a16:creationId xmlns:a16="http://schemas.microsoft.com/office/drawing/2014/main" id="{FFCCA971-EBEB-D09B-4D24-63723592BDA0}"/>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89971080-EB55-0008-B0F9-244F8D7D84F5}"/>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5ABE63DE-2892-94B6-8E65-B1A24856609E}"/>
              </a:ext>
            </a:extLst>
          </p:cNvPr>
          <p:cNvSpPr>
            <a:spLocks noGrp="1"/>
          </p:cNvSpPr>
          <p:nvPr>
            <p:ph type="sldNum" sz="quarter" idx="12"/>
          </p:nvPr>
        </p:nvSpPr>
        <p:spPr/>
        <p:txBody>
          <a:bodyPr/>
          <a:lstStyle/>
          <a:p>
            <a:fld id="{3612906B-0D48-4D44-A2FA-F5590F1ECEEB}" type="slidenum">
              <a:rPr lang="en-GB" smtClean="0"/>
              <a:t>23</a:t>
            </a:fld>
            <a:endParaRPr lang="en-GB"/>
          </a:p>
        </p:txBody>
      </p:sp>
      <p:pic>
        <p:nvPicPr>
          <p:cNvPr id="7" name="Content Placeholder 6">
            <a:extLst>
              <a:ext uri="{FF2B5EF4-FFF2-40B4-BE49-F238E27FC236}">
                <a16:creationId xmlns:a16="http://schemas.microsoft.com/office/drawing/2014/main" id="{B0AC760D-9CA7-348C-8E86-CAD9015ECE94}"/>
              </a:ext>
            </a:extLst>
          </p:cNvPr>
          <p:cNvPicPr>
            <a:picLocks noGrp="1" noChangeAspect="1"/>
          </p:cNvPicPr>
          <p:nvPr>
            <p:ph idx="1"/>
          </p:nvPr>
        </p:nvPicPr>
        <p:blipFill>
          <a:blip r:embed="rId2"/>
          <a:stretch>
            <a:fillRect/>
          </a:stretch>
        </p:blipFill>
        <p:spPr>
          <a:xfrm>
            <a:off x="2227133" y="1825625"/>
            <a:ext cx="7737734" cy="4351338"/>
          </a:xfrm>
          <a:prstGeom prst="rect">
            <a:avLst/>
          </a:prstGeom>
        </p:spPr>
      </p:pic>
    </p:spTree>
    <p:extLst>
      <p:ext uri="{BB962C8B-B14F-4D97-AF65-F5344CB8AC3E}">
        <p14:creationId xmlns:p14="http://schemas.microsoft.com/office/powerpoint/2010/main" val="795392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509A-C975-AF80-B893-5446D58C592C}"/>
              </a:ext>
            </a:extLst>
          </p:cNvPr>
          <p:cNvSpPr>
            <a:spLocks noGrp="1"/>
          </p:cNvSpPr>
          <p:nvPr>
            <p:ph type="title"/>
          </p:nvPr>
        </p:nvSpPr>
        <p:spPr/>
        <p:txBody>
          <a:bodyPr/>
          <a:lstStyle/>
          <a:p>
            <a:r>
              <a:rPr lang="en-GB" dirty="0"/>
              <a:t>Robot examples</a:t>
            </a:r>
          </a:p>
        </p:txBody>
      </p:sp>
      <p:pic>
        <p:nvPicPr>
          <p:cNvPr id="7" name="Online Media 6" title="Drive simulation of BENZ by KUKA robot">
            <a:hlinkClick r:id="" action="ppaction://media"/>
            <a:extLst>
              <a:ext uri="{FF2B5EF4-FFF2-40B4-BE49-F238E27FC236}">
                <a16:creationId xmlns:a16="http://schemas.microsoft.com/office/drawing/2014/main" id="{409BDB6D-9828-964C-847C-507B3CB485DF}"/>
              </a:ext>
            </a:extLst>
          </p:cNvPr>
          <p:cNvPicPr>
            <a:picLocks noGrp="1" noRot="1" noChangeAspect="1"/>
          </p:cNvPicPr>
          <p:nvPr>
            <p:ph idx="1"/>
            <a:videoFile r:link="rId1"/>
          </p:nvPr>
        </p:nvPicPr>
        <p:blipFill>
          <a:blip r:embed="rId3"/>
          <a:stretch>
            <a:fillRect/>
          </a:stretch>
        </p:blipFill>
        <p:spPr>
          <a:xfrm>
            <a:off x="2241550" y="1825625"/>
            <a:ext cx="7707313" cy="4351338"/>
          </a:xfrm>
          <a:prstGeom prst="rect">
            <a:avLst/>
          </a:prstGeom>
        </p:spPr>
      </p:pic>
      <p:sp>
        <p:nvSpPr>
          <p:cNvPr id="4" name="Date Placeholder 3">
            <a:extLst>
              <a:ext uri="{FF2B5EF4-FFF2-40B4-BE49-F238E27FC236}">
                <a16:creationId xmlns:a16="http://schemas.microsoft.com/office/drawing/2014/main" id="{8878724C-BF5B-FE70-5CCA-A24E694146F1}"/>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1495E532-775F-49DA-75B3-2CA95DB4BE99}"/>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B84AD355-B4C0-6DD4-05FE-755173AEEB5E}"/>
              </a:ext>
            </a:extLst>
          </p:cNvPr>
          <p:cNvSpPr>
            <a:spLocks noGrp="1"/>
          </p:cNvSpPr>
          <p:nvPr>
            <p:ph type="sldNum" sz="quarter" idx="12"/>
          </p:nvPr>
        </p:nvSpPr>
        <p:spPr/>
        <p:txBody>
          <a:bodyPr/>
          <a:lstStyle/>
          <a:p>
            <a:fld id="{3612906B-0D48-4D44-A2FA-F5590F1ECEEB}" type="slidenum">
              <a:rPr lang="en-GB" smtClean="0"/>
              <a:t>24</a:t>
            </a:fld>
            <a:endParaRPr lang="en-GB"/>
          </a:p>
        </p:txBody>
      </p:sp>
    </p:spTree>
    <p:extLst>
      <p:ext uri="{BB962C8B-B14F-4D97-AF65-F5344CB8AC3E}">
        <p14:creationId xmlns:p14="http://schemas.microsoft.com/office/powerpoint/2010/main" val="395947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289D-2E33-B35B-4ADE-28474A1591F2}"/>
              </a:ext>
            </a:extLst>
          </p:cNvPr>
          <p:cNvSpPr>
            <a:spLocks noGrp="1"/>
          </p:cNvSpPr>
          <p:nvPr>
            <p:ph type="title"/>
          </p:nvPr>
        </p:nvSpPr>
        <p:spPr/>
        <p:txBody>
          <a:bodyPr/>
          <a:lstStyle/>
          <a:p>
            <a:r>
              <a:rPr lang="en-GB" dirty="0"/>
              <a:t>Traditional</a:t>
            </a:r>
            <a:r>
              <a:rPr lang="en-GB" spc="-125" dirty="0"/>
              <a:t> </a:t>
            </a:r>
            <a:r>
              <a:rPr lang="en-GB" dirty="0"/>
              <a:t>Industrial</a:t>
            </a:r>
            <a:r>
              <a:rPr lang="en-GB" spc="-150" dirty="0"/>
              <a:t> </a:t>
            </a:r>
            <a:r>
              <a:rPr lang="en-GB" spc="-10" dirty="0"/>
              <a:t>Robots</a:t>
            </a:r>
            <a:endParaRPr lang="en-GB" dirty="0"/>
          </a:p>
        </p:txBody>
      </p:sp>
      <p:sp>
        <p:nvSpPr>
          <p:cNvPr id="3" name="Content Placeholder 2">
            <a:extLst>
              <a:ext uri="{FF2B5EF4-FFF2-40B4-BE49-F238E27FC236}">
                <a16:creationId xmlns:a16="http://schemas.microsoft.com/office/drawing/2014/main" id="{9C10D2C1-3571-9C7A-298D-60CA536913DC}"/>
              </a:ext>
            </a:extLst>
          </p:cNvPr>
          <p:cNvSpPr>
            <a:spLocks noGrp="1"/>
          </p:cNvSpPr>
          <p:nvPr>
            <p:ph idx="1"/>
          </p:nvPr>
        </p:nvSpPr>
        <p:spPr/>
        <p:txBody>
          <a:bodyPr/>
          <a:lstStyle/>
          <a:p>
            <a:pPr marL="354965" indent="-342265">
              <a:lnSpc>
                <a:spcPct val="100000"/>
              </a:lnSpc>
              <a:spcBef>
                <a:spcPts val="735"/>
              </a:spcBef>
              <a:buChar char="•"/>
              <a:tabLst>
                <a:tab pos="354965" algn="l"/>
              </a:tabLst>
            </a:pPr>
            <a:r>
              <a:rPr lang="en-US" sz="2800" dirty="0">
                <a:latin typeface="Arial"/>
                <a:cs typeface="Arial"/>
              </a:rPr>
              <a:t>They</a:t>
            </a:r>
            <a:r>
              <a:rPr lang="en-US" sz="2800" spc="-60" dirty="0">
                <a:latin typeface="Arial"/>
                <a:cs typeface="Arial"/>
              </a:rPr>
              <a:t> </a:t>
            </a:r>
            <a:r>
              <a:rPr lang="en-US" sz="2800" dirty="0">
                <a:latin typeface="Arial"/>
                <a:cs typeface="Arial"/>
              </a:rPr>
              <a:t>use</a:t>
            </a:r>
            <a:r>
              <a:rPr lang="en-US" sz="2800" spc="-65" dirty="0">
                <a:latin typeface="Arial"/>
                <a:cs typeface="Arial"/>
              </a:rPr>
              <a:t> </a:t>
            </a:r>
            <a:r>
              <a:rPr lang="en-US" sz="2800" dirty="0">
                <a:latin typeface="Arial"/>
                <a:cs typeface="Arial"/>
              </a:rPr>
              <a:t>robot</a:t>
            </a:r>
            <a:r>
              <a:rPr lang="en-US" sz="2800" spc="-50" dirty="0">
                <a:latin typeface="Arial"/>
                <a:cs typeface="Arial"/>
              </a:rPr>
              <a:t> </a:t>
            </a:r>
            <a:r>
              <a:rPr lang="en-US" sz="2800" dirty="0">
                <a:latin typeface="Arial"/>
                <a:cs typeface="Arial"/>
              </a:rPr>
              <a:t>arms</a:t>
            </a:r>
            <a:r>
              <a:rPr lang="en-US" sz="2800" spc="-75" dirty="0">
                <a:latin typeface="Arial"/>
                <a:cs typeface="Arial"/>
              </a:rPr>
              <a:t> </a:t>
            </a:r>
            <a:r>
              <a:rPr lang="en-US" sz="2800" dirty="0">
                <a:latin typeface="Arial"/>
                <a:cs typeface="Arial"/>
              </a:rPr>
              <a:t>and</a:t>
            </a:r>
            <a:r>
              <a:rPr lang="en-US" sz="2800" spc="-60" dirty="0">
                <a:latin typeface="Arial"/>
                <a:cs typeface="Arial"/>
              </a:rPr>
              <a:t> </a:t>
            </a:r>
            <a:r>
              <a:rPr lang="en-US" sz="2800" dirty="0">
                <a:latin typeface="Arial"/>
                <a:cs typeface="Arial"/>
              </a:rPr>
              <a:t>largely</a:t>
            </a:r>
            <a:r>
              <a:rPr lang="en-US" sz="2800" spc="-40" dirty="0">
                <a:latin typeface="Arial"/>
                <a:cs typeface="Arial"/>
              </a:rPr>
              <a:t> </a:t>
            </a:r>
            <a:r>
              <a:rPr lang="en-US" sz="2800" spc="-20" dirty="0">
                <a:latin typeface="Arial"/>
                <a:cs typeface="Arial"/>
              </a:rPr>
              <a:t>pre-</a:t>
            </a:r>
            <a:r>
              <a:rPr lang="en-US" sz="2800" dirty="0">
                <a:latin typeface="Arial"/>
                <a:cs typeface="Arial"/>
              </a:rPr>
              <a:t>computed</a:t>
            </a:r>
            <a:r>
              <a:rPr lang="en-US" sz="2800" spc="-55" dirty="0">
                <a:latin typeface="Arial"/>
                <a:cs typeface="Arial"/>
              </a:rPr>
              <a:t> </a:t>
            </a:r>
            <a:r>
              <a:rPr lang="en-US" sz="2800" spc="-10" dirty="0">
                <a:latin typeface="Arial"/>
                <a:cs typeface="Arial"/>
              </a:rPr>
              <a:t>motions</a:t>
            </a:r>
            <a:endParaRPr lang="en-US" sz="2800" dirty="0">
              <a:latin typeface="Arial"/>
              <a:cs typeface="Arial"/>
            </a:endParaRPr>
          </a:p>
          <a:p>
            <a:pPr marL="370205" indent="-357505">
              <a:lnSpc>
                <a:spcPct val="100000"/>
              </a:lnSpc>
              <a:spcBef>
                <a:spcPts val="635"/>
              </a:spcBef>
              <a:buChar char="•"/>
              <a:tabLst>
                <a:tab pos="370205" algn="l"/>
              </a:tabLst>
            </a:pPr>
            <a:r>
              <a:rPr lang="en-US" sz="2800" dirty="0">
                <a:latin typeface="Arial"/>
                <a:cs typeface="Arial"/>
              </a:rPr>
              <a:t>Repetitive</a:t>
            </a:r>
            <a:r>
              <a:rPr lang="en-US" sz="2800" spc="-95" dirty="0">
                <a:latin typeface="Arial"/>
                <a:cs typeface="Arial"/>
              </a:rPr>
              <a:t> </a:t>
            </a:r>
            <a:r>
              <a:rPr lang="en-US" sz="2800" spc="-20" dirty="0">
                <a:latin typeface="Arial"/>
                <a:cs typeface="Arial"/>
              </a:rPr>
              <a:t>tasks</a:t>
            </a:r>
            <a:endParaRPr lang="en-US" sz="2800" dirty="0">
              <a:latin typeface="Arial"/>
              <a:cs typeface="Arial"/>
            </a:endParaRPr>
          </a:p>
          <a:p>
            <a:pPr marL="370205" indent="-357505">
              <a:lnSpc>
                <a:spcPct val="100000"/>
              </a:lnSpc>
              <a:spcBef>
                <a:spcPts val="635"/>
              </a:spcBef>
              <a:buChar char="•"/>
              <a:tabLst>
                <a:tab pos="370205" algn="l"/>
              </a:tabLst>
            </a:pPr>
            <a:r>
              <a:rPr lang="en-US" sz="2800" dirty="0">
                <a:latin typeface="Arial"/>
                <a:cs typeface="Arial"/>
              </a:rPr>
              <a:t>High</a:t>
            </a:r>
            <a:r>
              <a:rPr lang="en-US" sz="2800" spc="-50" dirty="0">
                <a:latin typeface="Arial"/>
                <a:cs typeface="Arial"/>
              </a:rPr>
              <a:t> </a:t>
            </a:r>
            <a:r>
              <a:rPr lang="en-US" sz="2800" spc="-10" dirty="0">
                <a:latin typeface="Arial"/>
                <a:cs typeface="Arial"/>
              </a:rPr>
              <a:t>speed</a:t>
            </a:r>
            <a:endParaRPr lang="en-US" sz="2800" dirty="0">
              <a:latin typeface="Arial"/>
              <a:cs typeface="Arial"/>
            </a:endParaRPr>
          </a:p>
          <a:p>
            <a:pPr marL="370205" indent="-357505">
              <a:lnSpc>
                <a:spcPct val="100000"/>
              </a:lnSpc>
              <a:spcBef>
                <a:spcPts val="640"/>
              </a:spcBef>
              <a:buChar char="•"/>
              <a:tabLst>
                <a:tab pos="370205" algn="l"/>
              </a:tabLst>
            </a:pPr>
            <a:r>
              <a:rPr lang="en-US" sz="2800" dirty="0">
                <a:latin typeface="Arial"/>
                <a:cs typeface="Arial"/>
              </a:rPr>
              <a:t>Few</a:t>
            </a:r>
            <a:r>
              <a:rPr lang="en-US" sz="2800" spc="-75" dirty="0">
                <a:latin typeface="Arial"/>
                <a:cs typeface="Arial"/>
              </a:rPr>
              <a:t> </a:t>
            </a:r>
            <a:r>
              <a:rPr lang="en-US" sz="2800" dirty="0">
                <a:latin typeface="Arial"/>
                <a:cs typeface="Arial"/>
              </a:rPr>
              <a:t>sensing</a:t>
            </a:r>
            <a:r>
              <a:rPr lang="en-US" sz="2800" spc="-55" dirty="0">
                <a:latin typeface="Arial"/>
                <a:cs typeface="Arial"/>
              </a:rPr>
              <a:t> </a:t>
            </a:r>
            <a:r>
              <a:rPr lang="en-US" sz="2800" spc="-10" dirty="0">
                <a:latin typeface="Arial"/>
                <a:cs typeface="Arial"/>
              </a:rPr>
              <a:t>operations</a:t>
            </a:r>
            <a:endParaRPr lang="en-US" sz="2800" dirty="0">
              <a:latin typeface="Arial"/>
              <a:cs typeface="Arial"/>
            </a:endParaRPr>
          </a:p>
          <a:p>
            <a:pPr marL="370205" indent="-357505">
              <a:lnSpc>
                <a:spcPct val="100000"/>
              </a:lnSpc>
              <a:spcBef>
                <a:spcPts val="635"/>
              </a:spcBef>
              <a:buChar char="•"/>
              <a:tabLst>
                <a:tab pos="370205" algn="l"/>
              </a:tabLst>
            </a:pPr>
            <a:r>
              <a:rPr lang="en-US" sz="2800" dirty="0">
                <a:latin typeface="Arial"/>
                <a:cs typeface="Arial"/>
              </a:rPr>
              <a:t>High</a:t>
            </a:r>
            <a:r>
              <a:rPr lang="en-US" sz="2800" spc="-75" dirty="0">
                <a:latin typeface="Arial"/>
                <a:cs typeface="Arial"/>
              </a:rPr>
              <a:t> </a:t>
            </a:r>
            <a:r>
              <a:rPr lang="en-US" sz="2800" dirty="0">
                <a:latin typeface="Arial"/>
                <a:cs typeface="Arial"/>
              </a:rPr>
              <a:t>precision</a:t>
            </a:r>
            <a:r>
              <a:rPr lang="en-US" sz="2800" spc="-70" dirty="0">
                <a:latin typeface="Arial"/>
                <a:cs typeface="Arial"/>
              </a:rPr>
              <a:t> </a:t>
            </a:r>
            <a:r>
              <a:rPr lang="en-US" sz="2800" spc="-10" dirty="0">
                <a:latin typeface="Arial"/>
                <a:cs typeface="Arial"/>
              </a:rPr>
              <a:t>movements</a:t>
            </a:r>
            <a:endParaRPr lang="en-US" sz="2800" dirty="0">
              <a:latin typeface="Arial"/>
              <a:cs typeface="Arial"/>
            </a:endParaRPr>
          </a:p>
          <a:p>
            <a:pPr marL="370205" indent="-357505">
              <a:lnSpc>
                <a:spcPct val="100000"/>
              </a:lnSpc>
              <a:spcBef>
                <a:spcPts val="635"/>
              </a:spcBef>
              <a:buChar char="•"/>
              <a:tabLst>
                <a:tab pos="370205" algn="l"/>
              </a:tabLst>
            </a:pPr>
            <a:r>
              <a:rPr lang="en-US" sz="2800" spc="-10" dirty="0">
                <a:latin typeface="Arial"/>
                <a:cs typeface="Arial"/>
              </a:rPr>
              <a:t>Pre-</a:t>
            </a:r>
            <a:r>
              <a:rPr lang="en-US" sz="2800" dirty="0">
                <a:latin typeface="Arial"/>
                <a:cs typeface="Arial"/>
              </a:rPr>
              <a:t>planned</a:t>
            </a:r>
            <a:r>
              <a:rPr lang="en-US" sz="2800" spc="-80" dirty="0">
                <a:latin typeface="Arial"/>
                <a:cs typeface="Arial"/>
              </a:rPr>
              <a:t> </a:t>
            </a:r>
            <a:r>
              <a:rPr lang="en-US" sz="2800" spc="-10" dirty="0">
                <a:latin typeface="Arial"/>
                <a:cs typeface="Arial"/>
              </a:rPr>
              <a:t>trajectories</a:t>
            </a:r>
            <a:endParaRPr lang="en-US" sz="2800" dirty="0">
              <a:latin typeface="Arial"/>
              <a:cs typeface="Arial"/>
            </a:endParaRPr>
          </a:p>
          <a:p>
            <a:pPr marL="370205" indent="-357505">
              <a:lnSpc>
                <a:spcPct val="100000"/>
              </a:lnSpc>
              <a:spcBef>
                <a:spcPts val="635"/>
              </a:spcBef>
              <a:buChar char="•"/>
              <a:tabLst>
                <a:tab pos="370205" algn="l"/>
              </a:tabLst>
            </a:pPr>
            <a:r>
              <a:rPr lang="en-US" sz="2800" dirty="0">
                <a:latin typeface="Arial"/>
                <a:cs typeface="Arial"/>
              </a:rPr>
              <a:t>No</a:t>
            </a:r>
            <a:r>
              <a:rPr lang="en-US" sz="2800" spc="-70" dirty="0">
                <a:latin typeface="Arial"/>
                <a:cs typeface="Arial"/>
              </a:rPr>
              <a:t> </a:t>
            </a:r>
            <a:r>
              <a:rPr lang="en-US" sz="2800" dirty="0">
                <a:latin typeface="Arial"/>
                <a:cs typeface="Arial"/>
              </a:rPr>
              <a:t>interaction</a:t>
            </a:r>
            <a:r>
              <a:rPr lang="en-US" sz="2800" spc="-45" dirty="0">
                <a:latin typeface="Arial"/>
                <a:cs typeface="Arial"/>
              </a:rPr>
              <a:t> </a:t>
            </a:r>
            <a:r>
              <a:rPr lang="en-US" sz="2800" dirty="0">
                <a:latin typeface="Arial"/>
                <a:cs typeface="Arial"/>
              </a:rPr>
              <a:t>with</a:t>
            </a:r>
            <a:r>
              <a:rPr lang="en-US" sz="2800" spc="-70" dirty="0">
                <a:latin typeface="Arial"/>
                <a:cs typeface="Arial"/>
              </a:rPr>
              <a:t> </a:t>
            </a:r>
            <a:r>
              <a:rPr lang="en-US" sz="2800" spc="-10" dirty="0">
                <a:latin typeface="Arial"/>
                <a:cs typeface="Arial"/>
              </a:rPr>
              <a:t>humans</a:t>
            </a:r>
            <a:endParaRPr lang="en-US" sz="2800" dirty="0">
              <a:latin typeface="Arial"/>
              <a:cs typeface="Arial"/>
            </a:endParaRPr>
          </a:p>
          <a:p>
            <a:endParaRPr lang="en-GB" dirty="0"/>
          </a:p>
        </p:txBody>
      </p:sp>
      <p:sp>
        <p:nvSpPr>
          <p:cNvPr id="4" name="Date Placeholder 3">
            <a:extLst>
              <a:ext uri="{FF2B5EF4-FFF2-40B4-BE49-F238E27FC236}">
                <a16:creationId xmlns:a16="http://schemas.microsoft.com/office/drawing/2014/main" id="{04A0462A-2F0E-7023-89BA-712A4C78E82C}"/>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D6B69BD5-773F-7AC2-9441-F0FFAF341DE5}"/>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6E6A3AA1-49DB-7D2E-775B-FE6452D58B64}"/>
              </a:ext>
            </a:extLst>
          </p:cNvPr>
          <p:cNvSpPr>
            <a:spLocks noGrp="1"/>
          </p:cNvSpPr>
          <p:nvPr>
            <p:ph type="sldNum" sz="quarter" idx="12"/>
          </p:nvPr>
        </p:nvSpPr>
        <p:spPr/>
        <p:txBody>
          <a:bodyPr/>
          <a:lstStyle/>
          <a:p>
            <a:fld id="{3612906B-0D48-4D44-A2FA-F5590F1ECEEB}" type="slidenum">
              <a:rPr lang="en-GB" smtClean="0"/>
              <a:t>25</a:t>
            </a:fld>
            <a:endParaRPr lang="en-GB"/>
          </a:p>
        </p:txBody>
      </p:sp>
      <p:pic>
        <p:nvPicPr>
          <p:cNvPr id="8" name="Picture 7">
            <a:extLst>
              <a:ext uri="{FF2B5EF4-FFF2-40B4-BE49-F238E27FC236}">
                <a16:creationId xmlns:a16="http://schemas.microsoft.com/office/drawing/2014/main" id="{79460650-41E2-A7DA-35E0-8C7E89355EC0}"/>
              </a:ext>
            </a:extLst>
          </p:cNvPr>
          <p:cNvPicPr>
            <a:picLocks noChangeAspect="1"/>
          </p:cNvPicPr>
          <p:nvPr/>
        </p:nvPicPr>
        <p:blipFill>
          <a:blip r:embed="rId2">
            <a:alphaModFix/>
          </a:blip>
          <a:stretch>
            <a:fillRect/>
          </a:stretch>
        </p:blipFill>
        <p:spPr>
          <a:xfrm>
            <a:off x="5671596" y="2663493"/>
            <a:ext cx="6405622" cy="3603163"/>
          </a:xfrm>
          <a:custGeom>
            <a:avLst/>
            <a:gdLst>
              <a:gd name="connsiteX0" fmla="*/ 0 w 6405622"/>
              <a:gd name="connsiteY0" fmla="*/ 0 h 3603163"/>
              <a:gd name="connsiteX1" fmla="*/ 6405622 w 6405622"/>
              <a:gd name="connsiteY1" fmla="*/ 0 h 3603163"/>
              <a:gd name="connsiteX2" fmla="*/ 6405622 w 6405622"/>
              <a:gd name="connsiteY2" fmla="*/ 3603163 h 3603163"/>
              <a:gd name="connsiteX3" fmla="*/ 0 w 6405622"/>
              <a:gd name="connsiteY3" fmla="*/ 3603163 h 3603163"/>
              <a:gd name="connsiteX4" fmla="*/ 0 w 6405622"/>
              <a:gd name="connsiteY4" fmla="*/ 0 h 360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5622" h="3603163" fill="none" extrusionOk="0">
                <a:moveTo>
                  <a:pt x="0" y="0"/>
                </a:moveTo>
                <a:cubicBezTo>
                  <a:pt x="2243827" y="151017"/>
                  <a:pt x="4026967" y="38680"/>
                  <a:pt x="6405622" y="0"/>
                </a:cubicBezTo>
                <a:cubicBezTo>
                  <a:pt x="6482894" y="1511712"/>
                  <a:pt x="6359296" y="2889320"/>
                  <a:pt x="6405622" y="3603163"/>
                </a:cubicBezTo>
                <a:cubicBezTo>
                  <a:pt x="5652761" y="3459177"/>
                  <a:pt x="1356229" y="3508121"/>
                  <a:pt x="0" y="3603163"/>
                </a:cubicBezTo>
                <a:cubicBezTo>
                  <a:pt x="159148" y="2944891"/>
                  <a:pt x="-85150" y="1449389"/>
                  <a:pt x="0" y="0"/>
                </a:cubicBezTo>
                <a:close/>
              </a:path>
              <a:path w="6405622" h="3603163" stroke="0" extrusionOk="0">
                <a:moveTo>
                  <a:pt x="0" y="0"/>
                </a:moveTo>
                <a:cubicBezTo>
                  <a:pt x="2327716" y="59846"/>
                  <a:pt x="4134534" y="87681"/>
                  <a:pt x="6405622" y="0"/>
                </a:cubicBezTo>
                <a:cubicBezTo>
                  <a:pt x="6235722" y="984767"/>
                  <a:pt x="6383641" y="2419747"/>
                  <a:pt x="6405622" y="3603163"/>
                </a:cubicBezTo>
                <a:cubicBezTo>
                  <a:pt x="3752998" y="3540570"/>
                  <a:pt x="834158" y="3549314"/>
                  <a:pt x="0" y="3603163"/>
                </a:cubicBezTo>
                <a:cubicBezTo>
                  <a:pt x="-158732" y="1829066"/>
                  <a:pt x="149680" y="733166"/>
                  <a:pt x="0" y="0"/>
                </a:cubicBezTo>
                <a:close/>
              </a:path>
            </a:pathLst>
          </a:custGeom>
          <a:ln>
            <a:solidFill>
              <a:schemeClr val="tx1"/>
            </a:solidFill>
            <a:extLst>
              <a:ext uri="{C807C97D-BFC1-408E-A445-0C87EB9F89A2}">
                <ask:lineSketchStyleProps xmlns:ask="http://schemas.microsoft.com/office/drawing/2018/sketchyshapes" sd="1092598615">
                  <a:prstGeom prst="rect">
                    <a:avLst/>
                  </a:prstGeom>
                  <ask:type>
                    <ask:lineSketchCurved/>
                  </ask:type>
                </ask:lineSketchStyleProps>
              </a:ext>
            </a:extLst>
          </a:ln>
          <a:effectLst>
            <a:softEdge rad="355600"/>
          </a:effectLst>
        </p:spPr>
      </p:pic>
    </p:spTree>
    <p:extLst>
      <p:ext uri="{BB962C8B-B14F-4D97-AF65-F5344CB8AC3E}">
        <p14:creationId xmlns:p14="http://schemas.microsoft.com/office/powerpoint/2010/main" val="564657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3E96-F94E-64B2-A63A-1D82C27E6E37}"/>
              </a:ext>
            </a:extLst>
          </p:cNvPr>
          <p:cNvSpPr>
            <a:spLocks noGrp="1"/>
          </p:cNvSpPr>
          <p:nvPr>
            <p:ph type="title"/>
          </p:nvPr>
        </p:nvSpPr>
        <p:spPr/>
        <p:txBody>
          <a:bodyPr/>
          <a:lstStyle/>
          <a:p>
            <a:r>
              <a:rPr lang="en-GB" spc="-10" dirty="0"/>
              <a:t>Limitations</a:t>
            </a:r>
            <a:endParaRPr lang="en-GB" dirty="0"/>
          </a:p>
        </p:txBody>
      </p:sp>
      <p:sp>
        <p:nvSpPr>
          <p:cNvPr id="3" name="Content Placeholder 2">
            <a:extLst>
              <a:ext uri="{FF2B5EF4-FFF2-40B4-BE49-F238E27FC236}">
                <a16:creationId xmlns:a16="http://schemas.microsoft.com/office/drawing/2014/main" id="{7576F2FD-0E65-91E6-55F1-188697C17890}"/>
              </a:ext>
            </a:extLst>
          </p:cNvPr>
          <p:cNvSpPr>
            <a:spLocks noGrp="1"/>
          </p:cNvSpPr>
          <p:nvPr>
            <p:ph idx="1"/>
          </p:nvPr>
        </p:nvSpPr>
        <p:spPr/>
        <p:txBody>
          <a:bodyPr>
            <a:normAutofit lnSpcReduction="10000"/>
          </a:bodyPr>
          <a:lstStyle/>
          <a:p>
            <a:pPr marL="12700" marR="5080">
              <a:lnSpc>
                <a:spcPts val="3030"/>
              </a:lnSpc>
              <a:spcBef>
                <a:spcPts val="470"/>
              </a:spcBef>
            </a:pPr>
            <a:r>
              <a:rPr lang="en-US" sz="2800" dirty="0">
                <a:latin typeface="Arial"/>
                <a:cs typeface="Arial"/>
              </a:rPr>
              <a:t>Traditional</a:t>
            </a:r>
            <a:r>
              <a:rPr lang="en-US" sz="2800" spc="-95" dirty="0">
                <a:latin typeface="Arial"/>
                <a:cs typeface="Arial"/>
              </a:rPr>
              <a:t> </a:t>
            </a:r>
            <a:r>
              <a:rPr lang="en-US" sz="2800" dirty="0">
                <a:latin typeface="Arial"/>
                <a:cs typeface="Arial"/>
              </a:rPr>
              <a:t>programming</a:t>
            </a:r>
            <a:r>
              <a:rPr lang="en-US" sz="2800" spc="-85" dirty="0">
                <a:latin typeface="Arial"/>
                <a:cs typeface="Arial"/>
              </a:rPr>
              <a:t> </a:t>
            </a:r>
            <a:r>
              <a:rPr lang="en-US" sz="2800" dirty="0">
                <a:latin typeface="Arial"/>
                <a:cs typeface="Arial"/>
              </a:rPr>
              <a:t>techniques</a:t>
            </a:r>
            <a:r>
              <a:rPr lang="en-US" sz="2800" spc="-110" dirty="0">
                <a:latin typeface="Arial"/>
                <a:cs typeface="Arial"/>
              </a:rPr>
              <a:t> </a:t>
            </a:r>
            <a:r>
              <a:rPr lang="en-US" sz="2800" dirty="0">
                <a:latin typeface="Arial"/>
                <a:cs typeface="Arial"/>
              </a:rPr>
              <a:t>for</a:t>
            </a:r>
            <a:r>
              <a:rPr lang="en-US" sz="2800" spc="-110" dirty="0">
                <a:latin typeface="Arial"/>
                <a:cs typeface="Arial"/>
              </a:rPr>
              <a:t> </a:t>
            </a:r>
            <a:r>
              <a:rPr lang="en-US" sz="2800" spc="-10" dirty="0">
                <a:latin typeface="Arial"/>
                <a:cs typeface="Arial"/>
              </a:rPr>
              <a:t>industrial </a:t>
            </a:r>
            <a:r>
              <a:rPr lang="en-US" sz="2800" dirty="0">
                <a:latin typeface="Arial"/>
                <a:cs typeface="Arial"/>
              </a:rPr>
              <a:t>robots</a:t>
            </a:r>
            <a:r>
              <a:rPr lang="en-US" sz="2800" spc="-55" dirty="0">
                <a:latin typeface="Arial"/>
                <a:cs typeface="Arial"/>
              </a:rPr>
              <a:t> </a:t>
            </a:r>
            <a:r>
              <a:rPr lang="en-US" sz="2800" dirty="0">
                <a:latin typeface="Arial"/>
                <a:cs typeface="Arial"/>
              </a:rPr>
              <a:t>lack</a:t>
            </a:r>
            <a:r>
              <a:rPr lang="en-US" sz="2800" spc="-60" dirty="0">
                <a:latin typeface="Arial"/>
                <a:cs typeface="Arial"/>
              </a:rPr>
              <a:t> </a:t>
            </a:r>
            <a:r>
              <a:rPr lang="en-US" sz="2800" dirty="0">
                <a:latin typeface="Arial"/>
                <a:cs typeface="Arial"/>
              </a:rPr>
              <a:t>key</a:t>
            </a:r>
            <a:r>
              <a:rPr lang="en-US" sz="2800" spc="-65" dirty="0">
                <a:latin typeface="Arial"/>
                <a:cs typeface="Arial"/>
              </a:rPr>
              <a:t> </a:t>
            </a:r>
            <a:r>
              <a:rPr lang="en-US" sz="2800" dirty="0">
                <a:latin typeface="Arial"/>
                <a:cs typeface="Arial"/>
              </a:rPr>
              <a:t>capabilities</a:t>
            </a:r>
            <a:r>
              <a:rPr lang="en-US" sz="2800" spc="-50" dirty="0">
                <a:latin typeface="Arial"/>
                <a:cs typeface="Arial"/>
              </a:rPr>
              <a:t> </a:t>
            </a:r>
            <a:r>
              <a:rPr lang="en-US" sz="2800" dirty="0">
                <a:latin typeface="Arial"/>
                <a:cs typeface="Arial"/>
              </a:rPr>
              <a:t>necessary</a:t>
            </a:r>
            <a:r>
              <a:rPr lang="en-US" sz="2800" spc="-60" dirty="0">
                <a:latin typeface="Arial"/>
                <a:cs typeface="Arial"/>
              </a:rPr>
              <a:t> </a:t>
            </a:r>
            <a:r>
              <a:rPr lang="en-US" sz="2800" dirty="0">
                <a:latin typeface="Arial"/>
                <a:cs typeface="Arial"/>
              </a:rPr>
              <a:t>in</a:t>
            </a:r>
            <a:r>
              <a:rPr lang="en-US" sz="2800" spc="-55" dirty="0">
                <a:latin typeface="Arial"/>
                <a:cs typeface="Arial"/>
              </a:rPr>
              <a:t> </a:t>
            </a:r>
            <a:r>
              <a:rPr lang="en-US" sz="2800" spc="-10" dirty="0">
                <a:latin typeface="Arial"/>
                <a:cs typeface="Arial"/>
              </a:rPr>
              <a:t>intelligent environments</a:t>
            </a:r>
            <a:endParaRPr lang="en-US" sz="2800" dirty="0">
              <a:latin typeface="Arial"/>
              <a:cs typeface="Arial"/>
            </a:endParaRPr>
          </a:p>
          <a:p>
            <a:pPr marL="827405" lvl="1" indent="-357505">
              <a:lnSpc>
                <a:spcPct val="100000"/>
              </a:lnSpc>
              <a:spcBef>
                <a:spcPts val="1650"/>
              </a:spcBef>
              <a:tabLst>
                <a:tab pos="370205" algn="l"/>
              </a:tabLst>
            </a:pPr>
            <a:r>
              <a:rPr lang="en-US" sz="2000" dirty="0">
                <a:latin typeface="Arial"/>
                <a:cs typeface="Arial"/>
              </a:rPr>
              <a:t>Only</a:t>
            </a:r>
            <a:r>
              <a:rPr lang="en-US" sz="2000" spc="-50" dirty="0">
                <a:latin typeface="Arial"/>
                <a:cs typeface="Arial"/>
              </a:rPr>
              <a:t> </a:t>
            </a:r>
            <a:r>
              <a:rPr lang="en-US" sz="2000" dirty="0">
                <a:latin typeface="Arial"/>
                <a:cs typeface="Arial"/>
              </a:rPr>
              <a:t>limited</a:t>
            </a:r>
            <a:r>
              <a:rPr lang="en-US" sz="2000" spc="-40" dirty="0">
                <a:latin typeface="Arial"/>
                <a:cs typeface="Arial"/>
              </a:rPr>
              <a:t> </a:t>
            </a:r>
            <a:r>
              <a:rPr lang="en-US" sz="2000" spc="-20" dirty="0">
                <a:latin typeface="Arial"/>
                <a:cs typeface="Arial"/>
              </a:rPr>
              <a:t>on-</a:t>
            </a:r>
            <a:r>
              <a:rPr lang="en-US" sz="2000" dirty="0">
                <a:latin typeface="Arial"/>
                <a:cs typeface="Arial"/>
              </a:rPr>
              <a:t>line</a:t>
            </a:r>
            <a:r>
              <a:rPr lang="en-US" sz="2000" spc="-30" dirty="0">
                <a:latin typeface="Arial"/>
                <a:cs typeface="Arial"/>
              </a:rPr>
              <a:t> </a:t>
            </a:r>
            <a:r>
              <a:rPr lang="en-US" sz="2000" spc="-10" dirty="0">
                <a:latin typeface="Arial"/>
                <a:cs typeface="Arial"/>
              </a:rPr>
              <a:t>sensing</a:t>
            </a:r>
            <a:endParaRPr lang="en-US" sz="2000" dirty="0">
              <a:latin typeface="Arial"/>
              <a:cs typeface="Arial"/>
            </a:endParaRPr>
          </a:p>
          <a:p>
            <a:pPr marL="827405" lvl="1" indent="-357505">
              <a:lnSpc>
                <a:spcPct val="100000"/>
              </a:lnSpc>
              <a:spcBef>
                <a:spcPts val="1705"/>
              </a:spcBef>
              <a:tabLst>
                <a:tab pos="370205" algn="l"/>
              </a:tabLst>
            </a:pPr>
            <a:r>
              <a:rPr lang="en-US" sz="2000" dirty="0">
                <a:latin typeface="Arial"/>
                <a:cs typeface="Arial"/>
              </a:rPr>
              <a:t>No</a:t>
            </a:r>
            <a:r>
              <a:rPr lang="en-US" sz="2000" spc="-70" dirty="0">
                <a:latin typeface="Arial"/>
                <a:cs typeface="Arial"/>
              </a:rPr>
              <a:t> </a:t>
            </a:r>
            <a:r>
              <a:rPr lang="en-US" sz="2000" dirty="0">
                <a:latin typeface="Arial"/>
                <a:cs typeface="Arial"/>
              </a:rPr>
              <a:t>incorporation</a:t>
            </a:r>
            <a:r>
              <a:rPr lang="en-US" sz="2000" spc="-35" dirty="0">
                <a:latin typeface="Arial"/>
                <a:cs typeface="Arial"/>
              </a:rPr>
              <a:t> </a:t>
            </a:r>
            <a:r>
              <a:rPr lang="en-US" sz="2000" dirty="0">
                <a:latin typeface="Arial"/>
                <a:cs typeface="Arial"/>
              </a:rPr>
              <a:t>of</a:t>
            </a:r>
            <a:r>
              <a:rPr lang="en-US" sz="2000" spc="-70" dirty="0">
                <a:latin typeface="Arial"/>
                <a:cs typeface="Arial"/>
              </a:rPr>
              <a:t> </a:t>
            </a:r>
            <a:r>
              <a:rPr lang="en-US" sz="2000" spc="-10" dirty="0">
                <a:latin typeface="Arial"/>
                <a:cs typeface="Arial"/>
              </a:rPr>
              <a:t>uncertainty</a:t>
            </a:r>
            <a:endParaRPr lang="en-US" sz="2000" dirty="0">
              <a:latin typeface="Arial"/>
              <a:cs typeface="Arial"/>
            </a:endParaRPr>
          </a:p>
          <a:p>
            <a:pPr marL="827405" lvl="1" indent="-357505">
              <a:lnSpc>
                <a:spcPct val="100000"/>
              </a:lnSpc>
              <a:spcBef>
                <a:spcPts val="1705"/>
              </a:spcBef>
              <a:tabLst>
                <a:tab pos="370205" algn="l"/>
              </a:tabLst>
            </a:pPr>
            <a:r>
              <a:rPr lang="en-US" sz="2000" dirty="0">
                <a:latin typeface="Arial"/>
                <a:cs typeface="Arial"/>
              </a:rPr>
              <a:t>No</a:t>
            </a:r>
            <a:r>
              <a:rPr lang="en-US" sz="2000" spc="-70" dirty="0">
                <a:latin typeface="Arial"/>
                <a:cs typeface="Arial"/>
              </a:rPr>
              <a:t> </a:t>
            </a:r>
            <a:r>
              <a:rPr lang="en-US" sz="2000" dirty="0">
                <a:latin typeface="Arial"/>
                <a:cs typeface="Arial"/>
              </a:rPr>
              <a:t>interaction</a:t>
            </a:r>
            <a:r>
              <a:rPr lang="en-US" sz="2000" spc="-45" dirty="0">
                <a:latin typeface="Arial"/>
                <a:cs typeface="Arial"/>
              </a:rPr>
              <a:t> </a:t>
            </a:r>
            <a:r>
              <a:rPr lang="en-US" sz="2000" dirty="0">
                <a:latin typeface="Arial"/>
                <a:cs typeface="Arial"/>
              </a:rPr>
              <a:t>with</a:t>
            </a:r>
            <a:r>
              <a:rPr lang="en-US" sz="2000" spc="-70" dirty="0">
                <a:latin typeface="Arial"/>
                <a:cs typeface="Arial"/>
              </a:rPr>
              <a:t> </a:t>
            </a:r>
            <a:r>
              <a:rPr lang="en-US" sz="2000" spc="-10" dirty="0">
                <a:latin typeface="Arial"/>
                <a:cs typeface="Arial"/>
              </a:rPr>
              <a:t>humans</a:t>
            </a:r>
            <a:endParaRPr lang="en-US" sz="2000" dirty="0">
              <a:latin typeface="Arial"/>
              <a:cs typeface="Arial"/>
            </a:endParaRPr>
          </a:p>
          <a:p>
            <a:pPr marL="827405" lvl="1" indent="-357505">
              <a:lnSpc>
                <a:spcPct val="100000"/>
              </a:lnSpc>
              <a:spcBef>
                <a:spcPts val="1689"/>
              </a:spcBef>
              <a:tabLst>
                <a:tab pos="370205" algn="l"/>
              </a:tabLst>
            </a:pPr>
            <a:r>
              <a:rPr lang="en-US" sz="2000" dirty="0">
                <a:latin typeface="Arial"/>
                <a:cs typeface="Arial"/>
              </a:rPr>
              <a:t>Reliance</a:t>
            </a:r>
            <a:r>
              <a:rPr lang="en-US" sz="2000" spc="-35" dirty="0">
                <a:latin typeface="Arial"/>
                <a:cs typeface="Arial"/>
              </a:rPr>
              <a:t> </a:t>
            </a:r>
            <a:r>
              <a:rPr lang="en-US" sz="2000" dirty="0">
                <a:latin typeface="Arial"/>
                <a:cs typeface="Arial"/>
              </a:rPr>
              <a:t>on</a:t>
            </a:r>
            <a:r>
              <a:rPr lang="en-US" sz="2000" spc="-60" dirty="0">
                <a:latin typeface="Arial"/>
                <a:cs typeface="Arial"/>
              </a:rPr>
              <a:t> </a:t>
            </a:r>
            <a:r>
              <a:rPr lang="en-US" sz="2000" dirty="0">
                <a:latin typeface="Arial"/>
                <a:cs typeface="Arial"/>
              </a:rPr>
              <a:t>perfect</a:t>
            </a:r>
            <a:r>
              <a:rPr lang="en-US" sz="2000" spc="-80" dirty="0">
                <a:latin typeface="Arial"/>
                <a:cs typeface="Arial"/>
              </a:rPr>
              <a:t> </a:t>
            </a:r>
            <a:r>
              <a:rPr lang="en-US" sz="2000" dirty="0">
                <a:latin typeface="Arial"/>
                <a:cs typeface="Arial"/>
              </a:rPr>
              <a:t>task</a:t>
            </a:r>
            <a:r>
              <a:rPr lang="en-US" sz="2000" spc="-75" dirty="0">
                <a:latin typeface="Arial"/>
                <a:cs typeface="Arial"/>
              </a:rPr>
              <a:t> </a:t>
            </a:r>
            <a:r>
              <a:rPr lang="en-US" sz="2000" spc="-10" dirty="0">
                <a:latin typeface="Arial"/>
                <a:cs typeface="Arial"/>
              </a:rPr>
              <a:t>information</a:t>
            </a:r>
            <a:endParaRPr lang="en-US" sz="2000" dirty="0">
              <a:latin typeface="Arial"/>
              <a:cs typeface="Arial"/>
            </a:endParaRPr>
          </a:p>
          <a:p>
            <a:pPr marL="827405" lvl="1" indent="-357505">
              <a:lnSpc>
                <a:spcPct val="100000"/>
              </a:lnSpc>
              <a:spcBef>
                <a:spcPts val="1705"/>
              </a:spcBef>
              <a:tabLst>
                <a:tab pos="370205" algn="l"/>
              </a:tabLst>
            </a:pPr>
            <a:r>
              <a:rPr lang="en-US" sz="2000" dirty="0">
                <a:latin typeface="Arial"/>
                <a:cs typeface="Arial"/>
              </a:rPr>
              <a:t>Complete</a:t>
            </a:r>
            <a:r>
              <a:rPr lang="en-US" sz="2000" spc="-75" dirty="0">
                <a:latin typeface="Arial"/>
                <a:cs typeface="Arial"/>
              </a:rPr>
              <a:t> </a:t>
            </a:r>
            <a:r>
              <a:rPr lang="en-US" sz="2000" spc="-20" dirty="0">
                <a:latin typeface="Arial"/>
                <a:cs typeface="Arial"/>
              </a:rPr>
              <a:t>re-</a:t>
            </a:r>
            <a:r>
              <a:rPr lang="en-US" sz="2000" dirty="0">
                <a:latin typeface="Arial"/>
                <a:cs typeface="Arial"/>
              </a:rPr>
              <a:t>programming</a:t>
            </a:r>
            <a:r>
              <a:rPr lang="en-US" sz="2000" spc="-60" dirty="0">
                <a:latin typeface="Arial"/>
                <a:cs typeface="Arial"/>
              </a:rPr>
              <a:t> </a:t>
            </a:r>
            <a:r>
              <a:rPr lang="en-US" sz="2000" dirty="0">
                <a:latin typeface="Arial"/>
                <a:cs typeface="Arial"/>
              </a:rPr>
              <a:t>for</a:t>
            </a:r>
            <a:r>
              <a:rPr lang="en-US" sz="2000" spc="-100" dirty="0">
                <a:latin typeface="Arial"/>
                <a:cs typeface="Arial"/>
              </a:rPr>
              <a:t> </a:t>
            </a:r>
            <a:r>
              <a:rPr lang="en-US" sz="2000" dirty="0">
                <a:latin typeface="Arial"/>
                <a:cs typeface="Arial"/>
              </a:rPr>
              <a:t>new</a:t>
            </a:r>
            <a:r>
              <a:rPr lang="en-US" sz="2000" spc="-70" dirty="0">
                <a:latin typeface="Arial"/>
                <a:cs typeface="Arial"/>
              </a:rPr>
              <a:t> </a:t>
            </a:r>
            <a:r>
              <a:rPr lang="en-US" sz="2000" spc="-10" dirty="0">
                <a:latin typeface="Arial"/>
                <a:cs typeface="Arial"/>
              </a:rPr>
              <a:t>tasks</a:t>
            </a:r>
            <a:endParaRPr lang="en-US" sz="2000" dirty="0">
              <a:latin typeface="Arial"/>
              <a:cs typeface="Arial"/>
            </a:endParaRPr>
          </a:p>
          <a:p>
            <a:pPr>
              <a:lnSpc>
                <a:spcPct val="100000"/>
              </a:lnSpc>
              <a:spcBef>
                <a:spcPts val="200"/>
              </a:spcBef>
            </a:pPr>
            <a:endParaRPr lang="en-US" sz="2400" dirty="0">
              <a:latin typeface="Arial"/>
              <a:cs typeface="Arial"/>
            </a:endParaRPr>
          </a:p>
          <a:p>
            <a:pPr marL="390525">
              <a:lnSpc>
                <a:spcPct val="100000"/>
              </a:lnSpc>
            </a:pPr>
            <a:r>
              <a:rPr lang="en-US" sz="2800" b="1" dirty="0">
                <a:solidFill>
                  <a:srgbClr val="FF0000"/>
                </a:solidFill>
                <a:latin typeface="Arial"/>
                <a:cs typeface="Arial"/>
              </a:rPr>
              <a:t>Introduce</a:t>
            </a:r>
            <a:r>
              <a:rPr lang="en-US" sz="2800" b="1" spc="-135" dirty="0">
                <a:solidFill>
                  <a:srgbClr val="FF0000"/>
                </a:solidFill>
                <a:latin typeface="Arial"/>
                <a:cs typeface="Arial"/>
              </a:rPr>
              <a:t> </a:t>
            </a:r>
            <a:r>
              <a:rPr lang="en-US" sz="2800" b="1" dirty="0">
                <a:solidFill>
                  <a:srgbClr val="FF0000"/>
                </a:solidFill>
                <a:latin typeface="Arial"/>
                <a:cs typeface="Arial"/>
              </a:rPr>
              <a:t>AI</a:t>
            </a:r>
            <a:r>
              <a:rPr lang="en-US" sz="2800" b="1" spc="-80" dirty="0">
                <a:solidFill>
                  <a:srgbClr val="FF0000"/>
                </a:solidFill>
                <a:latin typeface="Arial"/>
                <a:cs typeface="Arial"/>
              </a:rPr>
              <a:t> </a:t>
            </a:r>
            <a:r>
              <a:rPr lang="en-US" sz="2800" b="1" dirty="0">
                <a:solidFill>
                  <a:srgbClr val="FF0000"/>
                </a:solidFill>
                <a:latin typeface="Arial"/>
                <a:cs typeface="Arial"/>
              </a:rPr>
              <a:t>into</a:t>
            </a:r>
            <a:r>
              <a:rPr lang="en-US" sz="2800" b="1" spc="-60" dirty="0">
                <a:solidFill>
                  <a:srgbClr val="FF0000"/>
                </a:solidFill>
                <a:latin typeface="Arial"/>
                <a:cs typeface="Arial"/>
              </a:rPr>
              <a:t> </a:t>
            </a:r>
            <a:r>
              <a:rPr lang="en-US" sz="2800" b="1" spc="-10" dirty="0">
                <a:solidFill>
                  <a:srgbClr val="FF0000"/>
                </a:solidFill>
                <a:latin typeface="Arial"/>
                <a:cs typeface="Arial"/>
              </a:rPr>
              <a:t>robotics!!</a:t>
            </a:r>
            <a:endParaRPr lang="en-US" sz="2800" dirty="0">
              <a:latin typeface="Arial"/>
              <a:cs typeface="Arial"/>
            </a:endParaRPr>
          </a:p>
          <a:p>
            <a:endParaRPr lang="en-GB" dirty="0"/>
          </a:p>
        </p:txBody>
      </p:sp>
      <p:sp>
        <p:nvSpPr>
          <p:cNvPr id="4" name="Date Placeholder 3">
            <a:extLst>
              <a:ext uri="{FF2B5EF4-FFF2-40B4-BE49-F238E27FC236}">
                <a16:creationId xmlns:a16="http://schemas.microsoft.com/office/drawing/2014/main" id="{F85FCD1C-1E72-5F42-3E3D-EDD3B174D3F9}"/>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3D1122F8-9BA1-4D19-E980-DED462812224}"/>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3009CA9D-E88A-4011-76C2-250B755A2E84}"/>
              </a:ext>
            </a:extLst>
          </p:cNvPr>
          <p:cNvSpPr>
            <a:spLocks noGrp="1"/>
          </p:cNvSpPr>
          <p:nvPr>
            <p:ph type="sldNum" sz="quarter" idx="12"/>
          </p:nvPr>
        </p:nvSpPr>
        <p:spPr/>
        <p:txBody>
          <a:bodyPr/>
          <a:lstStyle/>
          <a:p>
            <a:fld id="{3612906B-0D48-4D44-A2FA-F5590F1ECEEB}" type="slidenum">
              <a:rPr lang="en-GB" smtClean="0"/>
              <a:t>26</a:t>
            </a:fld>
            <a:endParaRPr lang="en-GB"/>
          </a:p>
        </p:txBody>
      </p:sp>
    </p:spTree>
    <p:extLst>
      <p:ext uri="{BB962C8B-B14F-4D97-AF65-F5344CB8AC3E}">
        <p14:creationId xmlns:p14="http://schemas.microsoft.com/office/powerpoint/2010/main" val="3690848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3B60-B409-BDF1-5830-8082C35C06D7}"/>
              </a:ext>
            </a:extLst>
          </p:cNvPr>
          <p:cNvSpPr>
            <a:spLocks noGrp="1"/>
          </p:cNvSpPr>
          <p:nvPr>
            <p:ph type="title"/>
          </p:nvPr>
        </p:nvSpPr>
        <p:spPr/>
        <p:txBody>
          <a:bodyPr/>
          <a:lstStyle/>
          <a:p>
            <a:r>
              <a:rPr lang="en-GB" dirty="0"/>
              <a:t>Autonomous Robots</a:t>
            </a:r>
          </a:p>
        </p:txBody>
      </p:sp>
      <p:sp>
        <p:nvSpPr>
          <p:cNvPr id="3" name="Content Placeholder 2">
            <a:extLst>
              <a:ext uri="{FF2B5EF4-FFF2-40B4-BE49-F238E27FC236}">
                <a16:creationId xmlns:a16="http://schemas.microsoft.com/office/drawing/2014/main" id="{E27F1F61-3C42-FED9-3DB0-6CC0FEFC3F9D}"/>
              </a:ext>
            </a:extLst>
          </p:cNvPr>
          <p:cNvSpPr>
            <a:spLocks noGrp="1"/>
          </p:cNvSpPr>
          <p:nvPr>
            <p:ph idx="1"/>
          </p:nvPr>
        </p:nvSpPr>
        <p:spPr/>
        <p:txBody>
          <a:bodyPr/>
          <a:lstStyle/>
          <a:p>
            <a:pPr marL="12700">
              <a:lnSpc>
                <a:spcPct val="100000"/>
              </a:lnSpc>
              <a:spcBef>
                <a:spcPts val="1010"/>
              </a:spcBef>
            </a:pPr>
            <a:r>
              <a:rPr lang="en-US" sz="2800" dirty="0">
                <a:latin typeface="Arial"/>
                <a:cs typeface="Arial"/>
              </a:rPr>
              <a:t>When</a:t>
            </a:r>
            <a:r>
              <a:rPr lang="en-US" sz="2800" spc="-40" dirty="0">
                <a:latin typeface="Arial"/>
                <a:cs typeface="Arial"/>
              </a:rPr>
              <a:t> </a:t>
            </a:r>
            <a:r>
              <a:rPr lang="en-US" sz="2800" dirty="0">
                <a:latin typeface="Arial"/>
                <a:cs typeface="Arial"/>
              </a:rPr>
              <a:t>is</a:t>
            </a:r>
            <a:r>
              <a:rPr lang="en-US" sz="2800" spc="-30" dirty="0">
                <a:latin typeface="Arial"/>
                <a:cs typeface="Arial"/>
              </a:rPr>
              <a:t> </a:t>
            </a:r>
            <a:r>
              <a:rPr lang="en-US" sz="2800" dirty="0">
                <a:latin typeface="Arial"/>
                <a:cs typeface="Arial"/>
              </a:rPr>
              <a:t>a</a:t>
            </a:r>
            <a:r>
              <a:rPr lang="en-US" sz="2800" spc="-35" dirty="0">
                <a:latin typeface="Arial"/>
                <a:cs typeface="Arial"/>
              </a:rPr>
              <a:t> </a:t>
            </a:r>
            <a:r>
              <a:rPr lang="en-US" sz="2800" dirty="0">
                <a:latin typeface="Arial"/>
                <a:cs typeface="Arial"/>
              </a:rPr>
              <a:t>robot</a:t>
            </a:r>
            <a:r>
              <a:rPr lang="en-US" sz="2800" spc="-40" dirty="0">
                <a:latin typeface="Arial"/>
                <a:cs typeface="Arial"/>
              </a:rPr>
              <a:t> </a:t>
            </a:r>
            <a:r>
              <a:rPr lang="en-US" sz="2800" spc="-10" dirty="0">
                <a:latin typeface="Arial"/>
                <a:cs typeface="Arial"/>
              </a:rPr>
              <a:t>autonomous?</a:t>
            </a:r>
            <a:endParaRPr lang="en-US" sz="2800" dirty="0">
              <a:latin typeface="Arial"/>
              <a:cs typeface="Arial"/>
            </a:endParaRPr>
          </a:p>
          <a:p>
            <a:pPr marL="812800" marR="159385" lvl="1" indent="-342900">
              <a:lnSpc>
                <a:spcPts val="2590"/>
              </a:lnSpc>
              <a:spcBef>
                <a:spcPts val="1240"/>
              </a:spcBef>
              <a:tabLst>
                <a:tab pos="355600" algn="l"/>
              </a:tabLst>
            </a:pPr>
            <a:r>
              <a:rPr lang="en-US" dirty="0">
                <a:latin typeface="Arial"/>
                <a:cs typeface="Arial"/>
              </a:rPr>
              <a:t>Autonomy</a:t>
            </a:r>
            <a:r>
              <a:rPr lang="en-US" spc="-50" dirty="0">
                <a:latin typeface="Arial"/>
                <a:cs typeface="Arial"/>
              </a:rPr>
              <a:t> </a:t>
            </a:r>
            <a:r>
              <a:rPr lang="en-US" dirty="0">
                <a:latin typeface="Arial"/>
                <a:cs typeface="Arial"/>
              </a:rPr>
              <a:t>is</a:t>
            </a:r>
            <a:r>
              <a:rPr lang="en-US" spc="-45" dirty="0">
                <a:latin typeface="Arial"/>
                <a:cs typeface="Arial"/>
              </a:rPr>
              <a:t> </a:t>
            </a:r>
            <a:r>
              <a:rPr lang="en-US" dirty="0">
                <a:latin typeface="Arial"/>
                <a:cs typeface="Arial"/>
              </a:rPr>
              <a:t>the</a:t>
            </a:r>
            <a:r>
              <a:rPr lang="en-US" spc="-50" dirty="0">
                <a:latin typeface="Arial"/>
                <a:cs typeface="Arial"/>
              </a:rPr>
              <a:t> </a:t>
            </a:r>
            <a:r>
              <a:rPr lang="en-US" dirty="0">
                <a:latin typeface="Arial"/>
                <a:cs typeface="Arial"/>
              </a:rPr>
              <a:t>ability</a:t>
            </a:r>
            <a:r>
              <a:rPr lang="en-US" spc="-35" dirty="0">
                <a:latin typeface="Arial"/>
                <a:cs typeface="Arial"/>
              </a:rPr>
              <a:t> </a:t>
            </a:r>
            <a:r>
              <a:rPr lang="en-US" dirty="0">
                <a:latin typeface="Arial"/>
                <a:cs typeface="Arial"/>
              </a:rPr>
              <a:t>to</a:t>
            </a:r>
            <a:r>
              <a:rPr lang="en-US" spc="-60" dirty="0">
                <a:latin typeface="Arial"/>
                <a:cs typeface="Arial"/>
              </a:rPr>
              <a:t> </a:t>
            </a:r>
            <a:r>
              <a:rPr lang="en-US" dirty="0">
                <a:latin typeface="Arial"/>
                <a:cs typeface="Arial"/>
              </a:rPr>
              <a:t>sense</a:t>
            </a:r>
            <a:r>
              <a:rPr lang="en-US" spc="-40" dirty="0">
                <a:latin typeface="Arial"/>
                <a:cs typeface="Arial"/>
              </a:rPr>
              <a:t> </a:t>
            </a:r>
            <a:r>
              <a:rPr lang="en-US" dirty="0">
                <a:latin typeface="Arial"/>
                <a:cs typeface="Arial"/>
              </a:rPr>
              <a:t>the</a:t>
            </a:r>
            <a:r>
              <a:rPr lang="en-US" spc="-60" dirty="0">
                <a:latin typeface="Arial"/>
                <a:cs typeface="Arial"/>
              </a:rPr>
              <a:t> </a:t>
            </a:r>
            <a:r>
              <a:rPr lang="en-US" dirty="0">
                <a:latin typeface="Arial"/>
                <a:cs typeface="Arial"/>
              </a:rPr>
              <a:t>situation,</a:t>
            </a:r>
            <a:r>
              <a:rPr lang="en-US" spc="-40" dirty="0">
                <a:latin typeface="Arial"/>
                <a:cs typeface="Arial"/>
              </a:rPr>
              <a:t> </a:t>
            </a:r>
            <a:r>
              <a:rPr lang="en-US" spc="-20" dirty="0">
                <a:latin typeface="Arial"/>
                <a:cs typeface="Arial"/>
              </a:rPr>
              <a:t>take </a:t>
            </a:r>
            <a:r>
              <a:rPr lang="en-US" dirty="0">
                <a:latin typeface="Arial"/>
                <a:cs typeface="Arial"/>
              </a:rPr>
              <a:t>decisions</a:t>
            </a:r>
            <a:r>
              <a:rPr lang="en-US" spc="-25" dirty="0">
                <a:latin typeface="Arial"/>
                <a:cs typeface="Arial"/>
              </a:rPr>
              <a:t> </a:t>
            </a:r>
            <a:r>
              <a:rPr lang="en-US" dirty="0">
                <a:latin typeface="Arial"/>
                <a:cs typeface="Arial"/>
              </a:rPr>
              <a:t>and</a:t>
            </a:r>
            <a:r>
              <a:rPr lang="en-US" spc="-60" dirty="0">
                <a:latin typeface="Arial"/>
                <a:cs typeface="Arial"/>
              </a:rPr>
              <a:t> </a:t>
            </a:r>
            <a:r>
              <a:rPr lang="en-US" dirty="0">
                <a:latin typeface="Arial"/>
                <a:cs typeface="Arial"/>
              </a:rPr>
              <a:t>act</a:t>
            </a:r>
            <a:r>
              <a:rPr lang="en-US" spc="-60" dirty="0">
                <a:latin typeface="Arial"/>
                <a:cs typeface="Arial"/>
              </a:rPr>
              <a:t> </a:t>
            </a:r>
            <a:r>
              <a:rPr lang="en-US" dirty="0">
                <a:latin typeface="Arial"/>
                <a:cs typeface="Arial"/>
              </a:rPr>
              <a:t>on</a:t>
            </a:r>
            <a:r>
              <a:rPr lang="en-US" spc="-60" dirty="0">
                <a:latin typeface="Arial"/>
                <a:cs typeface="Arial"/>
              </a:rPr>
              <a:t> </a:t>
            </a:r>
            <a:r>
              <a:rPr lang="en-US" dirty="0">
                <a:latin typeface="Arial"/>
                <a:cs typeface="Arial"/>
              </a:rPr>
              <a:t>them</a:t>
            </a:r>
            <a:r>
              <a:rPr lang="en-US" spc="-65" dirty="0">
                <a:latin typeface="Arial"/>
                <a:cs typeface="Arial"/>
              </a:rPr>
              <a:t> </a:t>
            </a:r>
            <a:r>
              <a:rPr lang="en-US" spc="-10" dirty="0">
                <a:latin typeface="Arial"/>
                <a:cs typeface="Arial"/>
              </a:rPr>
              <a:t>appropriately</a:t>
            </a:r>
            <a:endParaRPr lang="en-US" dirty="0">
              <a:latin typeface="Arial"/>
              <a:cs typeface="Arial"/>
            </a:endParaRPr>
          </a:p>
          <a:p>
            <a:pPr marL="812165" lvl="1" indent="-342265">
              <a:lnSpc>
                <a:spcPct val="100000"/>
              </a:lnSpc>
              <a:spcBef>
                <a:spcPts val="875"/>
              </a:spcBef>
              <a:tabLst>
                <a:tab pos="354965" algn="l"/>
              </a:tabLst>
            </a:pPr>
            <a:r>
              <a:rPr lang="en-US" dirty="0">
                <a:latin typeface="Arial"/>
                <a:cs typeface="Arial"/>
              </a:rPr>
              <a:t>Autonomy</a:t>
            </a:r>
            <a:r>
              <a:rPr lang="en-US" spc="-45" dirty="0">
                <a:latin typeface="Arial"/>
                <a:cs typeface="Arial"/>
              </a:rPr>
              <a:t> </a:t>
            </a:r>
            <a:r>
              <a:rPr lang="en-US" dirty="0">
                <a:latin typeface="Arial"/>
                <a:cs typeface="Arial"/>
              </a:rPr>
              <a:t>can</a:t>
            </a:r>
            <a:r>
              <a:rPr lang="en-US" spc="-50" dirty="0">
                <a:latin typeface="Arial"/>
                <a:cs typeface="Arial"/>
              </a:rPr>
              <a:t> </a:t>
            </a:r>
            <a:r>
              <a:rPr lang="en-US" dirty="0">
                <a:latin typeface="Arial"/>
                <a:cs typeface="Arial"/>
              </a:rPr>
              <a:t>be</a:t>
            </a:r>
            <a:r>
              <a:rPr lang="en-US" spc="-40" dirty="0">
                <a:latin typeface="Arial"/>
                <a:cs typeface="Arial"/>
              </a:rPr>
              <a:t> </a:t>
            </a:r>
            <a:r>
              <a:rPr lang="en-US" dirty="0">
                <a:latin typeface="Arial"/>
                <a:cs typeface="Arial"/>
              </a:rPr>
              <a:t>partial,</a:t>
            </a:r>
            <a:r>
              <a:rPr lang="en-US" spc="-40" dirty="0">
                <a:latin typeface="Arial"/>
                <a:cs typeface="Arial"/>
              </a:rPr>
              <a:t> </a:t>
            </a:r>
            <a:r>
              <a:rPr lang="en-US" dirty="0">
                <a:latin typeface="Arial"/>
                <a:cs typeface="Arial"/>
              </a:rPr>
              <a:t>as</a:t>
            </a:r>
            <a:r>
              <a:rPr lang="en-US" spc="-55" dirty="0">
                <a:latin typeface="Arial"/>
                <a:cs typeface="Arial"/>
              </a:rPr>
              <a:t> </a:t>
            </a:r>
            <a:r>
              <a:rPr lang="en-US" dirty="0">
                <a:latin typeface="Arial"/>
                <a:cs typeface="Arial"/>
              </a:rPr>
              <a:t>in</a:t>
            </a:r>
            <a:r>
              <a:rPr lang="en-US" spc="-40" dirty="0">
                <a:latin typeface="Arial"/>
                <a:cs typeface="Arial"/>
              </a:rPr>
              <a:t> </a:t>
            </a:r>
            <a:r>
              <a:rPr lang="en-US" spc="-20" dirty="0">
                <a:latin typeface="Arial"/>
                <a:cs typeface="Arial"/>
              </a:rPr>
              <a:t>tele-</a:t>
            </a:r>
            <a:r>
              <a:rPr lang="en-US" dirty="0">
                <a:latin typeface="Arial"/>
                <a:cs typeface="Arial"/>
              </a:rPr>
              <a:t>operated</a:t>
            </a:r>
            <a:r>
              <a:rPr lang="en-US" spc="-40" dirty="0">
                <a:latin typeface="Arial"/>
                <a:cs typeface="Arial"/>
              </a:rPr>
              <a:t> </a:t>
            </a:r>
            <a:r>
              <a:rPr lang="en-US" spc="-10" dirty="0">
                <a:latin typeface="Arial"/>
                <a:cs typeface="Arial"/>
              </a:rPr>
              <a:t>robots</a:t>
            </a:r>
            <a:endParaRPr lang="en-US" dirty="0">
              <a:latin typeface="Arial"/>
              <a:cs typeface="Arial"/>
            </a:endParaRPr>
          </a:p>
          <a:p>
            <a:pPr marL="354965" indent="-342265">
              <a:lnSpc>
                <a:spcPct val="100000"/>
              </a:lnSpc>
              <a:buChar char="•"/>
              <a:tabLst>
                <a:tab pos="354965" algn="l"/>
              </a:tabLst>
            </a:pPr>
            <a:r>
              <a:rPr lang="en-US" sz="2800" dirty="0">
                <a:latin typeface="Arial"/>
                <a:cs typeface="Arial"/>
              </a:rPr>
              <a:t>Are</a:t>
            </a:r>
            <a:r>
              <a:rPr lang="en-US" sz="2800" spc="-85" dirty="0">
                <a:latin typeface="Arial"/>
                <a:cs typeface="Arial"/>
              </a:rPr>
              <a:t> </a:t>
            </a:r>
            <a:r>
              <a:rPr lang="en-US" sz="2800" spc="-25" dirty="0" err="1">
                <a:latin typeface="Arial"/>
                <a:cs typeface="Arial"/>
              </a:rPr>
              <a:t>exo</a:t>
            </a:r>
            <a:r>
              <a:rPr lang="en-US" sz="2800" spc="-25" dirty="0">
                <a:latin typeface="Arial"/>
                <a:cs typeface="Arial"/>
              </a:rPr>
              <a:t>-</a:t>
            </a:r>
            <a:r>
              <a:rPr lang="en-US" sz="2800" dirty="0">
                <a:latin typeface="Arial"/>
                <a:cs typeface="Arial"/>
              </a:rPr>
              <a:t>skeletons</a:t>
            </a:r>
            <a:r>
              <a:rPr lang="en-US" sz="2800" spc="-60" dirty="0">
                <a:latin typeface="Arial"/>
                <a:cs typeface="Arial"/>
              </a:rPr>
              <a:t> </a:t>
            </a:r>
            <a:r>
              <a:rPr lang="en-US" sz="2800" dirty="0">
                <a:latin typeface="Arial"/>
                <a:cs typeface="Arial"/>
              </a:rPr>
              <a:t>autonomous</a:t>
            </a:r>
            <a:r>
              <a:rPr lang="en-US" sz="2800" spc="-65" dirty="0">
                <a:latin typeface="Arial"/>
                <a:cs typeface="Arial"/>
              </a:rPr>
              <a:t> </a:t>
            </a:r>
            <a:r>
              <a:rPr lang="en-US" sz="2800" spc="-10" dirty="0">
                <a:latin typeface="Arial"/>
                <a:cs typeface="Arial"/>
              </a:rPr>
              <a:t>robots?</a:t>
            </a:r>
            <a:endParaRPr lang="en-US" sz="2800" dirty="0">
              <a:latin typeface="Arial"/>
              <a:cs typeface="Arial"/>
            </a:endParaRPr>
          </a:p>
          <a:p>
            <a:pPr marL="354965" indent="-342265">
              <a:lnSpc>
                <a:spcPct val="100000"/>
              </a:lnSpc>
              <a:spcBef>
                <a:spcPts val="915"/>
              </a:spcBef>
              <a:buChar char="•"/>
              <a:tabLst>
                <a:tab pos="354965" algn="l"/>
              </a:tabLst>
            </a:pPr>
            <a:r>
              <a:rPr lang="en-US" dirty="0">
                <a:latin typeface="Arial"/>
                <a:cs typeface="Arial"/>
              </a:rPr>
              <a:t>I</a:t>
            </a:r>
            <a:r>
              <a:rPr lang="en-US" sz="2800" dirty="0">
                <a:latin typeface="Arial"/>
                <a:cs typeface="Arial"/>
              </a:rPr>
              <a:t>s</a:t>
            </a:r>
            <a:r>
              <a:rPr lang="en-US" sz="2800" spc="-65" dirty="0">
                <a:latin typeface="Arial"/>
                <a:cs typeface="Arial"/>
              </a:rPr>
              <a:t> </a:t>
            </a:r>
            <a:r>
              <a:rPr lang="en-US" sz="2800" dirty="0">
                <a:latin typeface="Arial"/>
                <a:cs typeface="Arial"/>
              </a:rPr>
              <a:t>a</a:t>
            </a:r>
            <a:r>
              <a:rPr lang="en-US" sz="2800" spc="-65" dirty="0">
                <a:latin typeface="Arial"/>
                <a:cs typeface="Arial"/>
              </a:rPr>
              <a:t> </a:t>
            </a:r>
            <a:r>
              <a:rPr lang="en-US" sz="2800" dirty="0">
                <a:latin typeface="Arial"/>
                <a:cs typeface="Arial"/>
              </a:rPr>
              <a:t>web</a:t>
            </a:r>
            <a:r>
              <a:rPr lang="en-US" sz="2800" spc="-55" dirty="0">
                <a:latin typeface="Arial"/>
                <a:cs typeface="Arial"/>
              </a:rPr>
              <a:t> </a:t>
            </a:r>
            <a:r>
              <a:rPr lang="en-US" sz="2800" dirty="0">
                <a:latin typeface="Arial"/>
                <a:cs typeface="Arial"/>
              </a:rPr>
              <a:t>algorithm</a:t>
            </a:r>
            <a:r>
              <a:rPr lang="en-US" sz="2800" spc="-45" dirty="0">
                <a:latin typeface="Arial"/>
                <a:cs typeface="Arial"/>
              </a:rPr>
              <a:t> </a:t>
            </a:r>
            <a:r>
              <a:rPr lang="en-US" sz="2800" dirty="0">
                <a:latin typeface="Arial"/>
                <a:cs typeface="Arial"/>
              </a:rPr>
              <a:t>(softbot)</a:t>
            </a:r>
            <a:r>
              <a:rPr lang="en-US" sz="2800" spc="-95" dirty="0">
                <a:latin typeface="Arial"/>
                <a:cs typeface="Arial"/>
              </a:rPr>
              <a:t> </a:t>
            </a:r>
            <a:r>
              <a:rPr lang="en-US" sz="2800" dirty="0">
                <a:latin typeface="Arial"/>
                <a:cs typeface="Arial"/>
              </a:rPr>
              <a:t>an</a:t>
            </a:r>
            <a:r>
              <a:rPr lang="en-US" sz="2800" spc="-65" dirty="0">
                <a:latin typeface="Arial"/>
                <a:cs typeface="Arial"/>
              </a:rPr>
              <a:t> </a:t>
            </a:r>
            <a:r>
              <a:rPr lang="en-US" sz="2800" dirty="0">
                <a:latin typeface="Arial"/>
                <a:cs typeface="Arial"/>
              </a:rPr>
              <a:t>autonomous</a:t>
            </a:r>
            <a:r>
              <a:rPr lang="en-US" sz="2800" spc="-40" dirty="0">
                <a:latin typeface="Arial"/>
                <a:cs typeface="Arial"/>
              </a:rPr>
              <a:t> </a:t>
            </a:r>
            <a:r>
              <a:rPr lang="en-US" sz="2800" spc="-10" dirty="0">
                <a:latin typeface="Arial"/>
                <a:cs typeface="Arial"/>
              </a:rPr>
              <a:t>robot?</a:t>
            </a:r>
            <a:endParaRPr lang="en-US" sz="2800" dirty="0">
              <a:latin typeface="Arial"/>
              <a:cs typeface="Arial"/>
            </a:endParaRPr>
          </a:p>
          <a:p>
            <a:pPr marL="354965" indent="-342265">
              <a:lnSpc>
                <a:spcPct val="100000"/>
              </a:lnSpc>
              <a:spcBef>
                <a:spcPts val="910"/>
              </a:spcBef>
              <a:buChar char="•"/>
              <a:tabLst>
                <a:tab pos="354965" algn="l"/>
              </a:tabLst>
            </a:pPr>
            <a:r>
              <a:rPr lang="en-US" dirty="0">
                <a:latin typeface="Arial"/>
                <a:cs typeface="Arial"/>
              </a:rPr>
              <a:t>R</a:t>
            </a:r>
            <a:r>
              <a:rPr lang="en-US" sz="2800" dirty="0">
                <a:latin typeface="Arial"/>
                <a:cs typeface="Arial"/>
              </a:rPr>
              <a:t>obots</a:t>
            </a:r>
            <a:r>
              <a:rPr lang="en-US" sz="2800" spc="-65" dirty="0">
                <a:latin typeface="Arial"/>
                <a:cs typeface="Arial"/>
              </a:rPr>
              <a:t> </a:t>
            </a:r>
            <a:r>
              <a:rPr lang="en-US" sz="2800" dirty="0">
                <a:latin typeface="Arial"/>
                <a:cs typeface="Arial"/>
              </a:rPr>
              <a:t>in</a:t>
            </a:r>
            <a:r>
              <a:rPr lang="en-US" sz="2800" spc="-45" dirty="0">
                <a:latin typeface="Arial"/>
                <a:cs typeface="Arial"/>
              </a:rPr>
              <a:t> </a:t>
            </a:r>
            <a:r>
              <a:rPr lang="en-US" sz="2800" dirty="0">
                <a:latin typeface="Arial"/>
                <a:cs typeface="Arial"/>
              </a:rPr>
              <a:t>robot</a:t>
            </a:r>
            <a:r>
              <a:rPr lang="en-US" sz="2800" spc="-60" dirty="0">
                <a:latin typeface="Arial"/>
                <a:cs typeface="Arial"/>
              </a:rPr>
              <a:t> </a:t>
            </a:r>
            <a:r>
              <a:rPr lang="en-US" sz="2800" spc="-20" dirty="0">
                <a:latin typeface="Arial"/>
                <a:cs typeface="Arial"/>
              </a:rPr>
              <a:t>wars?</a:t>
            </a:r>
            <a:endParaRPr lang="en-US" sz="2800" dirty="0">
              <a:latin typeface="Arial"/>
              <a:cs typeface="Arial"/>
            </a:endParaRPr>
          </a:p>
          <a:p>
            <a:endParaRPr lang="en-GB" dirty="0"/>
          </a:p>
        </p:txBody>
      </p:sp>
      <p:sp>
        <p:nvSpPr>
          <p:cNvPr id="4" name="Date Placeholder 3">
            <a:extLst>
              <a:ext uri="{FF2B5EF4-FFF2-40B4-BE49-F238E27FC236}">
                <a16:creationId xmlns:a16="http://schemas.microsoft.com/office/drawing/2014/main" id="{7D81D5CC-ED72-4F6C-6E62-0732C653E39B}"/>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1979903C-B04C-9B12-E7AF-C971B4396888}"/>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E8EF30CA-C9D4-9FF0-7C8D-A424208B34E3}"/>
              </a:ext>
            </a:extLst>
          </p:cNvPr>
          <p:cNvSpPr>
            <a:spLocks noGrp="1"/>
          </p:cNvSpPr>
          <p:nvPr>
            <p:ph type="sldNum" sz="quarter" idx="12"/>
          </p:nvPr>
        </p:nvSpPr>
        <p:spPr/>
        <p:txBody>
          <a:bodyPr/>
          <a:lstStyle/>
          <a:p>
            <a:fld id="{3612906B-0D48-4D44-A2FA-F5590F1ECEEB}" type="slidenum">
              <a:rPr lang="en-GB" smtClean="0"/>
              <a:t>27</a:t>
            </a:fld>
            <a:endParaRPr lang="en-GB"/>
          </a:p>
        </p:txBody>
      </p:sp>
    </p:spTree>
    <p:extLst>
      <p:ext uri="{BB962C8B-B14F-4D97-AF65-F5344CB8AC3E}">
        <p14:creationId xmlns:p14="http://schemas.microsoft.com/office/powerpoint/2010/main" val="3931413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C858-4A2B-0B72-A203-E3AFEE5FD4B6}"/>
              </a:ext>
            </a:extLst>
          </p:cNvPr>
          <p:cNvSpPr>
            <a:spLocks noGrp="1"/>
          </p:cNvSpPr>
          <p:nvPr>
            <p:ph type="title"/>
          </p:nvPr>
        </p:nvSpPr>
        <p:spPr>
          <a:xfrm>
            <a:off x="666044" y="365125"/>
            <a:ext cx="9234312" cy="1325563"/>
          </a:xfrm>
        </p:spPr>
        <p:txBody>
          <a:bodyPr/>
          <a:lstStyle/>
          <a:p>
            <a:r>
              <a:rPr lang="en-GB" dirty="0"/>
              <a:t>Autonomous Robots – Level of Autonomy</a:t>
            </a:r>
          </a:p>
        </p:txBody>
      </p:sp>
      <p:sp>
        <p:nvSpPr>
          <p:cNvPr id="4" name="Date Placeholder 3">
            <a:extLst>
              <a:ext uri="{FF2B5EF4-FFF2-40B4-BE49-F238E27FC236}">
                <a16:creationId xmlns:a16="http://schemas.microsoft.com/office/drawing/2014/main" id="{891DF806-00D7-01D0-ED44-E8A3FC3933D1}"/>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CCEBFB14-FA7B-1A27-7D18-B32EA460A522}"/>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9A4093B4-7771-0E7C-BE02-204CC8534BB6}"/>
              </a:ext>
            </a:extLst>
          </p:cNvPr>
          <p:cNvSpPr>
            <a:spLocks noGrp="1"/>
          </p:cNvSpPr>
          <p:nvPr>
            <p:ph type="sldNum" sz="quarter" idx="12"/>
          </p:nvPr>
        </p:nvSpPr>
        <p:spPr/>
        <p:txBody>
          <a:bodyPr/>
          <a:lstStyle/>
          <a:p>
            <a:fld id="{3612906B-0D48-4D44-A2FA-F5590F1ECEEB}" type="slidenum">
              <a:rPr lang="en-GB" smtClean="0"/>
              <a:t>28</a:t>
            </a:fld>
            <a:endParaRPr lang="en-GB"/>
          </a:p>
        </p:txBody>
      </p:sp>
      <p:pic>
        <p:nvPicPr>
          <p:cNvPr id="7" name="object 4">
            <a:extLst>
              <a:ext uri="{FF2B5EF4-FFF2-40B4-BE49-F238E27FC236}">
                <a16:creationId xmlns:a16="http://schemas.microsoft.com/office/drawing/2014/main" id="{59D2803F-A0E2-A08F-FE0E-710870BF3B40}"/>
              </a:ext>
            </a:extLst>
          </p:cNvPr>
          <p:cNvPicPr>
            <a:picLocks noGrp="1"/>
          </p:cNvPicPr>
          <p:nvPr>
            <p:ph idx="1"/>
          </p:nvPr>
        </p:nvPicPr>
        <p:blipFill>
          <a:blip r:embed="rId2" cstate="print"/>
          <a:stretch>
            <a:fillRect/>
          </a:stretch>
        </p:blipFill>
        <p:spPr>
          <a:xfrm>
            <a:off x="1986843" y="1817511"/>
            <a:ext cx="8453521" cy="4626466"/>
          </a:xfrm>
          <a:prstGeom prst="rect">
            <a:avLst/>
          </a:prstGeom>
        </p:spPr>
      </p:pic>
    </p:spTree>
    <p:extLst>
      <p:ext uri="{BB962C8B-B14F-4D97-AF65-F5344CB8AC3E}">
        <p14:creationId xmlns:p14="http://schemas.microsoft.com/office/powerpoint/2010/main" val="768498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B9CA-ACFB-8D5D-17AF-867B542FA18F}"/>
              </a:ext>
            </a:extLst>
          </p:cNvPr>
          <p:cNvSpPr>
            <a:spLocks noGrp="1"/>
          </p:cNvSpPr>
          <p:nvPr>
            <p:ph type="title"/>
          </p:nvPr>
        </p:nvSpPr>
        <p:spPr/>
        <p:txBody>
          <a:bodyPr/>
          <a:lstStyle/>
          <a:p>
            <a:r>
              <a:rPr lang="en-GB" dirty="0"/>
              <a:t>Autonomous Robots</a:t>
            </a:r>
          </a:p>
        </p:txBody>
      </p:sp>
      <p:pic>
        <p:nvPicPr>
          <p:cNvPr id="7" name="Online Media 6" title="When a robot has its own will.">
            <a:hlinkClick r:id="" action="ppaction://media"/>
            <a:extLst>
              <a:ext uri="{FF2B5EF4-FFF2-40B4-BE49-F238E27FC236}">
                <a16:creationId xmlns:a16="http://schemas.microsoft.com/office/drawing/2014/main" id="{AB34FC10-6F4D-48B1-7B51-46A9F560F01B}"/>
              </a:ext>
            </a:extLst>
          </p:cNvPr>
          <p:cNvPicPr>
            <a:picLocks noGrp="1" noRot="1" noChangeAspect="1"/>
          </p:cNvPicPr>
          <p:nvPr>
            <p:ph idx="1"/>
            <a:videoFile r:link="rId1"/>
          </p:nvPr>
        </p:nvPicPr>
        <p:blipFill>
          <a:blip r:embed="rId3"/>
          <a:stretch>
            <a:fillRect/>
          </a:stretch>
        </p:blipFill>
        <p:spPr>
          <a:xfrm>
            <a:off x="2241550" y="1825625"/>
            <a:ext cx="7707313" cy="4351338"/>
          </a:xfrm>
          <a:prstGeom prst="rect">
            <a:avLst/>
          </a:prstGeom>
        </p:spPr>
      </p:pic>
      <p:sp>
        <p:nvSpPr>
          <p:cNvPr id="4" name="Date Placeholder 3">
            <a:extLst>
              <a:ext uri="{FF2B5EF4-FFF2-40B4-BE49-F238E27FC236}">
                <a16:creationId xmlns:a16="http://schemas.microsoft.com/office/drawing/2014/main" id="{2277C48E-4850-8049-0A54-3C7C02F1A19E}"/>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F656AB22-0999-AD73-7698-C64CBFB4116B}"/>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DBD18D06-EF13-BB10-D360-8A1244A8577C}"/>
              </a:ext>
            </a:extLst>
          </p:cNvPr>
          <p:cNvSpPr>
            <a:spLocks noGrp="1"/>
          </p:cNvSpPr>
          <p:nvPr>
            <p:ph type="sldNum" sz="quarter" idx="12"/>
          </p:nvPr>
        </p:nvSpPr>
        <p:spPr/>
        <p:txBody>
          <a:bodyPr/>
          <a:lstStyle/>
          <a:p>
            <a:fld id="{3612906B-0D48-4D44-A2FA-F5590F1ECEEB}" type="slidenum">
              <a:rPr lang="en-GB" smtClean="0"/>
              <a:t>29</a:t>
            </a:fld>
            <a:endParaRPr lang="en-GB"/>
          </a:p>
        </p:txBody>
      </p:sp>
    </p:spTree>
    <p:extLst>
      <p:ext uri="{BB962C8B-B14F-4D97-AF65-F5344CB8AC3E}">
        <p14:creationId xmlns:p14="http://schemas.microsoft.com/office/powerpoint/2010/main" val="236454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61D9-5AB4-EBC0-58DD-8644C90D8C4B}"/>
              </a:ext>
            </a:extLst>
          </p:cNvPr>
          <p:cNvSpPr>
            <a:spLocks noGrp="1"/>
          </p:cNvSpPr>
          <p:nvPr>
            <p:ph type="title"/>
          </p:nvPr>
        </p:nvSpPr>
        <p:spPr/>
        <p:txBody>
          <a:bodyPr/>
          <a:lstStyle/>
          <a:p>
            <a:r>
              <a:rPr lang="en-GB" dirty="0">
                <a:latin typeface="+mn-lt"/>
              </a:rPr>
              <a:t>Overview of the lecture:</a:t>
            </a:r>
          </a:p>
        </p:txBody>
      </p:sp>
      <p:sp>
        <p:nvSpPr>
          <p:cNvPr id="3" name="Content Placeholder 2">
            <a:extLst>
              <a:ext uri="{FF2B5EF4-FFF2-40B4-BE49-F238E27FC236}">
                <a16:creationId xmlns:a16="http://schemas.microsoft.com/office/drawing/2014/main" id="{DBA5D04A-F73E-0010-98DD-16823B6793F5}"/>
              </a:ext>
            </a:extLst>
          </p:cNvPr>
          <p:cNvSpPr>
            <a:spLocks noGrp="1"/>
          </p:cNvSpPr>
          <p:nvPr>
            <p:ph idx="1"/>
          </p:nvPr>
        </p:nvSpPr>
        <p:spPr/>
        <p:txBody>
          <a:bodyPr/>
          <a:lstStyle/>
          <a:p>
            <a:r>
              <a:rPr lang="en-GB" dirty="0"/>
              <a:t>Part 1 – Module Organisation</a:t>
            </a:r>
          </a:p>
          <a:p>
            <a:pPr lvl="1"/>
            <a:r>
              <a:rPr lang="en-GB" dirty="0"/>
              <a:t>Learning Outcomes</a:t>
            </a:r>
          </a:p>
          <a:p>
            <a:pPr lvl="1"/>
            <a:r>
              <a:rPr lang="en-GB" dirty="0"/>
              <a:t>Lecture planner</a:t>
            </a:r>
          </a:p>
          <a:p>
            <a:pPr lvl="1"/>
            <a:r>
              <a:rPr lang="en-GB" dirty="0"/>
              <a:t>Coursework</a:t>
            </a:r>
          </a:p>
          <a:p>
            <a:r>
              <a:rPr lang="en-GB" dirty="0"/>
              <a:t>Part 2 – Introduction to</a:t>
            </a:r>
            <a:r>
              <a:rPr lang="tr-TR" dirty="0"/>
              <a:t> </a:t>
            </a:r>
            <a:r>
              <a:rPr lang="tr-TR" dirty="0" err="1"/>
              <a:t>Sensing</a:t>
            </a:r>
            <a:r>
              <a:rPr lang="tr-TR" dirty="0"/>
              <a:t> in</a:t>
            </a:r>
            <a:r>
              <a:rPr lang="en-GB" dirty="0"/>
              <a:t> Robotics</a:t>
            </a:r>
          </a:p>
          <a:p>
            <a:pPr lvl="1"/>
            <a:r>
              <a:rPr lang="en-GB" dirty="0"/>
              <a:t>History of Robotics</a:t>
            </a:r>
          </a:p>
          <a:p>
            <a:pPr lvl="1"/>
            <a:r>
              <a:rPr lang="en-GB" dirty="0"/>
              <a:t>Definition of Robots</a:t>
            </a:r>
          </a:p>
          <a:p>
            <a:pPr lvl="1"/>
            <a:r>
              <a:rPr lang="en-GB" dirty="0"/>
              <a:t>Autonomous Robots</a:t>
            </a:r>
          </a:p>
          <a:p>
            <a:pPr lvl="1"/>
            <a:r>
              <a:rPr lang="en-GB" dirty="0"/>
              <a:t>Robots Architecture</a:t>
            </a:r>
            <a:endParaRPr lang="tr-TR" dirty="0"/>
          </a:p>
          <a:p>
            <a:pPr lvl="1"/>
            <a:r>
              <a:rPr lang="tr-TR" dirty="0" err="1"/>
              <a:t>Sensing</a:t>
            </a:r>
            <a:r>
              <a:rPr lang="tr-TR" dirty="0"/>
              <a:t> </a:t>
            </a:r>
            <a:r>
              <a:rPr lang="tr-TR" dirty="0" err="1"/>
              <a:t>and</a:t>
            </a:r>
            <a:r>
              <a:rPr lang="tr-TR" dirty="0"/>
              <a:t> </a:t>
            </a:r>
            <a:r>
              <a:rPr lang="tr-TR" dirty="0" err="1"/>
              <a:t>Robotics</a:t>
            </a:r>
            <a:endParaRPr lang="en-GB" dirty="0"/>
          </a:p>
          <a:p>
            <a:pPr lvl="1"/>
            <a:endParaRPr lang="en-GB" dirty="0"/>
          </a:p>
        </p:txBody>
      </p:sp>
      <p:sp>
        <p:nvSpPr>
          <p:cNvPr id="4" name="Date Placeholder 3">
            <a:extLst>
              <a:ext uri="{FF2B5EF4-FFF2-40B4-BE49-F238E27FC236}">
                <a16:creationId xmlns:a16="http://schemas.microsoft.com/office/drawing/2014/main" id="{CFD374BF-961B-8794-E55D-77A3A86682E2}"/>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6B5EDC5A-6832-3C61-424E-646A1BDF78BE}"/>
              </a:ext>
            </a:extLst>
          </p:cNvPr>
          <p:cNvSpPr>
            <a:spLocks noGrp="1"/>
          </p:cNvSpPr>
          <p:nvPr>
            <p:ph type="ftr" sz="quarter" idx="11"/>
          </p:nvPr>
        </p:nvSpPr>
        <p:spPr/>
        <p:txBody>
          <a:bodyPr/>
          <a:lstStyle/>
          <a:p>
            <a:r>
              <a:rPr lang="en-GB"/>
              <a:t>PDE3802 – Artificial Intelligence in Robotics</a:t>
            </a:r>
            <a:endParaRPr lang="en-GB" dirty="0"/>
          </a:p>
        </p:txBody>
      </p:sp>
      <p:sp>
        <p:nvSpPr>
          <p:cNvPr id="6" name="Slide Number Placeholder 5">
            <a:extLst>
              <a:ext uri="{FF2B5EF4-FFF2-40B4-BE49-F238E27FC236}">
                <a16:creationId xmlns:a16="http://schemas.microsoft.com/office/drawing/2014/main" id="{C1D5835C-1323-F19D-77DF-45CCAE4EC2D8}"/>
              </a:ext>
            </a:extLst>
          </p:cNvPr>
          <p:cNvSpPr>
            <a:spLocks noGrp="1"/>
          </p:cNvSpPr>
          <p:nvPr>
            <p:ph type="sldNum" sz="quarter" idx="12"/>
          </p:nvPr>
        </p:nvSpPr>
        <p:spPr/>
        <p:txBody>
          <a:bodyPr/>
          <a:lstStyle/>
          <a:p>
            <a:fld id="{3612906B-0D48-4D44-A2FA-F5590F1ECEEB}" type="slidenum">
              <a:rPr lang="en-GB" smtClean="0"/>
              <a:t>3</a:t>
            </a:fld>
            <a:endParaRPr lang="en-GB"/>
          </a:p>
        </p:txBody>
      </p:sp>
    </p:spTree>
    <p:extLst>
      <p:ext uri="{BB962C8B-B14F-4D97-AF65-F5344CB8AC3E}">
        <p14:creationId xmlns:p14="http://schemas.microsoft.com/office/powerpoint/2010/main" val="1731159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11FE-30EC-D6B5-379B-0C8C12BAF3CB}"/>
              </a:ext>
            </a:extLst>
          </p:cNvPr>
          <p:cNvSpPr>
            <a:spLocks noGrp="1"/>
          </p:cNvSpPr>
          <p:nvPr>
            <p:ph type="title"/>
          </p:nvPr>
        </p:nvSpPr>
        <p:spPr/>
        <p:txBody>
          <a:bodyPr/>
          <a:lstStyle/>
          <a:p>
            <a:r>
              <a:rPr lang="en-US" dirty="0"/>
              <a:t>What</a:t>
            </a:r>
            <a:r>
              <a:rPr lang="en-US" spc="-10" dirty="0"/>
              <a:t> </a:t>
            </a:r>
            <a:r>
              <a:rPr lang="en-US" dirty="0"/>
              <a:t>are</a:t>
            </a:r>
            <a:r>
              <a:rPr lang="en-US" spc="-15" dirty="0"/>
              <a:t> </a:t>
            </a:r>
            <a:r>
              <a:rPr lang="en-US" dirty="0"/>
              <a:t>the skills</a:t>
            </a:r>
            <a:r>
              <a:rPr lang="en-US" spc="-40" dirty="0"/>
              <a:t> </a:t>
            </a:r>
            <a:r>
              <a:rPr lang="en-US" dirty="0"/>
              <a:t>of</a:t>
            </a:r>
            <a:r>
              <a:rPr lang="en-US" spc="-160" dirty="0"/>
              <a:t> </a:t>
            </a:r>
            <a:r>
              <a:rPr lang="en-US" dirty="0"/>
              <a:t>Autonomous</a:t>
            </a:r>
            <a:r>
              <a:rPr lang="en-US" spc="-25" dirty="0"/>
              <a:t> </a:t>
            </a:r>
            <a:r>
              <a:rPr lang="en-US" spc="-10" dirty="0"/>
              <a:t>Robots?</a:t>
            </a:r>
            <a:endParaRPr lang="en-GB" dirty="0"/>
          </a:p>
        </p:txBody>
      </p:sp>
      <p:sp>
        <p:nvSpPr>
          <p:cNvPr id="3" name="Content Placeholder 2">
            <a:extLst>
              <a:ext uri="{FF2B5EF4-FFF2-40B4-BE49-F238E27FC236}">
                <a16:creationId xmlns:a16="http://schemas.microsoft.com/office/drawing/2014/main" id="{65D11EB8-8FDF-B25A-8F06-89ED48B2F810}"/>
              </a:ext>
            </a:extLst>
          </p:cNvPr>
          <p:cNvSpPr>
            <a:spLocks noGrp="1"/>
          </p:cNvSpPr>
          <p:nvPr>
            <p:ph idx="1"/>
          </p:nvPr>
        </p:nvSpPr>
        <p:spPr/>
        <p:txBody>
          <a:bodyPr>
            <a:normAutofit lnSpcReduction="10000"/>
          </a:bodyPr>
          <a:lstStyle/>
          <a:p>
            <a:pPr marL="370205" indent="-357505">
              <a:lnSpc>
                <a:spcPct val="100000"/>
              </a:lnSpc>
              <a:spcBef>
                <a:spcPts val="100"/>
              </a:spcBef>
              <a:tabLst>
                <a:tab pos="370205" algn="l"/>
              </a:tabLst>
            </a:pPr>
            <a:r>
              <a:rPr lang="en-US" sz="2400" dirty="0">
                <a:latin typeface="Arial"/>
                <a:cs typeface="Arial"/>
              </a:rPr>
              <a:t>Reliable</a:t>
            </a:r>
            <a:r>
              <a:rPr lang="en-US" sz="2400" spc="-15" dirty="0">
                <a:latin typeface="Arial"/>
                <a:cs typeface="Arial"/>
              </a:rPr>
              <a:t> </a:t>
            </a:r>
            <a:r>
              <a:rPr lang="en-US" sz="2400" dirty="0">
                <a:latin typeface="Arial"/>
                <a:cs typeface="Arial"/>
              </a:rPr>
              <a:t>control</a:t>
            </a:r>
            <a:r>
              <a:rPr lang="en-US" sz="2400" spc="-60" dirty="0">
                <a:latin typeface="Arial"/>
                <a:cs typeface="Arial"/>
              </a:rPr>
              <a:t> </a:t>
            </a:r>
            <a:r>
              <a:rPr lang="en-US" sz="2400" dirty="0">
                <a:latin typeface="Arial"/>
                <a:cs typeface="Arial"/>
              </a:rPr>
              <a:t>of</a:t>
            </a:r>
            <a:r>
              <a:rPr lang="en-US" sz="2400" spc="-65" dirty="0">
                <a:latin typeface="Arial"/>
                <a:cs typeface="Arial"/>
              </a:rPr>
              <a:t> </a:t>
            </a:r>
            <a:r>
              <a:rPr lang="en-US" sz="2400" dirty="0">
                <a:latin typeface="Arial"/>
                <a:cs typeface="Arial"/>
              </a:rPr>
              <a:t>the</a:t>
            </a:r>
            <a:r>
              <a:rPr lang="en-US" sz="2400" spc="-60" dirty="0">
                <a:latin typeface="Arial"/>
                <a:cs typeface="Arial"/>
              </a:rPr>
              <a:t> </a:t>
            </a:r>
            <a:r>
              <a:rPr lang="en-US" sz="2400" spc="-10" dirty="0">
                <a:latin typeface="Arial"/>
                <a:cs typeface="Arial"/>
              </a:rPr>
              <a:t>actuators</a:t>
            </a:r>
            <a:endParaRPr lang="en-US" sz="2400" dirty="0">
              <a:latin typeface="Arial"/>
              <a:cs typeface="Arial"/>
            </a:endParaRPr>
          </a:p>
          <a:p>
            <a:pPr marL="749935" lvl="1" indent="-342900">
              <a:lnSpc>
                <a:spcPct val="100000"/>
              </a:lnSpc>
              <a:spcBef>
                <a:spcPts val="25"/>
              </a:spcBef>
              <a:tabLst>
                <a:tab pos="733425" algn="l"/>
              </a:tabLst>
            </a:pPr>
            <a:r>
              <a:rPr lang="en-US" sz="2000" spc="-10" dirty="0">
                <a:latin typeface="Arial"/>
                <a:cs typeface="Arial"/>
              </a:rPr>
              <a:t>Closed-</a:t>
            </a:r>
            <a:r>
              <a:rPr lang="en-US" sz="2000" dirty="0">
                <a:latin typeface="Arial"/>
                <a:cs typeface="Arial"/>
              </a:rPr>
              <a:t>loop</a:t>
            </a:r>
            <a:r>
              <a:rPr lang="en-US" sz="2000" spc="-10" dirty="0">
                <a:latin typeface="Arial"/>
                <a:cs typeface="Arial"/>
              </a:rPr>
              <a:t> control</a:t>
            </a:r>
            <a:endParaRPr lang="en-US" sz="2000" dirty="0">
              <a:latin typeface="Arial"/>
              <a:cs typeface="Arial"/>
            </a:endParaRPr>
          </a:p>
          <a:p>
            <a:pPr marL="370205" indent="-357505">
              <a:lnSpc>
                <a:spcPct val="100000"/>
              </a:lnSpc>
              <a:spcBef>
                <a:spcPts val="415"/>
              </a:spcBef>
              <a:tabLst>
                <a:tab pos="370205" algn="l"/>
              </a:tabLst>
            </a:pPr>
            <a:r>
              <a:rPr lang="en-US" sz="2400" dirty="0">
                <a:latin typeface="Arial"/>
                <a:cs typeface="Arial"/>
              </a:rPr>
              <a:t>Generation</a:t>
            </a:r>
            <a:r>
              <a:rPr lang="en-US" sz="2400" spc="-50" dirty="0">
                <a:latin typeface="Arial"/>
                <a:cs typeface="Arial"/>
              </a:rPr>
              <a:t> </a:t>
            </a:r>
            <a:r>
              <a:rPr lang="en-US" sz="2400" dirty="0">
                <a:latin typeface="Arial"/>
                <a:cs typeface="Arial"/>
              </a:rPr>
              <a:t>of</a:t>
            </a:r>
            <a:r>
              <a:rPr lang="en-US" sz="2400" spc="-60" dirty="0">
                <a:latin typeface="Arial"/>
                <a:cs typeface="Arial"/>
              </a:rPr>
              <a:t> </a:t>
            </a:r>
            <a:r>
              <a:rPr lang="en-US" sz="2400" spc="-10" dirty="0">
                <a:latin typeface="Arial"/>
                <a:cs typeface="Arial"/>
              </a:rPr>
              <a:t>task-</a:t>
            </a:r>
            <a:r>
              <a:rPr lang="en-US" sz="2400" dirty="0">
                <a:latin typeface="Arial"/>
                <a:cs typeface="Arial"/>
              </a:rPr>
              <a:t>specific</a:t>
            </a:r>
            <a:r>
              <a:rPr lang="en-US" sz="2400" spc="-50" dirty="0">
                <a:latin typeface="Arial"/>
                <a:cs typeface="Arial"/>
              </a:rPr>
              <a:t> </a:t>
            </a:r>
            <a:r>
              <a:rPr lang="en-US" sz="2400" spc="-10" dirty="0">
                <a:latin typeface="Arial"/>
                <a:cs typeface="Arial"/>
              </a:rPr>
              <a:t>motions</a:t>
            </a:r>
            <a:endParaRPr lang="en-US" sz="2400" dirty="0">
              <a:latin typeface="Arial"/>
              <a:cs typeface="Arial"/>
            </a:endParaRPr>
          </a:p>
          <a:p>
            <a:pPr marL="749935" lvl="1" indent="-342900">
              <a:lnSpc>
                <a:spcPct val="100000"/>
              </a:lnSpc>
              <a:spcBef>
                <a:spcPts val="30"/>
              </a:spcBef>
              <a:tabLst>
                <a:tab pos="733425" algn="l"/>
              </a:tabLst>
            </a:pPr>
            <a:r>
              <a:rPr lang="en-US" sz="2000" dirty="0">
                <a:latin typeface="Arial"/>
                <a:cs typeface="Arial"/>
              </a:rPr>
              <a:t>Path</a:t>
            </a:r>
            <a:r>
              <a:rPr lang="en-US" sz="2000" spc="-30" dirty="0">
                <a:latin typeface="Arial"/>
                <a:cs typeface="Arial"/>
              </a:rPr>
              <a:t> </a:t>
            </a:r>
            <a:r>
              <a:rPr lang="en-US" sz="2000" spc="-10" dirty="0">
                <a:latin typeface="Arial"/>
                <a:cs typeface="Arial"/>
              </a:rPr>
              <a:t>planning</a:t>
            </a:r>
            <a:endParaRPr lang="en-US" sz="2000" dirty="0">
              <a:latin typeface="Arial"/>
              <a:cs typeface="Arial"/>
            </a:endParaRPr>
          </a:p>
          <a:p>
            <a:pPr marL="370205" indent="-357505">
              <a:lnSpc>
                <a:spcPct val="100000"/>
              </a:lnSpc>
              <a:spcBef>
                <a:spcPts val="415"/>
              </a:spcBef>
              <a:tabLst>
                <a:tab pos="370205" algn="l"/>
              </a:tabLst>
            </a:pPr>
            <a:r>
              <a:rPr lang="en-US" sz="2400" dirty="0">
                <a:latin typeface="Arial"/>
                <a:cs typeface="Arial"/>
              </a:rPr>
              <a:t>Integration</a:t>
            </a:r>
            <a:r>
              <a:rPr lang="en-US" sz="2400" spc="-50" dirty="0">
                <a:latin typeface="Arial"/>
                <a:cs typeface="Arial"/>
              </a:rPr>
              <a:t> </a:t>
            </a:r>
            <a:r>
              <a:rPr lang="en-US" sz="2400" dirty="0">
                <a:latin typeface="Arial"/>
                <a:cs typeface="Arial"/>
              </a:rPr>
              <a:t>of</a:t>
            </a:r>
            <a:r>
              <a:rPr lang="en-US" sz="2400" spc="-50" dirty="0">
                <a:latin typeface="Arial"/>
                <a:cs typeface="Arial"/>
              </a:rPr>
              <a:t> </a:t>
            </a:r>
            <a:r>
              <a:rPr lang="en-US" sz="2400" spc="-10" dirty="0">
                <a:latin typeface="Arial"/>
                <a:cs typeface="Arial"/>
              </a:rPr>
              <a:t>sensors</a:t>
            </a:r>
            <a:endParaRPr lang="en-US" sz="2400" dirty="0">
              <a:latin typeface="Arial"/>
              <a:cs typeface="Arial"/>
            </a:endParaRPr>
          </a:p>
          <a:p>
            <a:pPr marL="749935" lvl="1" indent="-342900">
              <a:lnSpc>
                <a:spcPct val="100000"/>
              </a:lnSpc>
              <a:spcBef>
                <a:spcPts val="30"/>
              </a:spcBef>
              <a:tabLst>
                <a:tab pos="733425" algn="l"/>
              </a:tabLst>
            </a:pPr>
            <a:r>
              <a:rPr lang="en-US" sz="2000" dirty="0">
                <a:latin typeface="Arial"/>
                <a:cs typeface="Arial"/>
              </a:rPr>
              <a:t>Selection</a:t>
            </a:r>
            <a:r>
              <a:rPr lang="en-US" sz="2000" spc="-35" dirty="0">
                <a:latin typeface="Arial"/>
                <a:cs typeface="Arial"/>
              </a:rPr>
              <a:t> </a:t>
            </a:r>
            <a:r>
              <a:rPr lang="en-US" sz="2000" dirty="0">
                <a:latin typeface="Arial"/>
                <a:cs typeface="Arial"/>
              </a:rPr>
              <a:t>and</a:t>
            </a:r>
            <a:r>
              <a:rPr lang="en-US" sz="2000" spc="-30" dirty="0">
                <a:latin typeface="Arial"/>
                <a:cs typeface="Arial"/>
              </a:rPr>
              <a:t> </a:t>
            </a:r>
            <a:r>
              <a:rPr lang="en-US" sz="2000" dirty="0">
                <a:latin typeface="Arial"/>
                <a:cs typeface="Arial"/>
              </a:rPr>
              <a:t>interfacing</a:t>
            </a:r>
            <a:r>
              <a:rPr lang="en-US" sz="2000" spc="-45" dirty="0">
                <a:latin typeface="Arial"/>
                <a:cs typeface="Arial"/>
              </a:rPr>
              <a:t> </a:t>
            </a:r>
            <a:r>
              <a:rPr lang="en-US" sz="2000" dirty="0">
                <a:latin typeface="Arial"/>
                <a:cs typeface="Arial"/>
              </a:rPr>
              <a:t>of</a:t>
            </a:r>
            <a:r>
              <a:rPr lang="en-US" sz="2000" spc="-40" dirty="0">
                <a:latin typeface="Arial"/>
                <a:cs typeface="Arial"/>
              </a:rPr>
              <a:t> </a:t>
            </a:r>
            <a:r>
              <a:rPr lang="en-US" sz="2000" dirty="0">
                <a:latin typeface="Arial"/>
                <a:cs typeface="Arial"/>
              </a:rPr>
              <a:t>various</a:t>
            </a:r>
            <a:r>
              <a:rPr lang="en-US" sz="2000" spc="-25" dirty="0">
                <a:latin typeface="Arial"/>
                <a:cs typeface="Arial"/>
              </a:rPr>
              <a:t> </a:t>
            </a:r>
            <a:r>
              <a:rPr lang="en-US" sz="2000" dirty="0">
                <a:latin typeface="Arial"/>
                <a:cs typeface="Arial"/>
              </a:rPr>
              <a:t>types</a:t>
            </a:r>
            <a:r>
              <a:rPr lang="en-US" sz="2000" spc="-40" dirty="0">
                <a:latin typeface="Arial"/>
                <a:cs typeface="Arial"/>
              </a:rPr>
              <a:t> </a:t>
            </a:r>
            <a:r>
              <a:rPr lang="en-US" sz="2000" dirty="0">
                <a:latin typeface="Arial"/>
                <a:cs typeface="Arial"/>
              </a:rPr>
              <a:t>of</a:t>
            </a:r>
            <a:r>
              <a:rPr lang="en-US" sz="2000" spc="-25" dirty="0">
                <a:latin typeface="Arial"/>
                <a:cs typeface="Arial"/>
              </a:rPr>
              <a:t> </a:t>
            </a:r>
            <a:r>
              <a:rPr lang="en-US" sz="2000" spc="-10" dirty="0">
                <a:latin typeface="Arial"/>
                <a:cs typeface="Arial"/>
              </a:rPr>
              <a:t>sensors</a:t>
            </a:r>
            <a:endParaRPr lang="en-US" sz="2000" dirty="0">
              <a:latin typeface="Arial"/>
              <a:cs typeface="Arial"/>
            </a:endParaRPr>
          </a:p>
          <a:p>
            <a:pPr marL="370205" indent="-357505">
              <a:lnSpc>
                <a:spcPct val="100000"/>
              </a:lnSpc>
              <a:spcBef>
                <a:spcPts val="415"/>
              </a:spcBef>
              <a:tabLst>
                <a:tab pos="370205" algn="l"/>
              </a:tabLst>
            </a:pPr>
            <a:r>
              <a:rPr lang="en-US" sz="2400" dirty="0">
                <a:latin typeface="Arial"/>
                <a:cs typeface="Arial"/>
              </a:rPr>
              <a:t>Coping</a:t>
            </a:r>
            <a:r>
              <a:rPr lang="en-US" sz="2400" spc="-40" dirty="0">
                <a:latin typeface="Arial"/>
                <a:cs typeface="Arial"/>
              </a:rPr>
              <a:t> </a:t>
            </a:r>
            <a:r>
              <a:rPr lang="en-US" sz="2400" dirty="0">
                <a:latin typeface="Arial"/>
                <a:cs typeface="Arial"/>
              </a:rPr>
              <a:t>with</a:t>
            </a:r>
            <a:r>
              <a:rPr lang="en-US" sz="2400" spc="-65" dirty="0">
                <a:latin typeface="Arial"/>
                <a:cs typeface="Arial"/>
              </a:rPr>
              <a:t> </a:t>
            </a:r>
            <a:r>
              <a:rPr lang="en-US" sz="2400" dirty="0">
                <a:latin typeface="Arial"/>
                <a:cs typeface="Arial"/>
              </a:rPr>
              <a:t>noise</a:t>
            </a:r>
            <a:r>
              <a:rPr lang="en-US" sz="2400" spc="-60" dirty="0">
                <a:latin typeface="Arial"/>
                <a:cs typeface="Arial"/>
              </a:rPr>
              <a:t> </a:t>
            </a:r>
            <a:r>
              <a:rPr lang="en-US" sz="2400" dirty="0">
                <a:latin typeface="Arial"/>
                <a:cs typeface="Arial"/>
              </a:rPr>
              <a:t>and</a:t>
            </a:r>
            <a:r>
              <a:rPr lang="en-US" sz="2400" spc="-60" dirty="0">
                <a:latin typeface="Arial"/>
                <a:cs typeface="Arial"/>
              </a:rPr>
              <a:t> </a:t>
            </a:r>
            <a:r>
              <a:rPr lang="en-US" sz="2400" spc="-10" dirty="0">
                <a:latin typeface="Arial"/>
                <a:cs typeface="Arial"/>
              </a:rPr>
              <a:t>uncertainty</a:t>
            </a:r>
            <a:endParaRPr lang="en-US" sz="2400" dirty="0">
              <a:latin typeface="Arial"/>
              <a:cs typeface="Arial"/>
            </a:endParaRPr>
          </a:p>
          <a:p>
            <a:pPr marL="749935" lvl="1" indent="-342900">
              <a:lnSpc>
                <a:spcPct val="100000"/>
              </a:lnSpc>
              <a:spcBef>
                <a:spcPts val="30"/>
              </a:spcBef>
              <a:tabLst>
                <a:tab pos="733425" algn="l"/>
              </a:tabLst>
            </a:pPr>
            <a:r>
              <a:rPr lang="en-US" sz="2000" dirty="0">
                <a:latin typeface="Arial"/>
                <a:cs typeface="Arial"/>
              </a:rPr>
              <a:t>Filtering</a:t>
            </a:r>
            <a:r>
              <a:rPr lang="en-US" sz="2000" spc="-30" dirty="0">
                <a:latin typeface="Arial"/>
                <a:cs typeface="Arial"/>
              </a:rPr>
              <a:t> </a:t>
            </a:r>
            <a:r>
              <a:rPr lang="en-US" sz="2000" dirty="0">
                <a:latin typeface="Arial"/>
                <a:cs typeface="Arial"/>
              </a:rPr>
              <a:t>of</a:t>
            </a:r>
            <a:r>
              <a:rPr lang="en-US" sz="2000" spc="-40" dirty="0">
                <a:latin typeface="Arial"/>
                <a:cs typeface="Arial"/>
              </a:rPr>
              <a:t> </a:t>
            </a:r>
            <a:r>
              <a:rPr lang="en-US" sz="2000" dirty="0">
                <a:latin typeface="Arial"/>
                <a:cs typeface="Arial"/>
              </a:rPr>
              <a:t>sensor</a:t>
            </a:r>
            <a:r>
              <a:rPr lang="en-US" sz="2000" spc="-45" dirty="0">
                <a:latin typeface="Arial"/>
                <a:cs typeface="Arial"/>
              </a:rPr>
              <a:t> </a:t>
            </a:r>
            <a:r>
              <a:rPr lang="en-US" sz="2000" dirty="0">
                <a:latin typeface="Arial"/>
                <a:cs typeface="Arial"/>
              </a:rPr>
              <a:t>noise</a:t>
            </a:r>
            <a:r>
              <a:rPr lang="en-US" sz="2000" spc="-30" dirty="0">
                <a:latin typeface="Arial"/>
                <a:cs typeface="Arial"/>
              </a:rPr>
              <a:t> </a:t>
            </a:r>
            <a:r>
              <a:rPr lang="en-US" sz="2000" dirty="0">
                <a:latin typeface="Arial"/>
                <a:cs typeface="Arial"/>
              </a:rPr>
              <a:t>and</a:t>
            </a:r>
            <a:r>
              <a:rPr lang="en-US" sz="2000" spc="-25" dirty="0">
                <a:latin typeface="Arial"/>
                <a:cs typeface="Arial"/>
              </a:rPr>
              <a:t> </a:t>
            </a:r>
            <a:r>
              <a:rPr lang="en-US" sz="2000" dirty="0">
                <a:latin typeface="Arial"/>
                <a:cs typeface="Arial"/>
              </a:rPr>
              <a:t>actuator</a:t>
            </a:r>
            <a:r>
              <a:rPr lang="en-US" sz="2000" spc="-60" dirty="0">
                <a:latin typeface="Arial"/>
                <a:cs typeface="Arial"/>
              </a:rPr>
              <a:t> </a:t>
            </a:r>
            <a:r>
              <a:rPr lang="en-US" sz="2000" spc="-10" dirty="0">
                <a:latin typeface="Arial"/>
                <a:cs typeface="Arial"/>
              </a:rPr>
              <a:t>uncertainty</a:t>
            </a:r>
            <a:endParaRPr lang="en-US" sz="2000" dirty="0">
              <a:latin typeface="Arial"/>
              <a:cs typeface="Arial"/>
            </a:endParaRPr>
          </a:p>
          <a:p>
            <a:pPr marL="370205" indent="-357505">
              <a:lnSpc>
                <a:spcPct val="100000"/>
              </a:lnSpc>
              <a:spcBef>
                <a:spcPts val="415"/>
              </a:spcBef>
              <a:tabLst>
                <a:tab pos="370205" algn="l"/>
              </a:tabLst>
            </a:pPr>
            <a:r>
              <a:rPr lang="en-US" sz="2400" dirty="0">
                <a:latin typeface="Arial"/>
                <a:cs typeface="Arial"/>
              </a:rPr>
              <a:t>Creation</a:t>
            </a:r>
            <a:r>
              <a:rPr lang="en-US" sz="2400" spc="-70" dirty="0">
                <a:latin typeface="Arial"/>
                <a:cs typeface="Arial"/>
              </a:rPr>
              <a:t> </a:t>
            </a:r>
            <a:r>
              <a:rPr lang="en-US" sz="2400" dirty="0">
                <a:latin typeface="Arial"/>
                <a:cs typeface="Arial"/>
              </a:rPr>
              <a:t>of</a:t>
            </a:r>
            <a:r>
              <a:rPr lang="en-US" sz="2400" spc="-85" dirty="0">
                <a:latin typeface="Arial"/>
                <a:cs typeface="Arial"/>
              </a:rPr>
              <a:t> </a:t>
            </a:r>
            <a:r>
              <a:rPr lang="en-US" sz="2400" dirty="0">
                <a:latin typeface="Arial"/>
                <a:cs typeface="Arial"/>
              </a:rPr>
              <a:t>flexible</a:t>
            </a:r>
            <a:r>
              <a:rPr lang="en-US" sz="2400" spc="-35" dirty="0">
                <a:latin typeface="Arial"/>
                <a:cs typeface="Arial"/>
              </a:rPr>
              <a:t> </a:t>
            </a:r>
            <a:r>
              <a:rPr lang="en-US" sz="2400" dirty="0">
                <a:latin typeface="Arial"/>
                <a:cs typeface="Arial"/>
              </a:rPr>
              <a:t>control</a:t>
            </a:r>
            <a:r>
              <a:rPr lang="en-US" sz="2400" spc="-75" dirty="0">
                <a:latin typeface="Arial"/>
                <a:cs typeface="Arial"/>
              </a:rPr>
              <a:t> </a:t>
            </a:r>
            <a:r>
              <a:rPr lang="en-US" sz="2400" spc="-10" dirty="0">
                <a:latin typeface="Arial"/>
                <a:cs typeface="Arial"/>
              </a:rPr>
              <a:t>policies</a:t>
            </a:r>
            <a:endParaRPr lang="en-US" sz="2400" dirty="0">
              <a:latin typeface="Arial"/>
              <a:cs typeface="Arial"/>
            </a:endParaRPr>
          </a:p>
          <a:p>
            <a:pPr marL="749935" lvl="1" indent="-342900">
              <a:lnSpc>
                <a:spcPct val="100000"/>
              </a:lnSpc>
              <a:spcBef>
                <a:spcPts val="30"/>
              </a:spcBef>
              <a:tabLst>
                <a:tab pos="733425" algn="l"/>
              </a:tabLst>
            </a:pPr>
            <a:r>
              <a:rPr lang="en-US" sz="2000" dirty="0">
                <a:latin typeface="Arial"/>
                <a:cs typeface="Arial"/>
              </a:rPr>
              <a:t>Control</a:t>
            </a:r>
            <a:r>
              <a:rPr lang="en-US" sz="2000" spc="-45" dirty="0">
                <a:latin typeface="Arial"/>
                <a:cs typeface="Arial"/>
              </a:rPr>
              <a:t> </a:t>
            </a:r>
            <a:r>
              <a:rPr lang="en-US" sz="2000" dirty="0">
                <a:latin typeface="Arial"/>
                <a:cs typeface="Arial"/>
              </a:rPr>
              <a:t>has</a:t>
            </a:r>
            <a:r>
              <a:rPr lang="en-US" sz="2000" spc="-25" dirty="0">
                <a:latin typeface="Arial"/>
                <a:cs typeface="Arial"/>
              </a:rPr>
              <a:t> </a:t>
            </a:r>
            <a:r>
              <a:rPr lang="en-US" sz="2000" dirty="0">
                <a:latin typeface="Arial"/>
                <a:cs typeface="Arial"/>
              </a:rPr>
              <a:t>to</a:t>
            </a:r>
            <a:r>
              <a:rPr lang="en-US" sz="2000" spc="-30" dirty="0">
                <a:latin typeface="Arial"/>
                <a:cs typeface="Arial"/>
              </a:rPr>
              <a:t> </a:t>
            </a:r>
            <a:r>
              <a:rPr lang="en-US" sz="2000" dirty="0">
                <a:latin typeface="Arial"/>
                <a:cs typeface="Arial"/>
              </a:rPr>
              <a:t>deal</a:t>
            </a:r>
            <a:r>
              <a:rPr lang="en-US" sz="2000" spc="-15" dirty="0">
                <a:latin typeface="Arial"/>
                <a:cs typeface="Arial"/>
              </a:rPr>
              <a:t> </a:t>
            </a:r>
            <a:r>
              <a:rPr lang="en-US" sz="2000" dirty="0">
                <a:latin typeface="Arial"/>
                <a:cs typeface="Arial"/>
              </a:rPr>
              <a:t>with</a:t>
            </a:r>
            <a:r>
              <a:rPr lang="en-US" sz="2000" spc="-25" dirty="0">
                <a:latin typeface="Arial"/>
                <a:cs typeface="Arial"/>
              </a:rPr>
              <a:t> </a:t>
            </a:r>
            <a:r>
              <a:rPr lang="en-US" sz="2000" dirty="0">
                <a:latin typeface="Arial"/>
                <a:cs typeface="Arial"/>
              </a:rPr>
              <a:t>new</a:t>
            </a:r>
            <a:r>
              <a:rPr lang="en-US" sz="2000" spc="-10" dirty="0">
                <a:latin typeface="Arial"/>
                <a:cs typeface="Arial"/>
              </a:rPr>
              <a:t> situations</a:t>
            </a:r>
            <a:endParaRPr lang="en-US" sz="2000" dirty="0">
              <a:latin typeface="Arial"/>
              <a:cs typeface="Arial"/>
            </a:endParaRPr>
          </a:p>
          <a:p>
            <a:pPr marL="370205" indent="-357505">
              <a:lnSpc>
                <a:spcPct val="100000"/>
              </a:lnSpc>
              <a:spcBef>
                <a:spcPts val="415"/>
              </a:spcBef>
              <a:tabLst>
                <a:tab pos="370205" algn="l"/>
              </a:tabLst>
            </a:pPr>
            <a:r>
              <a:rPr lang="en-US" sz="2400" spc="-10" dirty="0">
                <a:latin typeface="Arial"/>
                <a:cs typeface="Arial"/>
              </a:rPr>
              <a:t>Learning</a:t>
            </a:r>
            <a:endParaRPr lang="en-US" sz="2400" dirty="0">
              <a:latin typeface="Arial"/>
              <a:cs typeface="Arial"/>
            </a:endParaRPr>
          </a:p>
          <a:p>
            <a:pPr marL="749935" lvl="1" indent="-342900">
              <a:lnSpc>
                <a:spcPct val="100000"/>
              </a:lnSpc>
              <a:spcBef>
                <a:spcPts val="25"/>
              </a:spcBef>
              <a:tabLst>
                <a:tab pos="733425" algn="l"/>
              </a:tabLst>
            </a:pPr>
            <a:r>
              <a:rPr lang="en-US" sz="2000" dirty="0">
                <a:latin typeface="Arial"/>
                <a:cs typeface="Arial"/>
              </a:rPr>
              <a:t>Build</a:t>
            </a:r>
            <a:r>
              <a:rPr lang="en-US" sz="2000" spc="-15" dirty="0">
                <a:latin typeface="Arial"/>
                <a:cs typeface="Arial"/>
              </a:rPr>
              <a:t> </a:t>
            </a:r>
            <a:r>
              <a:rPr lang="en-US" sz="2000" dirty="0">
                <a:latin typeface="Arial"/>
                <a:cs typeface="Arial"/>
              </a:rPr>
              <a:t>upon</a:t>
            </a:r>
            <a:r>
              <a:rPr lang="en-US" sz="2000" spc="-55" dirty="0">
                <a:latin typeface="Arial"/>
                <a:cs typeface="Arial"/>
              </a:rPr>
              <a:t> </a:t>
            </a:r>
            <a:r>
              <a:rPr lang="en-US" sz="2000" dirty="0">
                <a:latin typeface="Arial"/>
                <a:cs typeface="Arial"/>
              </a:rPr>
              <a:t>its</a:t>
            </a:r>
            <a:r>
              <a:rPr lang="en-US" sz="2000" spc="-20" dirty="0">
                <a:latin typeface="Arial"/>
                <a:cs typeface="Arial"/>
              </a:rPr>
              <a:t> </a:t>
            </a:r>
            <a:r>
              <a:rPr lang="en-US" sz="2000" dirty="0">
                <a:latin typeface="Arial"/>
                <a:cs typeface="Arial"/>
              </a:rPr>
              <a:t>own</a:t>
            </a:r>
            <a:r>
              <a:rPr lang="en-US" sz="2000" spc="-40" dirty="0">
                <a:latin typeface="Arial"/>
                <a:cs typeface="Arial"/>
              </a:rPr>
              <a:t> </a:t>
            </a:r>
            <a:r>
              <a:rPr lang="en-US" sz="2000" spc="-10" dirty="0">
                <a:latin typeface="Arial"/>
                <a:cs typeface="Arial"/>
              </a:rPr>
              <a:t>experience</a:t>
            </a:r>
            <a:endParaRPr lang="en-US" sz="2000" dirty="0">
              <a:latin typeface="Arial"/>
              <a:cs typeface="Arial"/>
            </a:endParaRPr>
          </a:p>
          <a:p>
            <a:pPr marL="370205" indent="-357505">
              <a:lnSpc>
                <a:spcPct val="100000"/>
              </a:lnSpc>
              <a:spcBef>
                <a:spcPts val="420"/>
              </a:spcBef>
              <a:tabLst>
                <a:tab pos="370205" algn="l"/>
              </a:tabLst>
            </a:pPr>
            <a:r>
              <a:rPr lang="en-US" sz="2400" dirty="0">
                <a:latin typeface="Arial"/>
                <a:cs typeface="Arial"/>
              </a:rPr>
              <a:t>Emotion</a:t>
            </a:r>
            <a:r>
              <a:rPr lang="en-US" sz="2400" spc="-45" dirty="0">
                <a:latin typeface="Arial"/>
                <a:cs typeface="Arial"/>
              </a:rPr>
              <a:t> </a:t>
            </a:r>
            <a:r>
              <a:rPr lang="en-US" sz="2400" dirty="0">
                <a:latin typeface="Arial"/>
                <a:cs typeface="Arial"/>
              </a:rPr>
              <a:t>/</a:t>
            </a:r>
            <a:r>
              <a:rPr lang="en-US" sz="2400" spc="-65" dirty="0">
                <a:latin typeface="Arial"/>
                <a:cs typeface="Arial"/>
              </a:rPr>
              <a:t> </a:t>
            </a:r>
            <a:r>
              <a:rPr lang="en-US" sz="2400" dirty="0">
                <a:latin typeface="Arial"/>
                <a:cs typeface="Arial"/>
              </a:rPr>
              <a:t>motivation</a:t>
            </a:r>
            <a:r>
              <a:rPr lang="en-US" sz="2400" spc="-40" dirty="0">
                <a:latin typeface="Arial"/>
                <a:cs typeface="Arial"/>
              </a:rPr>
              <a:t> </a:t>
            </a:r>
            <a:r>
              <a:rPr lang="en-US" sz="2400" spc="-50" dirty="0">
                <a:latin typeface="Arial"/>
                <a:cs typeface="Arial"/>
              </a:rPr>
              <a:t>?</a:t>
            </a:r>
            <a:endParaRPr lang="en-US" sz="2400" dirty="0">
              <a:latin typeface="Arial"/>
              <a:cs typeface="Arial"/>
            </a:endParaRPr>
          </a:p>
          <a:p>
            <a:endParaRPr lang="en-GB" dirty="0"/>
          </a:p>
        </p:txBody>
      </p:sp>
      <p:sp>
        <p:nvSpPr>
          <p:cNvPr id="4" name="Date Placeholder 3">
            <a:extLst>
              <a:ext uri="{FF2B5EF4-FFF2-40B4-BE49-F238E27FC236}">
                <a16:creationId xmlns:a16="http://schemas.microsoft.com/office/drawing/2014/main" id="{0308F3B0-7044-3D0C-B133-10F983CDB765}"/>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5C6F4724-24C7-14BC-FB35-77D1DB350FBE}"/>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27F76134-036E-7118-9AC3-008477993C1D}"/>
              </a:ext>
            </a:extLst>
          </p:cNvPr>
          <p:cNvSpPr>
            <a:spLocks noGrp="1"/>
          </p:cNvSpPr>
          <p:nvPr>
            <p:ph type="sldNum" sz="quarter" idx="12"/>
          </p:nvPr>
        </p:nvSpPr>
        <p:spPr/>
        <p:txBody>
          <a:bodyPr/>
          <a:lstStyle/>
          <a:p>
            <a:fld id="{3612906B-0D48-4D44-A2FA-F5590F1ECEEB}" type="slidenum">
              <a:rPr lang="en-GB" smtClean="0"/>
              <a:t>30</a:t>
            </a:fld>
            <a:endParaRPr lang="en-GB"/>
          </a:p>
        </p:txBody>
      </p:sp>
    </p:spTree>
    <p:extLst>
      <p:ext uri="{BB962C8B-B14F-4D97-AF65-F5344CB8AC3E}">
        <p14:creationId xmlns:p14="http://schemas.microsoft.com/office/powerpoint/2010/main" val="1975961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A79E-8BEA-EDC8-68A4-F3FFC0EFB306}"/>
              </a:ext>
            </a:extLst>
          </p:cNvPr>
          <p:cNvSpPr>
            <a:spLocks noGrp="1"/>
          </p:cNvSpPr>
          <p:nvPr>
            <p:ph type="title"/>
          </p:nvPr>
        </p:nvSpPr>
        <p:spPr/>
        <p:txBody>
          <a:bodyPr/>
          <a:lstStyle/>
          <a:p>
            <a:r>
              <a:rPr lang="en-GB" dirty="0"/>
              <a:t>Robot</a:t>
            </a:r>
            <a:r>
              <a:rPr lang="en-GB" spc="-20" dirty="0"/>
              <a:t> </a:t>
            </a:r>
            <a:r>
              <a:rPr lang="en-GB" spc="-10" dirty="0"/>
              <a:t>components</a:t>
            </a:r>
            <a:endParaRPr lang="en-GB" dirty="0"/>
          </a:p>
        </p:txBody>
      </p:sp>
      <p:sp>
        <p:nvSpPr>
          <p:cNvPr id="3" name="Content Placeholder 2">
            <a:extLst>
              <a:ext uri="{FF2B5EF4-FFF2-40B4-BE49-F238E27FC236}">
                <a16:creationId xmlns:a16="http://schemas.microsoft.com/office/drawing/2014/main" id="{A1B23A67-4A01-E82F-E95F-260F243D9575}"/>
              </a:ext>
            </a:extLst>
          </p:cNvPr>
          <p:cNvSpPr>
            <a:spLocks noGrp="1"/>
          </p:cNvSpPr>
          <p:nvPr>
            <p:ph idx="1"/>
          </p:nvPr>
        </p:nvSpPr>
        <p:spPr/>
        <p:txBody>
          <a:bodyPr>
            <a:normAutofit/>
          </a:bodyPr>
          <a:lstStyle/>
          <a:p>
            <a:pPr marL="12700" indent="0">
              <a:lnSpc>
                <a:spcPct val="100000"/>
              </a:lnSpc>
              <a:spcBef>
                <a:spcPts val="1010"/>
              </a:spcBef>
              <a:buNone/>
              <a:tabLst>
                <a:tab pos="354965" algn="l"/>
              </a:tabLst>
            </a:pPr>
            <a:r>
              <a:rPr lang="en-US" sz="2800" spc="-10" dirty="0">
                <a:latin typeface="Arial"/>
                <a:cs typeface="Arial"/>
              </a:rPr>
              <a:t>A robot perceives an environment using </a:t>
            </a:r>
            <a:r>
              <a:rPr lang="en-US" sz="2800" spc="-10" dirty="0">
                <a:solidFill>
                  <a:schemeClr val="accent1">
                    <a:lumMod val="60000"/>
                    <a:lumOff val="40000"/>
                  </a:schemeClr>
                </a:solidFill>
                <a:latin typeface="Arial"/>
                <a:cs typeface="Arial"/>
              </a:rPr>
              <a:t>sensors</a:t>
            </a:r>
            <a:r>
              <a:rPr lang="en-US" sz="2800" spc="-10" dirty="0">
                <a:latin typeface="Arial"/>
                <a:cs typeface="Arial"/>
              </a:rPr>
              <a:t> to </a:t>
            </a:r>
            <a:r>
              <a:rPr lang="en-US" sz="2800" spc="-10" dirty="0">
                <a:solidFill>
                  <a:schemeClr val="accent1">
                    <a:lumMod val="60000"/>
                    <a:lumOff val="40000"/>
                  </a:schemeClr>
                </a:solidFill>
                <a:latin typeface="Arial"/>
                <a:cs typeface="Arial"/>
              </a:rPr>
              <a:t>control</a:t>
            </a:r>
            <a:r>
              <a:rPr lang="en-US" sz="2800" spc="-10" dirty="0">
                <a:latin typeface="Arial"/>
                <a:cs typeface="Arial"/>
              </a:rPr>
              <a:t> its </a:t>
            </a:r>
            <a:r>
              <a:rPr lang="en-US" sz="2800" spc="-10" dirty="0">
                <a:solidFill>
                  <a:schemeClr val="accent1">
                    <a:lumMod val="60000"/>
                    <a:lumOff val="40000"/>
                  </a:schemeClr>
                </a:solidFill>
                <a:latin typeface="Arial"/>
                <a:cs typeface="Arial"/>
              </a:rPr>
              <a:t>actuators</a:t>
            </a:r>
            <a:r>
              <a:rPr lang="en-US" sz="2800" spc="-10" dirty="0">
                <a:latin typeface="Arial"/>
                <a:cs typeface="Arial"/>
              </a:rPr>
              <a:t>.</a:t>
            </a:r>
            <a:endParaRPr lang="en-GB" sz="2800" spc="-10" dirty="0">
              <a:latin typeface="Arial"/>
              <a:cs typeface="Arial"/>
            </a:endParaRPr>
          </a:p>
          <a:p>
            <a:pPr marL="12700" indent="0">
              <a:lnSpc>
                <a:spcPct val="100000"/>
              </a:lnSpc>
              <a:spcBef>
                <a:spcPts val="1010"/>
              </a:spcBef>
              <a:buNone/>
              <a:tabLst>
                <a:tab pos="354965" algn="l"/>
              </a:tabLst>
            </a:pPr>
            <a:r>
              <a:rPr lang="en-US" sz="2800" spc="-10" dirty="0">
                <a:latin typeface="Arial"/>
                <a:cs typeface="Arial"/>
              </a:rPr>
              <a:t>The main parts of the robot correspond to the primitives of robotics: </a:t>
            </a:r>
          </a:p>
          <a:p>
            <a:pPr marL="12700" indent="0">
              <a:lnSpc>
                <a:spcPct val="100000"/>
              </a:lnSpc>
              <a:spcBef>
                <a:spcPts val="1010"/>
              </a:spcBef>
              <a:buNone/>
              <a:tabLst>
                <a:tab pos="354965" algn="l"/>
              </a:tabLst>
            </a:pPr>
            <a:r>
              <a:rPr lang="en-US" sz="2800" spc="-10" dirty="0">
                <a:latin typeface="Arial"/>
                <a:cs typeface="Arial"/>
              </a:rPr>
              <a:t>Sense</a:t>
            </a:r>
            <a:r>
              <a:rPr lang="en-US" spc="-10" dirty="0">
                <a:latin typeface="Arial"/>
                <a:cs typeface="Arial"/>
              </a:rPr>
              <a:t> -&gt;</a:t>
            </a:r>
            <a:r>
              <a:rPr lang="en-US" sz="2800" spc="-10" dirty="0">
                <a:latin typeface="Arial"/>
                <a:cs typeface="Arial"/>
              </a:rPr>
              <a:t> Plan -&gt; and Act. </a:t>
            </a:r>
          </a:p>
          <a:p>
            <a:pPr marL="12700" indent="0">
              <a:lnSpc>
                <a:spcPct val="100000"/>
              </a:lnSpc>
              <a:spcBef>
                <a:spcPts val="1010"/>
              </a:spcBef>
              <a:buNone/>
              <a:tabLst>
                <a:tab pos="354965" algn="l"/>
              </a:tabLst>
            </a:pPr>
            <a:r>
              <a:rPr lang="en-US" sz="2800" spc="-10" dirty="0">
                <a:latin typeface="Arial"/>
                <a:cs typeface="Arial"/>
              </a:rPr>
              <a:t>The primitives form a control architecture that is called </a:t>
            </a:r>
            <a:r>
              <a:rPr lang="en-US" sz="2800" spc="-10" dirty="0">
                <a:solidFill>
                  <a:schemeClr val="accent1">
                    <a:lumMod val="60000"/>
                    <a:lumOff val="40000"/>
                  </a:schemeClr>
                </a:solidFill>
                <a:latin typeface="Arial"/>
                <a:cs typeface="Arial"/>
              </a:rPr>
              <a:t>robotic paradigm.</a:t>
            </a:r>
            <a:endParaRPr lang="en-GB" sz="2800" spc="-10" dirty="0">
              <a:solidFill>
                <a:schemeClr val="accent1">
                  <a:lumMod val="60000"/>
                  <a:lumOff val="40000"/>
                </a:schemeClr>
              </a:solidFill>
              <a:latin typeface="Arial"/>
              <a:cs typeface="Arial"/>
            </a:endParaRPr>
          </a:p>
          <a:p>
            <a:endParaRPr lang="en-GB" dirty="0"/>
          </a:p>
        </p:txBody>
      </p:sp>
      <p:sp>
        <p:nvSpPr>
          <p:cNvPr id="4" name="Date Placeholder 3">
            <a:extLst>
              <a:ext uri="{FF2B5EF4-FFF2-40B4-BE49-F238E27FC236}">
                <a16:creationId xmlns:a16="http://schemas.microsoft.com/office/drawing/2014/main" id="{8F3C1C7E-C671-D74B-A503-EEF2674C58D2}"/>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A0EF6439-A1AE-7405-9A8B-4562CE83FE7D}"/>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A1C10762-1BD4-29A4-041A-8871B9A86F57}"/>
              </a:ext>
            </a:extLst>
          </p:cNvPr>
          <p:cNvSpPr>
            <a:spLocks noGrp="1"/>
          </p:cNvSpPr>
          <p:nvPr>
            <p:ph type="sldNum" sz="quarter" idx="12"/>
          </p:nvPr>
        </p:nvSpPr>
        <p:spPr/>
        <p:txBody>
          <a:bodyPr/>
          <a:lstStyle/>
          <a:p>
            <a:fld id="{3612906B-0D48-4D44-A2FA-F5590F1ECEEB}" type="slidenum">
              <a:rPr lang="en-GB" smtClean="0"/>
              <a:t>31</a:t>
            </a:fld>
            <a:endParaRPr lang="en-GB"/>
          </a:p>
        </p:txBody>
      </p:sp>
    </p:spTree>
    <p:extLst>
      <p:ext uri="{BB962C8B-B14F-4D97-AF65-F5344CB8AC3E}">
        <p14:creationId xmlns:p14="http://schemas.microsoft.com/office/powerpoint/2010/main" val="1130646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1C5E3-6933-8788-AEC6-F54BC57D7B3B}"/>
              </a:ext>
            </a:extLst>
          </p:cNvPr>
          <p:cNvSpPr>
            <a:spLocks noGrp="1"/>
          </p:cNvSpPr>
          <p:nvPr>
            <p:ph type="title"/>
          </p:nvPr>
        </p:nvSpPr>
        <p:spPr/>
        <p:txBody>
          <a:bodyPr/>
          <a:lstStyle/>
          <a:p>
            <a:r>
              <a:rPr lang="en-GB" dirty="0"/>
              <a:t>Robot</a:t>
            </a:r>
            <a:r>
              <a:rPr lang="en-GB" spc="-20" dirty="0"/>
              <a:t> </a:t>
            </a:r>
            <a:r>
              <a:rPr lang="en-GB" spc="-10" dirty="0"/>
              <a:t>Paradigms</a:t>
            </a:r>
            <a:endParaRPr lang="en-GB" dirty="0"/>
          </a:p>
        </p:txBody>
      </p:sp>
      <p:sp>
        <p:nvSpPr>
          <p:cNvPr id="3" name="Content Placeholder 2">
            <a:extLst>
              <a:ext uri="{FF2B5EF4-FFF2-40B4-BE49-F238E27FC236}">
                <a16:creationId xmlns:a16="http://schemas.microsoft.com/office/drawing/2014/main" id="{F2840FAD-3938-9521-DB05-16BEEF9B7239}"/>
              </a:ext>
            </a:extLst>
          </p:cNvPr>
          <p:cNvSpPr>
            <a:spLocks noGrp="1"/>
          </p:cNvSpPr>
          <p:nvPr>
            <p:ph idx="1"/>
          </p:nvPr>
        </p:nvSpPr>
        <p:spPr/>
        <p:txBody>
          <a:bodyPr/>
          <a:lstStyle/>
          <a:p>
            <a:pPr marL="0" indent="0">
              <a:buNone/>
            </a:pPr>
            <a:r>
              <a:rPr lang="en-GB" dirty="0"/>
              <a:t>The three main robotics paradigms proposed are as below:</a:t>
            </a:r>
          </a:p>
          <a:p>
            <a:pPr marL="514350" indent="-514350">
              <a:buFont typeface="+mj-lt"/>
              <a:buAutoNum type="arabicPeriod"/>
            </a:pPr>
            <a:r>
              <a:rPr lang="en-GB" dirty="0"/>
              <a:t>Hierarchical Paradigm is a purely deliberative system. It assumes that everything is known.</a:t>
            </a:r>
          </a:p>
          <a:p>
            <a:pPr marL="0" indent="0">
              <a:buNone/>
            </a:pPr>
            <a:endParaRPr lang="en-GB" dirty="0"/>
          </a:p>
          <a:p>
            <a:pPr marL="514350" indent="-514350">
              <a:buFont typeface="+mj-lt"/>
              <a:buAutoNum type="arabicPeriod" startAt="2"/>
            </a:pPr>
            <a:r>
              <a:rPr lang="en-GB" dirty="0"/>
              <a:t>Reactive Paradigm represents reactive control. Assume nothing is known, use immediate input for control in multiple tight feedback loops.</a:t>
            </a:r>
          </a:p>
        </p:txBody>
      </p:sp>
      <p:sp>
        <p:nvSpPr>
          <p:cNvPr id="4" name="Date Placeholder 3">
            <a:extLst>
              <a:ext uri="{FF2B5EF4-FFF2-40B4-BE49-F238E27FC236}">
                <a16:creationId xmlns:a16="http://schemas.microsoft.com/office/drawing/2014/main" id="{3EEFA4B6-3F6C-21D2-6C34-8210AE8EF1D7}"/>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F8816F23-D775-CAF7-A125-E5F386114D99}"/>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0B3872A3-DD66-D184-022F-EB899A55A158}"/>
              </a:ext>
            </a:extLst>
          </p:cNvPr>
          <p:cNvSpPr>
            <a:spLocks noGrp="1"/>
          </p:cNvSpPr>
          <p:nvPr>
            <p:ph type="sldNum" sz="quarter" idx="12"/>
          </p:nvPr>
        </p:nvSpPr>
        <p:spPr/>
        <p:txBody>
          <a:bodyPr/>
          <a:lstStyle/>
          <a:p>
            <a:fld id="{3612906B-0D48-4D44-A2FA-F5590F1ECEEB}" type="slidenum">
              <a:rPr lang="en-GB" smtClean="0"/>
              <a:t>32</a:t>
            </a:fld>
            <a:endParaRPr lang="en-GB"/>
          </a:p>
        </p:txBody>
      </p:sp>
      <p:pic>
        <p:nvPicPr>
          <p:cNvPr id="10" name="Picture 9">
            <a:extLst>
              <a:ext uri="{FF2B5EF4-FFF2-40B4-BE49-F238E27FC236}">
                <a16:creationId xmlns:a16="http://schemas.microsoft.com/office/drawing/2014/main" id="{F4830976-56F8-4FA1-D124-512EB51FDE09}"/>
              </a:ext>
            </a:extLst>
          </p:cNvPr>
          <p:cNvPicPr>
            <a:picLocks noChangeAspect="1"/>
          </p:cNvPicPr>
          <p:nvPr/>
        </p:nvPicPr>
        <p:blipFill>
          <a:blip r:embed="rId3"/>
          <a:stretch>
            <a:fillRect/>
          </a:stretch>
        </p:blipFill>
        <p:spPr>
          <a:xfrm>
            <a:off x="4371975" y="3167062"/>
            <a:ext cx="3448050" cy="523875"/>
          </a:xfrm>
          <a:prstGeom prst="rect">
            <a:avLst/>
          </a:prstGeom>
        </p:spPr>
      </p:pic>
      <p:pic>
        <p:nvPicPr>
          <p:cNvPr id="12" name="Picture 11">
            <a:extLst>
              <a:ext uri="{FF2B5EF4-FFF2-40B4-BE49-F238E27FC236}">
                <a16:creationId xmlns:a16="http://schemas.microsoft.com/office/drawing/2014/main" id="{0268D63D-B406-42D5-C4F0-883B8D52DFAD}"/>
              </a:ext>
            </a:extLst>
          </p:cNvPr>
          <p:cNvPicPr>
            <a:picLocks noChangeAspect="1"/>
          </p:cNvPicPr>
          <p:nvPr/>
        </p:nvPicPr>
        <p:blipFill>
          <a:blip r:embed="rId4"/>
          <a:srcRect t="64516"/>
          <a:stretch/>
        </p:blipFill>
        <p:spPr>
          <a:xfrm>
            <a:off x="4886325" y="5032374"/>
            <a:ext cx="2419350" cy="523875"/>
          </a:xfrm>
          <a:prstGeom prst="rect">
            <a:avLst/>
          </a:prstGeom>
        </p:spPr>
      </p:pic>
    </p:spTree>
    <p:extLst>
      <p:ext uri="{BB962C8B-B14F-4D97-AF65-F5344CB8AC3E}">
        <p14:creationId xmlns:p14="http://schemas.microsoft.com/office/powerpoint/2010/main" val="4013285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1C5E3-6933-8788-AEC6-F54BC57D7B3B}"/>
              </a:ext>
            </a:extLst>
          </p:cNvPr>
          <p:cNvSpPr>
            <a:spLocks noGrp="1"/>
          </p:cNvSpPr>
          <p:nvPr>
            <p:ph type="title"/>
          </p:nvPr>
        </p:nvSpPr>
        <p:spPr/>
        <p:txBody>
          <a:bodyPr/>
          <a:lstStyle/>
          <a:p>
            <a:r>
              <a:rPr lang="en-GB" dirty="0"/>
              <a:t>Robot</a:t>
            </a:r>
            <a:r>
              <a:rPr lang="en-GB" spc="-20" dirty="0"/>
              <a:t> </a:t>
            </a:r>
            <a:r>
              <a:rPr lang="en-GB" spc="-10" dirty="0"/>
              <a:t>Paradigms</a:t>
            </a:r>
            <a:endParaRPr lang="en-GB" dirty="0"/>
          </a:p>
        </p:txBody>
      </p:sp>
      <p:sp>
        <p:nvSpPr>
          <p:cNvPr id="3" name="Content Placeholder 2">
            <a:extLst>
              <a:ext uri="{FF2B5EF4-FFF2-40B4-BE49-F238E27FC236}">
                <a16:creationId xmlns:a16="http://schemas.microsoft.com/office/drawing/2014/main" id="{F2840FAD-3938-9521-DB05-16BEEF9B7239}"/>
              </a:ext>
            </a:extLst>
          </p:cNvPr>
          <p:cNvSpPr>
            <a:spLocks noGrp="1"/>
          </p:cNvSpPr>
          <p:nvPr>
            <p:ph idx="1"/>
          </p:nvPr>
        </p:nvSpPr>
        <p:spPr/>
        <p:txBody>
          <a:bodyPr/>
          <a:lstStyle/>
          <a:p>
            <a:pPr marL="514350" indent="-514350">
              <a:buFont typeface="+mj-lt"/>
              <a:buAutoNum type="arabicPeriod" startAt="3"/>
            </a:pPr>
            <a:r>
              <a:rPr lang="en-GB" dirty="0"/>
              <a:t>Hybrid Paradigm combines reactive and deliberative. Plan for ideal world, react to deal with run-time error. </a:t>
            </a:r>
          </a:p>
          <a:p>
            <a:pPr marL="514350" indent="-514350">
              <a:buAutoNum type="arabicPeriod" startAt="3"/>
            </a:pPr>
            <a:endParaRPr lang="en-GB" dirty="0"/>
          </a:p>
          <a:p>
            <a:pPr marL="0" indent="0">
              <a:buNone/>
            </a:pPr>
            <a:endParaRPr lang="en-GB" dirty="0"/>
          </a:p>
          <a:p>
            <a:pPr marL="0" indent="0">
              <a:buNone/>
            </a:pPr>
            <a:endParaRPr lang="en-GB" dirty="0"/>
          </a:p>
          <a:p>
            <a:pPr marL="514350" indent="-514350">
              <a:buFont typeface="+mj-lt"/>
              <a:buAutoNum type="arabicPeriod" startAt="4"/>
            </a:pPr>
            <a:r>
              <a:rPr lang="en-GB" dirty="0"/>
              <a:t>Probabilistic Paradigm explicitly model what is not known.</a:t>
            </a:r>
          </a:p>
          <a:p>
            <a:pPr marL="514350" indent="-514350">
              <a:buFont typeface="+mj-lt"/>
              <a:buAutoNum type="arabicPeriod" startAt="4"/>
            </a:pPr>
            <a:endParaRPr lang="en-GB" dirty="0"/>
          </a:p>
        </p:txBody>
      </p:sp>
      <p:sp>
        <p:nvSpPr>
          <p:cNvPr id="4" name="Date Placeholder 3">
            <a:extLst>
              <a:ext uri="{FF2B5EF4-FFF2-40B4-BE49-F238E27FC236}">
                <a16:creationId xmlns:a16="http://schemas.microsoft.com/office/drawing/2014/main" id="{3EEFA4B6-3F6C-21D2-6C34-8210AE8EF1D7}"/>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F8816F23-D775-CAF7-A125-E5F386114D99}"/>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0B3872A3-DD66-D184-022F-EB899A55A158}"/>
              </a:ext>
            </a:extLst>
          </p:cNvPr>
          <p:cNvSpPr>
            <a:spLocks noGrp="1"/>
          </p:cNvSpPr>
          <p:nvPr>
            <p:ph type="sldNum" sz="quarter" idx="12"/>
          </p:nvPr>
        </p:nvSpPr>
        <p:spPr/>
        <p:txBody>
          <a:bodyPr/>
          <a:lstStyle/>
          <a:p>
            <a:fld id="{3612906B-0D48-4D44-A2FA-F5590F1ECEEB}" type="slidenum">
              <a:rPr lang="en-GB" smtClean="0"/>
              <a:t>33</a:t>
            </a:fld>
            <a:endParaRPr lang="en-GB"/>
          </a:p>
        </p:txBody>
      </p:sp>
      <p:pic>
        <p:nvPicPr>
          <p:cNvPr id="8" name="Picture 7">
            <a:extLst>
              <a:ext uri="{FF2B5EF4-FFF2-40B4-BE49-F238E27FC236}">
                <a16:creationId xmlns:a16="http://schemas.microsoft.com/office/drawing/2014/main" id="{9022F198-7A74-09D2-9549-5E42C6A4EE1B}"/>
              </a:ext>
            </a:extLst>
          </p:cNvPr>
          <p:cNvPicPr>
            <a:picLocks noChangeAspect="1"/>
          </p:cNvPicPr>
          <p:nvPr/>
        </p:nvPicPr>
        <p:blipFill>
          <a:blip r:embed="rId2"/>
          <a:stretch>
            <a:fillRect/>
          </a:stretch>
        </p:blipFill>
        <p:spPr>
          <a:xfrm>
            <a:off x="4765248" y="2967037"/>
            <a:ext cx="2483277" cy="995363"/>
          </a:xfrm>
          <a:prstGeom prst="rect">
            <a:avLst/>
          </a:prstGeom>
        </p:spPr>
      </p:pic>
      <p:pic>
        <p:nvPicPr>
          <p:cNvPr id="11" name="Picture 10">
            <a:extLst>
              <a:ext uri="{FF2B5EF4-FFF2-40B4-BE49-F238E27FC236}">
                <a16:creationId xmlns:a16="http://schemas.microsoft.com/office/drawing/2014/main" id="{54A9FD74-2873-F6A9-F8FA-7984B5CD546D}"/>
              </a:ext>
            </a:extLst>
          </p:cNvPr>
          <p:cNvPicPr>
            <a:picLocks noChangeAspect="1"/>
          </p:cNvPicPr>
          <p:nvPr/>
        </p:nvPicPr>
        <p:blipFill>
          <a:blip r:embed="rId3"/>
          <a:stretch>
            <a:fillRect/>
          </a:stretch>
        </p:blipFill>
        <p:spPr>
          <a:xfrm>
            <a:off x="5025811" y="5022849"/>
            <a:ext cx="1962150" cy="876300"/>
          </a:xfrm>
          <a:prstGeom prst="rect">
            <a:avLst/>
          </a:prstGeom>
        </p:spPr>
      </p:pic>
    </p:spTree>
    <p:extLst>
      <p:ext uri="{BB962C8B-B14F-4D97-AF65-F5344CB8AC3E}">
        <p14:creationId xmlns:p14="http://schemas.microsoft.com/office/powerpoint/2010/main" val="1731011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0704-DF40-1C11-1ED0-2986F81C131F}"/>
              </a:ext>
            </a:extLst>
          </p:cNvPr>
          <p:cNvSpPr>
            <a:spLocks noGrp="1"/>
          </p:cNvSpPr>
          <p:nvPr>
            <p:ph type="title"/>
          </p:nvPr>
        </p:nvSpPr>
        <p:spPr/>
        <p:txBody>
          <a:bodyPr/>
          <a:lstStyle/>
          <a:p>
            <a:r>
              <a:rPr lang="en-GB" dirty="0"/>
              <a:t>Robot Control</a:t>
            </a:r>
          </a:p>
        </p:txBody>
      </p:sp>
      <p:sp>
        <p:nvSpPr>
          <p:cNvPr id="3" name="Content Placeholder 2">
            <a:extLst>
              <a:ext uri="{FF2B5EF4-FFF2-40B4-BE49-F238E27FC236}">
                <a16:creationId xmlns:a16="http://schemas.microsoft.com/office/drawing/2014/main" id="{E286700F-520B-84D0-5748-0C0CCF539669}"/>
              </a:ext>
            </a:extLst>
          </p:cNvPr>
          <p:cNvSpPr>
            <a:spLocks noGrp="1"/>
          </p:cNvSpPr>
          <p:nvPr>
            <p:ph idx="1"/>
          </p:nvPr>
        </p:nvSpPr>
        <p:spPr/>
        <p:txBody>
          <a:bodyPr/>
          <a:lstStyle/>
          <a:p>
            <a:pPr marL="355600" marR="5080" indent="-342900">
              <a:lnSpc>
                <a:spcPts val="2590"/>
              </a:lnSpc>
              <a:spcBef>
                <a:spcPts val="425"/>
              </a:spcBef>
              <a:buChar char="•"/>
              <a:tabLst>
                <a:tab pos="355600" algn="l"/>
              </a:tabLst>
            </a:pPr>
            <a:r>
              <a:rPr lang="en-US" sz="2400" dirty="0">
                <a:latin typeface="Arial"/>
                <a:cs typeface="Arial"/>
              </a:rPr>
              <a:t>Robot</a:t>
            </a:r>
            <a:r>
              <a:rPr lang="en-US" sz="2400" spc="-35" dirty="0">
                <a:latin typeface="Arial"/>
                <a:cs typeface="Arial"/>
              </a:rPr>
              <a:t> </a:t>
            </a:r>
            <a:r>
              <a:rPr lang="en-US" sz="2400" dirty="0">
                <a:latin typeface="Arial"/>
                <a:cs typeface="Arial"/>
              </a:rPr>
              <a:t>control</a:t>
            </a:r>
            <a:r>
              <a:rPr lang="en-US" sz="2400" spc="-50" dirty="0">
                <a:latin typeface="Arial"/>
                <a:cs typeface="Arial"/>
              </a:rPr>
              <a:t> </a:t>
            </a:r>
            <a:r>
              <a:rPr lang="en-US" sz="2400" dirty="0">
                <a:latin typeface="Arial"/>
                <a:cs typeface="Arial"/>
              </a:rPr>
              <a:t>refers</a:t>
            </a:r>
            <a:r>
              <a:rPr lang="en-US" sz="2400" spc="-60" dirty="0">
                <a:latin typeface="Arial"/>
                <a:cs typeface="Arial"/>
              </a:rPr>
              <a:t> </a:t>
            </a:r>
            <a:r>
              <a:rPr lang="en-US" sz="2400" dirty="0">
                <a:latin typeface="Arial"/>
                <a:cs typeface="Arial"/>
              </a:rPr>
              <a:t>to</a:t>
            </a:r>
            <a:r>
              <a:rPr lang="en-US" sz="2400" spc="-75" dirty="0">
                <a:latin typeface="Arial"/>
                <a:cs typeface="Arial"/>
              </a:rPr>
              <a:t> </a:t>
            </a:r>
            <a:r>
              <a:rPr lang="en-US" sz="2400" dirty="0">
                <a:latin typeface="Arial"/>
                <a:cs typeface="Arial"/>
              </a:rPr>
              <a:t>the</a:t>
            </a:r>
            <a:r>
              <a:rPr lang="en-US" sz="2400" spc="-50" dirty="0">
                <a:latin typeface="Arial"/>
                <a:cs typeface="Arial"/>
              </a:rPr>
              <a:t> </a:t>
            </a:r>
            <a:r>
              <a:rPr lang="en-US" sz="2400" dirty="0">
                <a:latin typeface="Arial"/>
                <a:cs typeface="Arial"/>
              </a:rPr>
              <a:t>way</a:t>
            </a:r>
            <a:r>
              <a:rPr lang="en-US" sz="2400" spc="-45" dirty="0">
                <a:latin typeface="Arial"/>
                <a:cs typeface="Arial"/>
              </a:rPr>
              <a:t> </a:t>
            </a:r>
            <a:r>
              <a:rPr lang="en-US" sz="2400" dirty="0">
                <a:latin typeface="Arial"/>
                <a:cs typeface="Arial"/>
              </a:rPr>
              <a:t>in</a:t>
            </a:r>
            <a:r>
              <a:rPr lang="en-US" sz="2400" spc="-45" dirty="0">
                <a:latin typeface="Arial"/>
                <a:cs typeface="Arial"/>
              </a:rPr>
              <a:t> </a:t>
            </a:r>
            <a:r>
              <a:rPr lang="en-US" sz="2400" dirty="0">
                <a:latin typeface="Arial"/>
                <a:cs typeface="Arial"/>
              </a:rPr>
              <a:t>which</a:t>
            </a:r>
            <a:r>
              <a:rPr lang="en-US" sz="2400" spc="-40" dirty="0">
                <a:latin typeface="Arial"/>
                <a:cs typeface="Arial"/>
              </a:rPr>
              <a:t> </a:t>
            </a:r>
            <a:r>
              <a:rPr lang="en-US" sz="2400" dirty="0">
                <a:latin typeface="Arial"/>
                <a:cs typeface="Arial"/>
              </a:rPr>
              <a:t>the</a:t>
            </a:r>
            <a:r>
              <a:rPr lang="en-US" sz="2400" spc="-50" dirty="0">
                <a:latin typeface="Arial"/>
                <a:cs typeface="Arial"/>
              </a:rPr>
              <a:t> </a:t>
            </a:r>
            <a:r>
              <a:rPr lang="en-US" sz="2400" dirty="0">
                <a:latin typeface="Arial"/>
                <a:cs typeface="Arial"/>
              </a:rPr>
              <a:t>sensing</a:t>
            </a:r>
            <a:r>
              <a:rPr lang="en-US" sz="2400" spc="-30" dirty="0">
                <a:latin typeface="Arial"/>
                <a:cs typeface="Arial"/>
              </a:rPr>
              <a:t> </a:t>
            </a:r>
            <a:r>
              <a:rPr lang="en-US" sz="2400" spc="-25" dirty="0">
                <a:latin typeface="Arial"/>
                <a:cs typeface="Arial"/>
              </a:rPr>
              <a:t>and </a:t>
            </a:r>
            <a:r>
              <a:rPr lang="en-US" sz="2400" dirty="0">
                <a:latin typeface="Arial"/>
                <a:cs typeface="Arial"/>
              </a:rPr>
              <a:t>action</a:t>
            </a:r>
            <a:r>
              <a:rPr lang="en-US" sz="2400" spc="-35" dirty="0">
                <a:latin typeface="Arial"/>
                <a:cs typeface="Arial"/>
              </a:rPr>
              <a:t> </a:t>
            </a:r>
            <a:r>
              <a:rPr lang="en-US" sz="2400" dirty="0">
                <a:latin typeface="Arial"/>
                <a:cs typeface="Arial"/>
              </a:rPr>
              <a:t>of</a:t>
            </a:r>
            <a:r>
              <a:rPr lang="en-US" sz="2400" spc="-50" dirty="0">
                <a:latin typeface="Arial"/>
                <a:cs typeface="Arial"/>
              </a:rPr>
              <a:t> </a:t>
            </a:r>
            <a:r>
              <a:rPr lang="en-US" sz="2400" dirty="0">
                <a:latin typeface="Arial"/>
                <a:cs typeface="Arial"/>
              </a:rPr>
              <a:t>a</a:t>
            </a:r>
            <a:r>
              <a:rPr lang="en-US" sz="2400" spc="-45" dirty="0">
                <a:latin typeface="Arial"/>
                <a:cs typeface="Arial"/>
              </a:rPr>
              <a:t> </a:t>
            </a:r>
            <a:r>
              <a:rPr lang="en-US" sz="2400" dirty="0">
                <a:latin typeface="Arial"/>
                <a:cs typeface="Arial"/>
              </a:rPr>
              <a:t>robot</a:t>
            </a:r>
            <a:r>
              <a:rPr lang="en-US" sz="2400" spc="-30" dirty="0">
                <a:latin typeface="Arial"/>
                <a:cs typeface="Arial"/>
              </a:rPr>
              <a:t> </a:t>
            </a:r>
            <a:r>
              <a:rPr lang="en-US" sz="2400" dirty="0">
                <a:latin typeface="Arial"/>
                <a:cs typeface="Arial"/>
              </a:rPr>
              <a:t>are</a:t>
            </a:r>
            <a:r>
              <a:rPr lang="en-US" sz="2400" spc="-50" dirty="0">
                <a:latin typeface="Arial"/>
                <a:cs typeface="Arial"/>
              </a:rPr>
              <a:t> </a:t>
            </a:r>
            <a:r>
              <a:rPr lang="en-US" sz="2400" spc="-10" dirty="0">
                <a:latin typeface="Arial"/>
                <a:cs typeface="Arial"/>
              </a:rPr>
              <a:t>coordinated.</a:t>
            </a:r>
            <a:endParaRPr lang="en-US" sz="2400" dirty="0">
              <a:latin typeface="Arial"/>
              <a:cs typeface="Arial"/>
            </a:endParaRPr>
          </a:p>
          <a:p>
            <a:pPr marL="354965" indent="-342265">
              <a:lnSpc>
                <a:spcPct val="100000"/>
              </a:lnSpc>
              <a:buChar char="•"/>
              <a:tabLst>
                <a:tab pos="354965" algn="l"/>
              </a:tabLst>
            </a:pPr>
            <a:r>
              <a:rPr lang="en-US" sz="2400" spc="-10" dirty="0">
                <a:latin typeface="Arial"/>
                <a:cs typeface="Arial"/>
              </a:rPr>
              <a:t>Control</a:t>
            </a:r>
            <a:r>
              <a:rPr lang="en-US" sz="2400" spc="-160" dirty="0">
                <a:latin typeface="Arial"/>
                <a:cs typeface="Arial"/>
              </a:rPr>
              <a:t> </a:t>
            </a:r>
            <a:r>
              <a:rPr lang="en-US" sz="2400" dirty="0">
                <a:latin typeface="Arial"/>
                <a:cs typeface="Arial"/>
              </a:rPr>
              <a:t>Approaches</a:t>
            </a:r>
            <a:r>
              <a:rPr lang="en-US" sz="2400" spc="-60" dirty="0">
                <a:latin typeface="Arial"/>
                <a:cs typeface="Arial"/>
              </a:rPr>
              <a:t> (</a:t>
            </a:r>
            <a:r>
              <a:rPr lang="en-US" sz="2400" dirty="0">
                <a:latin typeface="Arial"/>
                <a:cs typeface="Arial"/>
              </a:rPr>
              <a:t>robot</a:t>
            </a:r>
            <a:r>
              <a:rPr lang="en-US" sz="2400" spc="-75" dirty="0">
                <a:latin typeface="Arial"/>
                <a:cs typeface="Arial"/>
              </a:rPr>
              <a:t> </a:t>
            </a:r>
            <a:r>
              <a:rPr lang="en-US" sz="2400" dirty="0">
                <a:latin typeface="Arial"/>
                <a:cs typeface="Arial"/>
              </a:rPr>
              <a:t>architectures</a:t>
            </a:r>
            <a:r>
              <a:rPr lang="en-US" sz="2400" spc="-60" dirty="0">
                <a:latin typeface="Arial"/>
                <a:cs typeface="Arial"/>
              </a:rPr>
              <a:t> </a:t>
            </a:r>
            <a:r>
              <a:rPr lang="en-US" sz="2400" dirty="0">
                <a:latin typeface="Arial"/>
                <a:cs typeface="Arial"/>
              </a:rPr>
              <a:t>/</a:t>
            </a:r>
            <a:r>
              <a:rPr lang="en-US" sz="2400" spc="-80" dirty="0">
                <a:latin typeface="Arial"/>
                <a:cs typeface="Arial"/>
              </a:rPr>
              <a:t> </a:t>
            </a:r>
            <a:r>
              <a:rPr lang="en-US" sz="2400" spc="-10" dirty="0">
                <a:latin typeface="Arial"/>
                <a:cs typeface="Arial"/>
              </a:rPr>
              <a:t>paradigms):</a:t>
            </a:r>
            <a:endParaRPr lang="en-US" sz="2400" dirty="0">
              <a:latin typeface="Arial"/>
              <a:cs typeface="Arial"/>
            </a:endParaRPr>
          </a:p>
          <a:p>
            <a:pPr marL="749935" lvl="1" indent="-342900">
              <a:lnSpc>
                <a:spcPct val="100000"/>
              </a:lnSpc>
              <a:spcBef>
                <a:spcPts val="509"/>
              </a:spcBef>
              <a:tabLst>
                <a:tab pos="733425" algn="l"/>
              </a:tabLst>
            </a:pPr>
            <a:r>
              <a:rPr lang="en-US" sz="2000" dirty="0">
                <a:latin typeface="Arial"/>
                <a:cs typeface="Arial"/>
              </a:rPr>
              <a:t>Deliberative</a:t>
            </a:r>
            <a:r>
              <a:rPr lang="en-US" sz="2000" spc="-95" dirty="0">
                <a:latin typeface="Arial"/>
                <a:cs typeface="Arial"/>
              </a:rPr>
              <a:t> </a:t>
            </a:r>
            <a:r>
              <a:rPr lang="en-US" sz="2000" spc="-10" dirty="0">
                <a:latin typeface="Arial"/>
                <a:cs typeface="Arial"/>
              </a:rPr>
              <a:t>Control</a:t>
            </a:r>
            <a:endParaRPr lang="en-US" sz="2000" dirty="0">
              <a:latin typeface="Arial"/>
              <a:cs typeface="Arial"/>
            </a:endParaRPr>
          </a:p>
          <a:p>
            <a:pPr marL="749935" lvl="1" indent="-342900">
              <a:lnSpc>
                <a:spcPct val="100000"/>
              </a:lnSpc>
              <a:spcBef>
                <a:spcPts val="490"/>
              </a:spcBef>
              <a:tabLst>
                <a:tab pos="733425" algn="l"/>
              </a:tabLst>
            </a:pPr>
            <a:r>
              <a:rPr lang="en-US" sz="2000" dirty="0">
                <a:latin typeface="Arial"/>
                <a:cs typeface="Arial"/>
              </a:rPr>
              <a:t>Reactive</a:t>
            </a:r>
            <a:r>
              <a:rPr lang="en-US" sz="2000" spc="-50" dirty="0">
                <a:latin typeface="Arial"/>
                <a:cs typeface="Arial"/>
              </a:rPr>
              <a:t> </a:t>
            </a:r>
            <a:r>
              <a:rPr lang="en-US" sz="2000" spc="-10" dirty="0">
                <a:latin typeface="Arial"/>
                <a:cs typeface="Arial"/>
              </a:rPr>
              <a:t>Control</a:t>
            </a:r>
            <a:endParaRPr lang="en-US" sz="2000" dirty="0">
              <a:latin typeface="Arial"/>
              <a:cs typeface="Arial"/>
            </a:endParaRPr>
          </a:p>
          <a:p>
            <a:pPr marL="749935" lvl="1" indent="-342900">
              <a:lnSpc>
                <a:spcPct val="100000"/>
              </a:lnSpc>
              <a:spcBef>
                <a:spcPts val="505"/>
              </a:spcBef>
              <a:tabLst>
                <a:tab pos="733425" algn="l"/>
              </a:tabLst>
            </a:pPr>
            <a:r>
              <a:rPr lang="en-US" sz="2000" spc="-10" dirty="0" err="1">
                <a:latin typeface="Arial"/>
                <a:cs typeface="Arial"/>
              </a:rPr>
              <a:t>Behaviour</a:t>
            </a:r>
            <a:r>
              <a:rPr lang="en-US" sz="2000" spc="-10" dirty="0">
                <a:latin typeface="Arial"/>
                <a:cs typeface="Arial"/>
              </a:rPr>
              <a:t>-</a:t>
            </a:r>
            <a:r>
              <a:rPr lang="en-US" sz="2000" dirty="0">
                <a:latin typeface="Arial"/>
                <a:cs typeface="Arial"/>
              </a:rPr>
              <a:t>Based </a:t>
            </a:r>
            <a:r>
              <a:rPr lang="en-US" sz="2000" spc="-10" dirty="0">
                <a:latin typeface="Arial"/>
                <a:cs typeface="Arial"/>
              </a:rPr>
              <a:t>Control</a:t>
            </a:r>
            <a:endParaRPr lang="en-US" sz="2000" dirty="0">
              <a:latin typeface="Arial"/>
              <a:cs typeface="Arial"/>
            </a:endParaRPr>
          </a:p>
          <a:p>
            <a:pPr marL="749935" lvl="1" indent="-342900">
              <a:lnSpc>
                <a:spcPct val="100000"/>
              </a:lnSpc>
              <a:spcBef>
                <a:spcPts val="505"/>
              </a:spcBef>
              <a:tabLst>
                <a:tab pos="733425" algn="l"/>
              </a:tabLst>
            </a:pPr>
            <a:r>
              <a:rPr lang="en-US" sz="2000" dirty="0">
                <a:latin typeface="Arial"/>
                <a:cs typeface="Arial"/>
              </a:rPr>
              <a:t>Hybrid</a:t>
            </a:r>
            <a:r>
              <a:rPr lang="en-US" sz="2000" spc="-55" dirty="0">
                <a:latin typeface="Arial"/>
                <a:cs typeface="Arial"/>
              </a:rPr>
              <a:t> </a:t>
            </a:r>
            <a:r>
              <a:rPr lang="en-US" sz="2000" spc="-10" dirty="0">
                <a:latin typeface="Arial"/>
                <a:cs typeface="Arial"/>
              </a:rPr>
              <a:t>Control</a:t>
            </a:r>
            <a:endParaRPr lang="en-US" sz="2000" dirty="0">
              <a:latin typeface="Arial"/>
              <a:cs typeface="Arial"/>
            </a:endParaRPr>
          </a:p>
          <a:p>
            <a:endParaRPr lang="en-GB" dirty="0"/>
          </a:p>
        </p:txBody>
      </p:sp>
      <p:sp>
        <p:nvSpPr>
          <p:cNvPr id="4" name="Date Placeholder 3">
            <a:extLst>
              <a:ext uri="{FF2B5EF4-FFF2-40B4-BE49-F238E27FC236}">
                <a16:creationId xmlns:a16="http://schemas.microsoft.com/office/drawing/2014/main" id="{EBF4EBEB-D04F-D10A-CA92-B57896B00340}"/>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F6BA63C8-6BB5-7D79-EA3A-399AA78B7A94}"/>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D84ABDA0-CE5D-7085-D9FE-85C5DB91C4D3}"/>
              </a:ext>
            </a:extLst>
          </p:cNvPr>
          <p:cNvSpPr>
            <a:spLocks noGrp="1"/>
          </p:cNvSpPr>
          <p:nvPr>
            <p:ph type="sldNum" sz="quarter" idx="12"/>
          </p:nvPr>
        </p:nvSpPr>
        <p:spPr/>
        <p:txBody>
          <a:bodyPr/>
          <a:lstStyle/>
          <a:p>
            <a:fld id="{3612906B-0D48-4D44-A2FA-F5590F1ECEEB}" type="slidenum">
              <a:rPr lang="en-GB" smtClean="0"/>
              <a:t>34</a:t>
            </a:fld>
            <a:endParaRPr lang="en-GB"/>
          </a:p>
        </p:txBody>
      </p:sp>
    </p:spTree>
    <p:extLst>
      <p:ext uri="{BB962C8B-B14F-4D97-AF65-F5344CB8AC3E}">
        <p14:creationId xmlns:p14="http://schemas.microsoft.com/office/powerpoint/2010/main" val="291499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812F-E21B-9E27-F0F3-42D0E5C2D1F8}"/>
              </a:ext>
            </a:extLst>
          </p:cNvPr>
          <p:cNvSpPr>
            <a:spLocks noGrp="1"/>
          </p:cNvSpPr>
          <p:nvPr>
            <p:ph type="title"/>
          </p:nvPr>
        </p:nvSpPr>
        <p:spPr/>
        <p:txBody>
          <a:bodyPr/>
          <a:lstStyle/>
          <a:p>
            <a:r>
              <a:rPr lang="en-GB" dirty="0"/>
              <a:t>The</a:t>
            </a:r>
            <a:r>
              <a:rPr lang="en-GB" spc="-55" dirty="0"/>
              <a:t> </a:t>
            </a:r>
            <a:r>
              <a:rPr lang="en-GB" dirty="0"/>
              <a:t>planning/control</a:t>
            </a:r>
            <a:r>
              <a:rPr lang="en-GB" spc="-60" dirty="0"/>
              <a:t> </a:t>
            </a:r>
            <a:r>
              <a:rPr lang="en-GB" spc="-10" dirty="0"/>
              <a:t>problem</a:t>
            </a:r>
            <a:endParaRPr lang="en-GB" dirty="0"/>
          </a:p>
        </p:txBody>
      </p:sp>
      <p:sp>
        <p:nvSpPr>
          <p:cNvPr id="3" name="Content Placeholder 2">
            <a:extLst>
              <a:ext uri="{FF2B5EF4-FFF2-40B4-BE49-F238E27FC236}">
                <a16:creationId xmlns:a16="http://schemas.microsoft.com/office/drawing/2014/main" id="{A0113BA7-DC3F-D05C-1794-C3DAB9716590}"/>
              </a:ext>
            </a:extLst>
          </p:cNvPr>
          <p:cNvSpPr>
            <a:spLocks noGrp="1"/>
          </p:cNvSpPr>
          <p:nvPr>
            <p:ph idx="1"/>
          </p:nvPr>
        </p:nvSpPr>
        <p:spPr/>
        <p:txBody>
          <a:bodyPr/>
          <a:lstStyle/>
          <a:p>
            <a:pPr marL="354965" indent="-342265">
              <a:lnSpc>
                <a:spcPct val="100000"/>
              </a:lnSpc>
              <a:spcBef>
                <a:spcPts val="1010"/>
              </a:spcBef>
              <a:buChar char="•"/>
              <a:tabLst>
                <a:tab pos="354965" algn="l"/>
              </a:tabLst>
            </a:pPr>
            <a:r>
              <a:rPr lang="en-US" sz="2800" dirty="0">
                <a:latin typeface="Arial"/>
                <a:cs typeface="Arial"/>
              </a:rPr>
              <a:t>Get</a:t>
            </a:r>
            <a:r>
              <a:rPr lang="en-US" sz="2800" spc="-55" dirty="0">
                <a:latin typeface="Arial"/>
                <a:cs typeface="Arial"/>
              </a:rPr>
              <a:t> </a:t>
            </a:r>
            <a:r>
              <a:rPr lang="en-US" sz="2800" dirty="0">
                <a:latin typeface="Arial"/>
                <a:cs typeface="Arial"/>
              </a:rPr>
              <a:t>robot</a:t>
            </a:r>
            <a:r>
              <a:rPr lang="en-US" sz="2800" spc="-15" dirty="0">
                <a:latin typeface="Arial"/>
                <a:cs typeface="Arial"/>
              </a:rPr>
              <a:t> </a:t>
            </a:r>
            <a:r>
              <a:rPr lang="en-US" sz="2800" spc="-10" dirty="0">
                <a:latin typeface="Arial"/>
                <a:cs typeface="Arial"/>
              </a:rPr>
              <a:t>from</a:t>
            </a:r>
            <a:r>
              <a:rPr lang="en-US" sz="2800" spc="-155" dirty="0">
                <a:latin typeface="Arial"/>
                <a:cs typeface="Arial"/>
              </a:rPr>
              <a:t> </a:t>
            </a:r>
            <a:r>
              <a:rPr lang="en-US" sz="2800" dirty="0">
                <a:latin typeface="Arial"/>
                <a:cs typeface="Arial"/>
              </a:rPr>
              <a:t>A</a:t>
            </a:r>
            <a:r>
              <a:rPr lang="en-US" sz="2800" spc="-165" dirty="0">
                <a:latin typeface="Arial"/>
                <a:cs typeface="Arial"/>
              </a:rPr>
              <a:t> </a:t>
            </a:r>
            <a:r>
              <a:rPr lang="en-US" sz="2800" dirty="0">
                <a:latin typeface="Arial"/>
                <a:cs typeface="Arial"/>
              </a:rPr>
              <a:t>to</a:t>
            </a:r>
            <a:r>
              <a:rPr lang="en-US" sz="2800" spc="-35" dirty="0">
                <a:latin typeface="Arial"/>
                <a:cs typeface="Arial"/>
              </a:rPr>
              <a:t> </a:t>
            </a:r>
            <a:r>
              <a:rPr lang="en-US" sz="2800" dirty="0">
                <a:latin typeface="Arial"/>
                <a:cs typeface="Arial"/>
              </a:rPr>
              <a:t>B,</a:t>
            </a:r>
            <a:r>
              <a:rPr lang="en-US" sz="2800" spc="-30" dirty="0">
                <a:latin typeface="Arial"/>
                <a:cs typeface="Arial"/>
              </a:rPr>
              <a:t> </a:t>
            </a:r>
            <a:r>
              <a:rPr lang="en-US" sz="2800" dirty="0">
                <a:latin typeface="Arial"/>
                <a:cs typeface="Arial"/>
              </a:rPr>
              <a:t>within certain</a:t>
            </a:r>
            <a:r>
              <a:rPr lang="en-US" sz="2800" spc="-25" dirty="0">
                <a:latin typeface="Arial"/>
                <a:cs typeface="Arial"/>
              </a:rPr>
              <a:t> </a:t>
            </a:r>
            <a:r>
              <a:rPr lang="en-US" sz="2800" spc="-20" dirty="0">
                <a:latin typeface="Arial"/>
                <a:cs typeface="Arial"/>
              </a:rPr>
              <a:t>time</a:t>
            </a:r>
            <a:endParaRPr lang="en-US" sz="2800" dirty="0">
              <a:latin typeface="Arial"/>
              <a:cs typeface="Arial"/>
            </a:endParaRPr>
          </a:p>
          <a:p>
            <a:pPr marL="354965" indent="-342265">
              <a:lnSpc>
                <a:spcPct val="100000"/>
              </a:lnSpc>
              <a:spcBef>
                <a:spcPts val="915"/>
              </a:spcBef>
              <a:buChar char="•"/>
              <a:tabLst>
                <a:tab pos="354965" algn="l"/>
              </a:tabLst>
            </a:pPr>
            <a:r>
              <a:rPr lang="en-US" sz="2800" dirty="0">
                <a:latin typeface="Arial"/>
                <a:cs typeface="Arial"/>
              </a:rPr>
              <a:t>Complete</a:t>
            </a:r>
            <a:r>
              <a:rPr lang="en-US" sz="2800" spc="-70" dirty="0">
                <a:latin typeface="Arial"/>
                <a:cs typeface="Arial"/>
              </a:rPr>
              <a:t> </a:t>
            </a:r>
            <a:r>
              <a:rPr lang="en-US" sz="2800" dirty="0">
                <a:latin typeface="Arial"/>
                <a:cs typeface="Arial"/>
              </a:rPr>
              <a:t>a</a:t>
            </a:r>
            <a:r>
              <a:rPr lang="en-US" sz="2800" spc="-70" dirty="0">
                <a:latin typeface="Arial"/>
                <a:cs typeface="Arial"/>
              </a:rPr>
              <a:t> </a:t>
            </a:r>
            <a:r>
              <a:rPr lang="en-US" sz="2800" dirty="0">
                <a:latin typeface="Arial"/>
                <a:cs typeface="Arial"/>
              </a:rPr>
              <a:t>mission</a:t>
            </a:r>
            <a:r>
              <a:rPr lang="en-US" sz="2800" spc="-55" dirty="0">
                <a:latin typeface="Arial"/>
                <a:cs typeface="Arial"/>
              </a:rPr>
              <a:t> </a:t>
            </a:r>
            <a:r>
              <a:rPr lang="en-US" sz="2800" dirty="0">
                <a:latin typeface="Arial"/>
                <a:cs typeface="Arial"/>
              </a:rPr>
              <a:t>within</a:t>
            </a:r>
            <a:r>
              <a:rPr lang="en-US" sz="2800" spc="-65" dirty="0">
                <a:latin typeface="Arial"/>
                <a:cs typeface="Arial"/>
              </a:rPr>
              <a:t> </a:t>
            </a:r>
            <a:r>
              <a:rPr lang="en-US" sz="2800" dirty="0">
                <a:latin typeface="Arial"/>
                <a:cs typeface="Arial"/>
              </a:rPr>
              <a:t>power</a:t>
            </a:r>
            <a:r>
              <a:rPr lang="en-US" sz="2800" spc="-55" dirty="0">
                <a:latin typeface="Arial"/>
                <a:cs typeface="Arial"/>
              </a:rPr>
              <a:t> </a:t>
            </a:r>
            <a:r>
              <a:rPr lang="en-US" sz="2800" spc="-10" dirty="0">
                <a:latin typeface="Arial"/>
                <a:cs typeface="Arial"/>
              </a:rPr>
              <a:t>constraints</a:t>
            </a:r>
            <a:endParaRPr lang="en-US" sz="2800" dirty="0">
              <a:latin typeface="Arial"/>
              <a:cs typeface="Arial"/>
            </a:endParaRPr>
          </a:p>
          <a:p>
            <a:pPr marL="354965" indent="-342265">
              <a:lnSpc>
                <a:spcPct val="100000"/>
              </a:lnSpc>
              <a:spcBef>
                <a:spcPts val="910"/>
              </a:spcBef>
              <a:buChar char="•"/>
              <a:tabLst>
                <a:tab pos="354965" algn="l"/>
              </a:tabLst>
            </a:pPr>
            <a:r>
              <a:rPr lang="en-US" sz="2800" dirty="0">
                <a:latin typeface="Arial"/>
                <a:cs typeface="Arial"/>
              </a:rPr>
              <a:t>Map</a:t>
            </a:r>
            <a:r>
              <a:rPr lang="en-US" sz="2800" spc="-40" dirty="0">
                <a:latin typeface="Arial"/>
                <a:cs typeface="Arial"/>
              </a:rPr>
              <a:t> </a:t>
            </a:r>
            <a:r>
              <a:rPr lang="en-US" sz="2800" dirty="0">
                <a:latin typeface="Arial"/>
                <a:cs typeface="Arial"/>
              </a:rPr>
              <a:t>an</a:t>
            </a:r>
            <a:r>
              <a:rPr lang="en-US" sz="2800" spc="-40" dirty="0">
                <a:latin typeface="Arial"/>
                <a:cs typeface="Arial"/>
              </a:rPr>
              <a:t> </a:t>
            </a:r>
            <a:r>
              <a:rPr lang="en-US" sz="2800" dirty="0">
                <a:latin typeface="Arial"/>
                <a:cs typeface="Arial"/>
              </a:rPr>
              <a:t>area</a:t>
            </a:r>
            <a:r>
              <a:rPr lang="en-US" sz="2800" spc="-35" dirty="0">
                <a:latin typeface="Arial"/>
                <a:cs typeface="Arial"/>
              </a:rPr>
              <a:t> </a:t>
            </a:r>
            <a:r>
              <a:rPr lang="en-US" sz="2800" dirty="0">
                <a:latin typeface="Arial"/>
                <a:cs typeface="Arial"/>
              </a:rPr>
              <a:t>to</a:t>
            </a:r>
            <a:r>
              <a:rPr lang="en-US" sz="2800" spc="-50" dirty="0">
                <a:latin typeface="Arial"/>
                <a:cs typeface="Arial"/>
              </a:rPr>
              <a:t> </a:t>
            </a:r>
            <a:r>
              <a:rPr lang="en-US" sz="2800" dirty="0">
                <a:latin typeface="Arial"/>
                <a:cs typeface="Arial"/>
              </a:rPr>
              <a:t>a</a:t>
            </a:r>
            <a:r>
              <a:rPr lang="en-US" sz="2800" spc="-35" dirty="0">
                <a:latin typeface="Arial"/>
                <a:cs typeface="Arial"/>
              </a:rPr>
              <a:t> </a:t>
            </a:r>
            <a:r>
              <a:rPr lang="en-US" sz="2800" dirty="0">
                <a:latin typeface="Arial"/>
                <a:cs typeface="Arial"/>
              </a:rPr>
              <a:t>given</a:t>
            </a:r>
            <a:r>
              <a:rPr lang="en-US" sz="2800" spc="-30" dirty="0">
                <a:latin typeface="Arial"/>
                <a:cs typeface="Arial"/>
              </a:rPr>
              <a:t> </a:t>
            </a:r>
            <a:r>
              <a:rPr lang="en-US" sz="2800" dirty="0">
                <a:latin typeface="Arial"/>
                <a:cs typeface="Arial"/>
              </a:rPr>
              <a:t>level</a:t>
            </a:r>
            <a:r>
              <a:rPr lang="en-US" sz="2800" spc="-20" dirty="0">
                <a:latin typeface="Arial"/>
                <a:cs typeface="Arial"/>
              </a:rPr>
              <a:t> </a:t>
            </a:r>
            <a:r>
              <a:rPr lang="en-US" sz="2800" dirty="0">
                <a:latin typeface="Arial"/>
                <a:cs typeface="Arial"/>
              </a:rPr>
              <a:t>of</a:t>
            </a:r>
            <a:r>
              <a:rPr lang="en-US" sz="2800" spc="-40" dirty="0">
                <a:latin typeface="Arial"/>
                <a:cs typeface="Arial"/>
              </a:rPr>
              <a:t> </a:t>
            </a:r>
            <a:r>
              <a:rPr lang="en-US" sz="2800" spc="-10" dirty="0">
                <a:latin typeface="Arial"/>
                <a:cs typeface="Arial"/>
              </a:rPr>
              <a:t>accuracy</a:t>
            </a:r>
            <a:endParaRPr lang="en-US" sz="2800" dirty="0">
              <a:latin typeface="Arial"/>
              <a:cs typeface="Arial"/>
            </a:endParaRPr>
          </a:p>
          <a:p>
            <a:pPr marL="355600" marR="556260" indent="-342900">
              <a:lnSpc>
                <a:spcPts val="2590"/>
              </a:lnSpc>
              <a:spcBef>
                <a:spcPts val="1240"/>
              </a:spcBef>
              <a:buChar char="•"/>
              <a:tabLst>
                <a:tab pos="355600" algn="l"/>
              </a:tabLst>
            </a:pPr>
            <a:r>
              <a:rPr lang="en-US" sz="2800" dirty="0">
                <a:latin typeface="Arial"/>
                <a:cs typeface="Arial"/>
              </a:rPr>
              <a:t>Decide</a:t>
            </a:r>
            <a:r>
              <a:rPr lang="en-US" sz="2800" spc="-65" dirty="0">
                <a:latin typeface="Arial"/>
                <a:cs typeface="Arial"/>
              </a:rPr>
              <a:t> </a:t>
            </a:r>
            <a:r>
              <a:rPr lang="en-US" sz="2800" dirty="0">
                <a:latin typeface="Arial"/>
                <a:cs typeface="Arial"/>
              </a:rPr>
              <a:t>between</a:t>
            </a:r>
            <a:r>
              <a:rPr lang="en-US" sz="2800" spc="-60" dirty="0">
                <a:latin typeface="Arial"/>
                <a:cs typeface="Arial"/>
              </a:rPr>
              <a:t> </a:t>
            </a:r>
            <a:r>
              <a:rPr lang="en-US" sz="2800" dirty="0">
                <a:latin typeface="Arial"/>
                <a:cs typeface="Arial"/>
              </a:rPr>
              <a:t>alternative</a:t>
            </a:r>
            <a:r>
              <a:rPr lang="en-US" sz="2800" spc="-75" dirty="0">
                <a:latin typeface="Arial"/>
                <a:cs typeface="Arial"/>
              </a:rPr>
              <a:t> </a:t>
            </a:r>
            <a:r>
              <a:rPr lang="en-US" sz="2800" dirty="0">
                <a:latin typeface="Arial"/>
                <a:cs typeface="Arial"/>
              </a:rPr>
              <a:t>routes,</a:t>
            </a:r>
            <a:r>
              <a:rPr lang="en-US" sz="2800" spc="-90" dirty="0">
                <a:latin typeface="Arial"/>
                <a:cs typeface="Arial"/>
              </a:rPr>
              <a:t> </a:t>
            </a:r>
            <a:r>
              <a:rPr lang="en-US" sz="2800" dirty="0">
                <a:latin typeface="Arial"/>
                <a:cs typeface="Arial"/>
              </a:rPr>
              <a:t>e.g.,</a:t>
            </a:r>
            <a:r>
              <a:rPr lang="en-US" sz="2800" spc="-105" dirty="0">
                <a:latin typeface="Arial"/>
                <a:cs typeface="Arial"/>
              </a:rPr>
              <a:t> </a:t>
            </a:r>
            <a:r>
              <a:rPr lang="en-US" sz="2800" spc="-10" dirty="0">
                <a:latin typeface="Arial"/>
                <a:cs typeface="Arial"/>
              </a:rPr>
              <a:t>uncertain </a:t>
            </a:r>
            <a:r>
              <a:rPr lang="en-US" sz="2800" dirty="0">
                <a:latin typeface="Arial"/>
                <a:cs typeface="Arial"/>
              </a:rPr>
              <a:t>shortcut</a:t>
            </a:r>
            <a:r>
              <a:rPr lang="en-US" sz="2800" spc="-35" dirty="0">
                <a:latin typeface="Arial"/>
                <a:cs typeface="Arial"/>
              </a:rPr>
              <a:t> </a:t>
            </a:r>
            <a:r>
              <a:rPr lang="en-US" sz="2800" dirty="0">
                <a:latin typeface="Arial"/>
                <a:cs typeface="Arial"/>
              </a:rPr>
              <a:t>vs.</a:t>
            </a:r>
            <a:r>
              <a:rPr lang="en-US" sz="2800" spc="-40" dirty="0">
                <a:latin typeface="Arial"/>
                <a:cs typeface="Arial"/>
              </a:rPr>
              <a:t> </a:t>
            </a:r>
            <a:r>
              <a:rPr lang="en-US" sz="2800" spc="-25" dirty="0">
                <a:latin typeface="Arial"/>
                <a:cs typeface="Arial"/>
              </a:rPr>
              <a:t>well-</a:t>
            </a:r>
            <a:r>
              <a:rPr lang="en-US" sz="2800" dirty="0">
                <a:latin typeface="Arial"/>
                <a:cs typeface="Arial"/>
              </a:rPr>
              <a:t>known</a:t>
            </a:r>
            <a:r>
              <a:rPr lang="en-US" sz="2800" spc="20" dirty="0">
                <a:latin typeface="Arial"/>
                <a:cs typeface="Arial"/>
              </a:rPr>
              <a:t> </a:t>
            </a:r>
            <a:r>
              <a:rPr lang="en-US" sz="2800" spc="-20" dirty="0">
                <a:latin typeface="Arial"/>
                <a:cs typeface="Arial"/>
              </a:rPr>
              <a:t>path</a:t>
            </a:r>
            <a:endParaRPr lang="en-US" sz="2800" dirty="0">
              <a:latin typeface="Arial"/>
              <a:cs typeface="Arial"/>
            </a:endParaRPr>
          </a:p>
          <a:p>
            <a:pPr marL="354965" indent="-342265">
              <a:lnSpc>
                <a:spcPct val="100000"/>
              </a:lnSpc>
              <a:spcBef>
                <a:spcPts val="875"/>
              </a:spcBef>
              <a:buChar char="•"/>
              <a:tabLst>
                <a:tab pos="354965" algn="l"/>
              </a:tabLst>
            </a:pPr>
            <a:r>
              <a:rPr lang="en-US" sz="2800" dirty="0">
                <a:latin typeface="Arial"/>
                <a:cs typeface="Arial"/>
              </a:rPr>
              <a:t>Stay</a:t>
            </a:r>
            <a:r>
              <a:rPr lang="en-US" sz="2800" spc="-75" dirty="0">
                <a:latin typeface="Arial"/>
                <a:cs typeface="Arial"/>
              </a:rPr>
              <a:t> </a:t>
            </a:r>
            <a:r>
              <a:rPr lang="en-US" sz="2800" dirty="0">
                <a:latin typeface="Arial"/>
                <a:cs typeface="Arial"/>
              </a:rPr>
              <a:t>on</a:t>
            </a:r>
            <a:r>
              <a:rPr lang="en-US" sz="2800" spc="-50" dirty="0">
                <a:latin typeface="Arial"/>
                <a:cs typeface="Arial"/>
              </a:rPr>
              <a:t> </a:t>
            </a:r>
            <a:r>
              <a:rPr lang="en-US" sz="2800" dirty="0">
                <a:latin typeface="Arial"/>
                <a:cs typeface="Arial"/>
              </a:rPr>
              <a:t>the</a:t>
            </a:r>
            <a:r>
              <a:rPr lang="en-US" sz="2800" spc="-50" dirty="0">
                <a:latin typeface="Arial"/>
                <a:cs typeface="Arial"/>
              </a:rPr>
              <a:t> </a:t>
            </a:r>
            <a:r>
              <a:rPr lang="en-US" sz="2800" dirty="0">
                <a:latin typeface="Arial"/>
                <a:cs typeface="Arial"/>
              </a:rPr>
              <a:t>road</a:t>
            </a:r>
            <a:r>
              <a:rPr lang="en-US" sz="2800" spc="-50" dirty="0">
                <a:latin typeface="Arial"/>
                <a:cs typeface="Arial"/>
              </a:rPr>
              <a:t> </a:t>
            </a:r>
            <a:r>
              <a:rPr lang="en-US" sz="2800" dirty="0">
                <a:latin typeface="Arial"/>
                <a:cs typeface="Arial"/>
              </a:rPr>
              <a:t>and</a:t>
            </a:r>
            <a:r>
              <a:rPr lang="en-US" sz="2800" spc="-45" dirty="0">
                <a:latin typeface="Arial"/>
                <a:cs typeface="Arial"/>
              </a:rPr>
              <a:t> </a:t>
            </a:r>
            <a:r>
              <a:rPr lang="en-US" sz="2800" dirty="0">
                <a:latin typeface="Arial"/>
                <a:cs typeface="Arial"/>
              </a:rPr>
              <a:t>don’t</a:t>
            </a:r>
            <a:r>
              <a:rPr lang="en-US" sz="2800" spc="-40" dirty="0">
                <a:latin typeface="Arial"/>
                <a:cs typeface="Arial"/>
              </a:rPr>
              <a:t> </a:t>
            </a:r>
            <a:r>
              <a:rPr lang="en-US" sz="2800" dirty="0">
                <a:latin typeface="Arial"/>
                <a:cs typeface="Arial"/>
              </a:rPr>
              <a:t>collide</a:t>
            </a:r>
            <a:r>
              <a:rPr lang="en-US" sz="2800" spc="-20" dirty="0">
                <a:latin typeface="Arial"/>
                <a:cs typeface="Arial"/>
              </a:rPr>
              <a:t> </a:t>
            </a:r>
            <a:r>
              <a:rPr lang="en-US" sz="2800" dirty="0">
                <a:latin typeface="Arial"/>
                <a:cs typeface="Arial"/>
              </a:rPr>
              <a:t>with</a:t>
            </a:r>
            <a:r>
              <a:rPr lang="en-US" sz="2800" spc="-40" dirty="0">
                <a:latin typeface="Arial"/>
                <a:cs typeface="Arial"/>
              </a:rPr>
              <a:t> </a:t>
            </a:r>
            <a:r>
              <a:rPr lang="en-US" sz="2800" spc="-10" dirty="0">
                <a:latin typeface="Arial"/>
                <a:cs typeface="Arial"/>
              </a:rPr>
              <a:t>anything</a:t>
            </a:r>
            <a:endParaRPr lang="en-US" sz="2800" dirty="0">
              <a:latin typeface="Arial"/>
              <a:cs typeface="Arial"/>
            </a:endParaRPr>
          </a:p>
          <a:p>
            <a:pPr marL="0" indent="0">
              <a:lnSpc>
                <a:spcPct val="100000"/>
              </a:lnSpc>
              <a:buNone/>
            </a:pPr>
            <a:r>
              <a:rPr lang="en-US" sz="2800" b="1" dirty="0">
                <a:latin typeface="Arial"/>
                <a:cs typeface="Arial"/>
              </a:rPr>
              <a:t>What</a:t>
            </a:r>
            <a:r>
              <a:rPr lang="en-US" sz="2800" b="1" spc="-70" dirty="0">
                <a:latin typeface="Arial"/>
                <a:cs typeface="Arial"/>
              </a:rPr>
              <a:t> </a:t>
            </a:r>
            <a:r>
              <a:rPr lang="en-US" sz="2800" b="1" dirty="0">
                <a:latin typeface="Arial"/>
                <a:cs typeface="Arial"/>
              </a:rPr>
              <a:t>sensors,</a:t>
            </a:r>
            <a:r>
              <a:rPr lang="en-US" sz="2800" b="1" spc="-65" dirty="0">
                <a:latin typeface="Arial"/>
                <a:cs typeface="Arial"/>
              </a:rPr>
              <a:t> </a:t>
            </a:r>
            <a:r>
              <a:rPr lang="en-US" sz="2800" b="1" dirty="0">
                <a:latin typeface="Arial"/>
                <a:cs typeface="Arial"/>
              </a:rPr>
              <a:t>actuators,</a:t>
            </a:r>
            <a:r>
              <a:rPr lang="en-US" sz="2800" b="1" spc="-70" dirty="0">
                <a:latin typeface="Arial"/>
                <a:cs typeface="Arial"/>
              </a:rPr>
              <a:t> </a:t>
            </a:r>
            <a:r>
              <a:rPr lang="en-US" sz="2800" b="1" dirty="0">
                <a:latin typeface="Arial"/>
                <a:cs typeface="Arial"/>
              </a:rPr>
              <a:t>control</a:t>
            </a:r>
            <a:r>
              <a:rPr lang="en-US" sz="2800" b="1" spc="-60" dirty="0">
                <a:latin typeface="Arial"/>
                <a:cs typeface="Arial"/>
              </a:rPr>
              <a:t> </a:t>
            </a:r>
            <a:r>
              <a:rPr lang="en-US" sz="2800" b="1" dirty="0">
                <a:latin typeface="Arial"/>
                <a:cs typeface="Arial"/>
              </a:rPr>
              <a:t>strategies</a:t>
            </a:r>
            <a:r>
              <a:rPr lang="en-US" sz="2800" b="1" spc="-60" dirty="0">
                <a:latin typeface="Arial"/>
                <a:cs typeface="Arial"/>
              </a:rPr>
              <a:t> </a:t>
            </a:r>
            <a:r>
              <a:rPr lang="en-US" sz="2800" b="1" dirty="0">
                <a:latin typeface="Arial"/>
                <a:cs typeface="Arial"/>
              </a:rPr>
              <a:t>do</a:t>
            </a:r>
            <a:r>
              <a:rPr lang="en-US" sz="2800" b="1" spc="-60" dirty="0">
                <a:latin typeface="Arial"/>
                <a:cs typeface="Arial"/>
              </a:rPr>
              <a:t> </a:t>
            </a:r>
            <a:r>
              <a:rPr lang="en-US" sz="2800" b="1" dirty="0">
                <a:latin typeface="Arial"/>
                <a:cs typeface="Arial"/>
              </a:rPr>
              <a:t>we</a:t>
            </a:r>
            <a:r>
              <a:rPr lang="en-US" sz="2800" b="1" spc="-65" dirty="0">
                <a:latin typeface="Arial"/>
                <a:cs typeface="Arial"/>
              </a:rPr>
              <a:t> </a:t>
            </a:r>
            <a:r>
              <a:rPr lang="en-US" sz="2800" b="1" spc="-10" dirty="0">
                <a:latin typeface="Arial"/>
                <a:cs typeface="Arial"/>
              </a:rPr>
              <a:t>need?</a:t>
            </a:r>
            <a:endParaRPr lang="en-US" sz="2800" b="1" dirty="0">
              <a:latin typeface="Arial"/>
              <a:cs typeface="Arial"/>
            </a:endParaRPr>
          </a:p>
          <a:p>
            <a:endParaRPr lang="en-GB" dirty="0"/>
          </a:p>
        </p:txBody>
      </p:sp>
      <p:sp>
        <p:nvSpPr>
          <p:cNvPr id="4" name="Date Placeholder 3">
            <a:extLst>
              <a:ext uri="{FF2B5EF4-FFF2-40B4-BE49-F238E27FC236}">
                <a16:creationId xmlns:a16="http://schemas.microsoft.com/office/drawing/2014/main" id="{39F8D5D0-CE92-7F42-B5C9-9EC30B5DF7CB}"/>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586EB429-E59F-32A5-E703-05CC2F54ED44}"/>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029AEEA3-57E4-F50F-626B-4E4B0699EDE6}"/>
              </a:ext>
            </a:extLst>
          </p:cNvPr>
          <p:cNvSpPr>
            <a:spLocks noGrp="1"/>
          </p:cNvSpPr>
          <p:nvPr>
            <p:ph type="sldNum" sz="quarter" idx="12"/>
          </p:nvPr>
        </p:nvSpPr>
        <p:spPr/>
        <p:txBody>
          <a:bodyPr/>
          <a:lstStyle/>
          <a:p>
            <a:fld id="{3612906B-0D48-4D44-A2FA-F5590F1ECEEB}" type="slidenum">
              <a:rPr lang="en-GB" smtClean="0"/>
              <a:t>35</a:t>
            </a:fld>
            <a:endParaRPr lang="en-GB"/>
          </a:p>
        </p:txBody>
      </p:sp>
    </p:spTree>
    <p:extLst>
      <p:ext uri="{BB962C8B-B14F-4D97-AF65-F5344CB8AC3E}">
        <p14:creationId xmlns:p14="http://schemas.microsoft.com/office/powerpoint/2010/main" val="3135662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5C27-5818-7CAC-B9B1-8D28F6EF4318}"/>
              </a:ext>
            </a:extLst>
          </p:cNvPr>
          <p:cNvSpPr>
            <a:spLocks noGrp="1"/>
          </p:cNvSpPr>
          <p:nvPr>
            <p:ph type="title"/>
          </p:nvPr>
        </p:nvSpPr>
        <p:spPr/>
        <p:txBody>
          <a:bodyPr/>
          <a:lstStyle/>
          <a:p>
            <a:r>
              <a:rPr lang="en-GB" dirty="0"/>
              <a:t>Robot architectures</a:t>
            </a:r>
          </a:p>
        </p:txBody>
      </p:sp>
      <p:sp>
        <p:nvSpPr>
          <p:cNvPr id="3" name="Content Placeholder 2">
            <a:extLst>
              <a:ext uri="{FF2B5EF4-FFF2-40B4-BE49-F238E27FC236}">
                <a16:creationId xmlns:a16="http://schemas.microsoft.com/office/drawing/2014/main" id="{F30E6199-B87F-066B-25C3-AB9059249E40}"/>
              </a:ext>
            </a:extLst>
          </p:cNvPr>
          <p:cNvSpPr>
            <a:spLocks noGrp="1"/>
          </p:cNvSpPr>
          <p:nvPr>
            <p:ph idx="1"/>
          </p:nvPr>
        </p:nvSpPr>
        <p:spPr/>
        <p:txBody>
          <a:bodyPr/>
          <a:lstStyle/>
          <a:p>
            <a:pPr marL="355600" indent="-342900">
              <a:lnSpc>
                <a:spcPct val="100000"/>
              </a:lnSpc>
              <a:spcBef>
                <a:spcPts val="700"/>
              </a:spcBef>
              <a:tabLst>
                <a:tab pos="354965" algn="l"/>
              </a:tabLst>
            </a:pPr>
            <a:r>
              <a:rPr lang="en-US" sz="2400" spc="-10" dirty="0">
                <a:latin typeface="Arial"/>
                <a:cs typeface="Arial"/>
              </a:rPr>
              <a:t>Control</a:t>
            </a:r>
            <a:r>
              <a:rPr lang="en-US" sz="2400" spc="-160" dirty="0">
                <a:latin typeface="Arial"/>
                <a:cs typeface="Arial"/>
              </a:rPr>
              <a:t> </a:t>
            </a:r>
            <a:r>
              <a:rPr lang="en-US" sz="2400" dirty="0">
                <a:latin typeface="Arial"/>
                <a:cs typeface="Arial"/>
              </a:rPr>
              <a:t>Approaches</a:t>
            </a:r>
            <a:r>
              <a:rPr lang="en-US" sz="2400" spc="-60" dirty="0">
                <a:latin typeface="Arial"/>
                <a:cs typeface="Arial"/>
              </a:rPr>
              <a:t> </a:t>
            </a:r>
            <a:r>
              <a:rPr lang="en-US" sz="2400" dirty="0">
                <a:latin typeface="Arial"/>
                <a:cs typeface="Arial"/>
              </a:rPr>
              <a:t>(=</a:t>
            </a:r>
            <a:r>
              <a:rPr lang="en-US" sz="2400" spc="-70" dirty="0">
                <a:latin typeface="Arial"/>
                <a:cs typeface="Arial"/>
              </a:rPr>
              <a:t> </a:t>
            </a:r>
            <a:r>
              <a:rPr lang="en-US" sz="2400" dirty="0">
                <a:latin typeface="Arial"/>
                <a:cs typeface="Arial"/>
              </a:rPr>
              <a:t>robot</a:t>
            </a:r>
            <a:r>
              <a:rPr lang="en-US" sz="2400" spc="-70" dirty="0">
                <a:latin typeface="Arial"/>
                <a:cs typeface="Arial"/>
              </a:rPr>
              <a:t> </a:t>
            </a:r>
            <a:r>
              <a:rPr lang="en-US" sz="2400" spc="-10" dirty="0">
                <a:latin typeface="Arial"/>
                <a:cs typeface="Arial"/>
              </a:rPr>
              <a:t>architectures):</a:t>
            </a:r>
            <a:endParaRPr lang="en-US" sz="2400" dirty="0">
              <a:latin typeface="Arial"/>
              <a:cs typeface="Arial"/>
            </a:endParaRPr>
          </a:p>
          <a:p>
            <a:pPr marL="749935" lvl="1" indent="-342900">
              <a:lnSpc>
                <a:spcPct val="100000"/>
              </a:lnSpc>
              <a:spcBef>
                <a:spcPts val="509"/>
              </a:spcBef>
              <a:tabLst>
                <a:tab pos="733425" algn="l"/>
              </a:tabLst>
            </a:pPr>
            <a:r>
              <a:rPr lang="en-US" sz="2000" dirty="0">
                <a:latin typeface="Arial"/>
                <a:cs typeface="Arial"/>
              </a:rPr>
              <a:t>Deliberative</a:t>
            </a:r>
            <a:r>
              <a:rPr lang="en-US" sz="2000" spc="-40" dirty="0">
                <a:latin typeface="Arial"/>
                <a:cs typeface="Arial"/>
              </a:rPr>
              <a:t> </a:t>
            </a:r>
            <a:r>
              <a:rPr lang="en-US" sz="2000" dirty="0">
                <a:latin typeface="Arial"/>
                <a:cs typeface="Arial"/>
              </a:rPr>
              <a:t>Control</a:t>
            </a:r>
            <a:r>
              <a:rPr lang="en-US" sz="2000" spc="-55" dirty="0">
                <a:latin typeface="Arial"/>
                <a:cs typeface="Arial"/>
              </a:rPr>
              <a:t> </a:t>
            </a:r>
            <a:r>
              <a:rPr lang="en-US" sz="2000" dirty="0">
                <a:latin typeface="Arial"/>
                <a:cs typeface="Arial"/>
              </a:rPr>
              <a:t>:</a:t>
            </a:r>
            <a:r>
              <a:rPr lang="en-US" sz="2000" spc="-65" dirty="0">
                <a:latin typeface="Arial"/>
                <a:cs typeface="Arial"/>
              </a:rPr>
              <a:t> </a:t>
            </a:r>
            <a:r>
              <a:rPr lang="en-US" sz="2000" dirty="0">
                <a:latin typeface="Arial"/>
                <a:cs typeface="Arial"/>
              </a:rPr>
              <a:t>Think</a:t>
            </a:r>
            <a:r>
              <a:rPr lang="en-US" sz="2000" spc="-35" dirty="0">
                <a:latin typeface="Arial"/>
                <a:cs typeface="Arial"/>
              </a:rPr>
              <a:t> </a:t>
            </a:r>
            <a:r>
              <a:rPr lang="en-US" sz="2000" dirty="0">
                <a:latin typeface="Arial"/>
                <a:cs typeface="Arial"/>
              </a:rPr>
              <a:t>hard,</a:t>
            </a:r>
            <a:r>
              <a:rPr lang="en-US" sz="2000" spc="-55" dirty="0">
                <a:latin typeface="Arial"/>
                <a:cs typeface="Arial"/>
              </a:rPr>
              <a:t> </a:t>
            </a:r>
            <a:r>
              <a:rPr lang="en-US" sz="2000" dirty="0">
                <a:latin typeface="Arial"/>
                <a:cs typeface="Arial"/>
              </a:rPr>
              <a:t>act</a:t>
            </a:r>
            <a:r>
              <a:rPr lang="en-US" sz="2000" spc="-50" dirty="0">
                <a:latin typeface="Arial"/>
                <a:cs typeface="Arial"/>
              </a:rPr>
              <a:t> </a:t>
            </a:r>
            <a:r>
              <a:rPr lang="en-US" sz="2000" spc="-10" dirty="0">
                <a:latin typeface="Arial"/>
                <a:cs typeface="Arial"/>
              </a:rPr>
              <a:t>later.</a:t>
            </a:r>
            <a:endParaRPr lang="en-US" sz="2000" dirty="0">
              <a:latin typeface="Arial"/>
              <a:cs typeface="Arial"/>
            </a:endParaRPr>
          </a:p>
          <a:p>
            <a:pPr marL="749935" lvl="1" indent="-342900">
              <a:lnSpc>
                <a:spcPct val="100000"/>
              </a:lnSpc>
              <a:spcBef>
                <a:spcPts val="490"/>
              </a:spcBef>
              <a:tabLst>
                <a:tab pos="733425" algn="l"/>
              </a:tabLst>
            </a:pPr>
            <a:r>
              <a:rPr lang="en-US" sz="2000" dirty="0">
                <a:latin typeface="Arial"/>
                <a:cs typeface="Arial"/>
              </a:rPr>
              <a:t>Reactive</a:t>
            </a:r>
            <a:r>
              <a:rPr lang="en-US" sz="2000" spc="-40" dirty="0">
                <a:latin typeface="Arial"/>
                <a:cs typeface="Arial"/>
              </a:rPr>
              <a:t> </a:t>
            </a:r>
            <a:r>
              <a:rPr lang="en-US" sz="2000" dirty="0">
                <a:latin typeface="Arial"/>
                <a:cs typeface="Arial"/>
              </a:rPr>
              <a:t>Control</a:t>
            </a:r>
            <a:r>
              <a:rPr lang="en-US" sz="2000" spc="-55" dirty="0">
                <a:latin typeface="Arial"/>
                <a:cs typeface="Arial"/>
              </a:rPr>
              <a:t> </a:t>
            </a:r>
            <a:r>
              <a:rPr lang="en-US" sz="2000" dirty="0">
                <a:latin typeface="Arial"/>
                <a:cs typeface="Arial"/>
              </a:rPr>
              <a:t>:</a:t>
            </a:r>
            <a:r>
              <a:rPr lang="en-US" sz="2000" spc="-30" dirty="0">
                <a:latin typeface="Arial"/>
                <a:cs typeface="Arial"/>
              </a:rPr>
              <a:t> </a:t>
            </a:r>
            <a:r>
              <a:rPr lang="en-US" sz="2000" dirty="0">
                <a:latin typeface="Arial"/>
                <a:cs typeface="Arial"/>
              </a:rPr>
              <a:t>Don’t</a:t>
            </a:r>
            <a:r>
              <a:rPr lang="en-US" sz="2000" spc="-50" dirty="0">
                <a:latin typeface="Arial"/>
                <a:cs typeface="Arial"/>
              </a:rPr>
              <a:t> </a:t>
            </a:r>
            <a:r>
              <a:rPr lang="en-US" sz="2000" dirty="0">
                <a:latin typeface="Arial"/>
                <a:cs typeface="Arial"/>
              </a:rPr>
              <a:t>think,</a:t>
            </a:r>
            <a:r>
              <a:rPr lang="en-US" sz="2000" spc="-45" dirty="0">
                <a:latin typeface="Arial"/>
                <a:cs typeface="Arial"/>
              </a:rPr>
              <a:t> </a:t>
            </a:r>
            <a:r>
              <a:rPr lang="en-US" sz="2000" spc="-10" dirty="0">
                <a:latin typeface="Arial"/>
                <a:cs typeface="Arial"/>
              </a:rPr>
              <a:t>(re)act.</a:t>
            </a:r>
            <a:endParaRPr lang="en-US" sz="2000" dirty="0">
              <a:latin typeface="Arial"/>
              <a:cs typeface="Arial"/>
            </a:endParaRPr>
          </a:p>
          <a:p>
            <a:pPr marL="749935" lvl="1" indent="-342900">
              <a:lnSpc>
                <a:spcPct val="100000"/>
              </a:lnSpc>
              <a:spcBef>
                <a:spcPts val="505"/>
              </a:spcBef>
              <a:tabLst>
                <a:tab pos="733425" algn="l"/>
              </a:tabLst>
            </a:pPr>
            <a:r>
              <a:rPr lang="en-US" sz="2000" spc="-10" dirty="0" err="1">
                <a:latin typeface="Arial"/>
                <a:cs typeface="Arial"/>
              </a:rPr>
              <a:t>Behaviour</a:t>
            </a:r>
            <a:r>
              <a:rPr lang="en-US" sz="2000" spc="-10" dirty="0">
                <a:latin typeface="Arial"/>
                <a:cs typeface="Arial"/>
              </a:rPr>
              <a:t>-</a:t>
            </a:r>
            <a:r>
              <a:rPr lang="en-US" sz="2000" dirty="0">
                <a:latin typeface="Arial"/>
                <a:cs typeface="Arial"/>
              </a:rPr>
              <a:t>Based</a:t>
            </a:r>
            <a:r>
              <a:rPr lang="en-US" sz="2000" spc="-50" dirty="0">
                <a:latin typeface="Arial"/>
                <a:cs typeface="Arial"/>
              </a:rPr>
              <a:t> </a:t>
            </a:r>
            <a:r>
              <a:rPr lang="en-US" sz="2000" dirty="0">
                <a:latin typeface="Arial"/>
                <a:cs typeface="Arial"/>
              </a:rPr>
              <a:t>Control</a:t>
            </a:r>
            <a:r>
              <a:rPr lang="en-US" sz="2000" spc="-35" dirty="0">
                <a:latin typeface="Arial"/>
                <a:cs typeface="Arial"/>
              </a:rPr>
              <a:t> </a:t>
            </a:r>
            <a:r>
              <a:rPr lang="en-US" sz="2000" dirty="0">
                <a:latin typeface="Arial"/>
                <a:cs typeface="Arial"/>
              </a:rPr>
              <a:t>:</a:t>
            </a:r>
            <a:r>
              <a:rPr lang="en-US" sz="2000" spc="-50" dirty="0">
                <a:latin typeface="Arial"/>
                <a:cs typeface="Arial"/>
              </a:rPr>
              <a:t> </a:t>
            </a:r>
            <a:r>
              <a:rPr lang="en-US" sz="2000" dirty="0">
                <a:latin typeface="Arial"/>
                <a:cs typeface="Arial"/>
              </a:rPr>
              <a:t>Think</a:t>
            </a:r>
            <a:r>
              <a:rPr lang="en-US" sz="2000" spc="-20" dirty="0">
                <a:latin typeface="Arial"/>
                <a:cs typeface="Arial"/>
              </a:rPr>
              <a:t> </a:t>
            </a:r>
            <a:r>
              <a:rPr lang="en-US" sz="2000" dirty="0">
                <a:latin typeface="Arial"/>
                <a:cs typeface="Arial"/>
              </a:rPr>
              <a:t>the</a:t>
            </a:r>
            <a:r>
              <a:rPr lang="en-US" sz="2000" spc="-20" dirty="0">
                <a:latin typeface="Arial"/>
                <a:cs typeface="Arial"/>
              </a:rPr>
              <a:t> </a:t>
            </a:r>
            <a:r>
              <a:rPr lang="en-US" sz="2000" dirty="0">
                <a:latin typeface="Arial"/>
                <a:cs typeface="Arial"/>
              </a:rPr>
              <a:t>way</a:t>
            </a:r>
            <a:r>
              <a:rPr lang="en-US" sz="2000" spc="-20" dirty="0">
                <a:latin typeface="Arial"/>
                <a:cs typeface="Arial"/>
              </a:rPr>
              <a:t> </a:t>
            </a:r>
            <a:r>
              <a:rPr lang="en-US" sz="2000" dirty="0">
                <a:latin typeface="Arial"/>
                <a:cs typeface="Arial"/>
              </a:rPr>
              <a:t>you</a:t>
            </a:r>
            <a:r>
              <a:rPr lang="en-US" sz="2000" spc="-10" dirty="0">
                <a:latin typeface="Arial"/>
                <a:cs typeface="Arial"/>
              </a:rPr>
              <a:t> </a:t>
            </a:r>
            <a:r>
              <a:rPr lang="en-US" sz="2000" spc="-20" dirty="0">
                <a:latin typeface="Arial"/>
                <a:cs typeface="Arial"/>
              </a:rPr>
              <a:t>act.</a:t>
            </a:r>
            <a:endParaRPr lang="en-US" sz="2000" dirty="0">
              <a:latin typeface="Arial"/>
              <a:cs typeface="Arial"/>
            </a:endParaRPr>
          </a:p>
          <a:p>
            <a:pPr marL="749935" lvl="1" indent="-342900">
              <a:lnSpc>
                <a:spcPct val="100000"/>
              </a:lnSpc>
              <a:spcBef>
                <a:spcPts val="505"/>
              </a:spcBef>
              <a:tabLst>
                <a:tab pos="733425" algn="l"/>
              </a:tabLst>
            </a:pPr>
            <a:r>
              <a:rPr lang="en-US" sz="2000" dirty="0">
                <a:latin typeface="Arial"/>
                <a:cs typeface="Arial"/>
              </a:rPr>
              <a:t>Hybrid</a:t>
            </a:r>
            <a:r>
              <a:rPr lang="en-US" sz="2000" spc="-35" dirty="0">
                <a:latin typeface="Arial"/>
                <a:cs typeface="Arial"/>
              </a:rPr>
              <a:t> </a:t>
            </a:r>
            <a:r>
              <a:rPr lang="en-US" sz="2000" dirty="0">
                <a:latin typeface="Arial"/>
                <a:cs typeface="Arial"/>
              </a:rPr>
              <a:t>Control</a:t>
            </a:r>
            <a:r>
              <a:rPr lang="en-US" sz="2000" spc="-50" dirty="0">
                <a:latin typeface="Arial"/>
                <a:cs typeface="Arial"/>
              </a:rPr>
              <a:t> </a:t>
            </a:r>
            <a:r>
              <a:rPr lang="en-US" sz="2000" dirty="0">
                <a:latin typeface="Arial"/>
                <a:cs typeface="Arial"/>
              </a:rPr>
              <a:t>:</a:t>
            </a:r>
            <a:r>
              <a:rPr lang="en-US" sz="2000" spc="-60" dirty="0">
                <a:latin typeface="Arial"/>
                <a:cs typeface="Arial"/>
              </a:rPr>
              <a:t> </a:t>
            </a:r>
            <a:r>
              <a:rPr lang="en-US" sz="2000" dirty="0">
                <a:latin typeface="Arial"/>
                <a:cs typeface="Arial"/>
              </a:rPr>
              <a:t>Think</a:t>
            </a:r>
            <a:r>
              <a:rPr lang="en-US" sz="2000" spc="-30" dirty="0">
                <a:latin typeface="Arial"/>
                <a:cs typeface="Arial"/>
              </a:rPr>
              <a:t> </a:t>
            </a:r>
            <a:r>
              <a:rPr lang="en-US" sz="2000" dirty="0">
                <a:latin typeface="Arial"/>
                <a:cs typeface="Arial"/>
              </a:rPr>
              <a:t>and</a:t>
            </a:r>
            <a:r>
              <a:rPr lang="en-US" sz="2000" spc="-35" dirty="0">
                <a:latin typeface="Arial"/>
                <a:cs typeface="Arial"/>
              </a:rPr>
              <a:t> </a:t>
            </a:r>
            <a:r>
              <a:rPr lang="en-US" sz="2000" dirty="0">
                <a:latin typeface="Arial"/>
                <a:cs typeface="Arial"/>
              </a:rPr>
              <a:t>act</a:t>
            </a:r>
            <a:r>
              <a:rPr lang="en-US" sz="2000" spc="-45" dirty="0">
                <a:latin typeface="Arial"/>
                <a:cs typeface="Arial"/>
              </a:rPr>
              <a:t> </a:t>
            </a:r>
            <a:r>
              <a:rPr lang="en-US" sz="2000" spc="-10" dirty="0">
                <a:latin typeface="Arial"/>
                <a:cs typeface="Arial"/>
              </a:rPr>
              <a:t>independently,</a:t>
            </a:r>
            <a:r>
              <a:rPr lang="en-US" sz="2000" spc="-50" dirty="0">
                <a:latin typeface="Arial"/>
                <a:cs typeface="Arial"/>
              </a:rPr>
              <a:t> </a:t>
            </a:r>
            <a:r>
              <a:rPr lang="en-US" sz="2000" dirty="0">
                <a:latin typeface="Arial"/>
                <a:cs typeface="Arial"/>
              </a:rPr>
              <a:t>in</a:t>
            </a:r>
            <a:r>
              <a:rPr lang="en-US" sz="2000" spc="-25" dirty="0">
                <a:latin typeface="Arial"/>
                <a:cs typeface="Arial"/>
              </a:rPr>
              <a:t> </a:t>
            </a:r>
            <a:r>
              <a:rPr lang="en-US" sz="2000" spc="-10" dirty="0">
                <a:latin typeface="Arial"/>
                <a:cs typeface="Arial"/>
              </a:rPr>
              <a:t>parallel.</a:t>
            </a:r>
            <a:endParaRPr lang="en-US" sz="2000" dirty="0">
              <a:latin typeface="Arial"/>
              <a:cs typeface="Arial"/>
            </a:endParaRPr>
          </a:p>
          <a:p>
            <a:pPr marL="355600" marR="5080" indent="-342900">
              <a:lnSpc>
                <a:spcPts val="2590"/>
              </a:lnSpc>
              <a:spcBef>
                <a:spcPts val="1825"/>
              </a:spcBef>
              <a:tabLst>
                <a:tab pos="355600" algn="l"/>
              </a:tabLst>
            </a:pPr>
            <a:r>
              <a:rPr lang="en-US" sz="2400" dirty="0">
                <a:latin typeface="Arial"/>
                <a:cs typeface="Arial"/>
              </a:rPr>
              <a:t>This</a:t>
            </a:r>
            <a:r>
              <a:rPr lang="en-US" sz="2400" spc="-60" dirty="0">
                <a:latin typeface="Arial"/>
                <a:cs typeface="Arial"/>
              </a:rPr>
              <a:t> </a:t>
            </a:r>
            <a:r>
              <a:rPr lang="en-US" sz="2400" dirty="0">
                <a:latin typeface="Arial"/>
                <a:cs typeface="Arial"/>
              </a:rPr>
              <a:t>is</a:t>
            </a:r>
            <a:r>
              <a:rPr lang="en-US" sz="2400" spc="-60" dirty="0">
                <a:latin typeface="Arial"/>
                <a:cs typeface="Arial"/>
              </a:rPr>
              <a:t> </a:t>
            </a:r>
            <a:r>
              <a:rPr lang="en-US" sz="2400" dirty="0">
                <a:latin typeface="Arial"/>
                <a:cs typeface="Arial"/>
              </a:rPr>
              <a:t>in</a:t>
            </a:r>
            <a:r>
              <a:rPr lang="en-US" sz="2400" spc="-55" dirty="0">
                <a:latin typeface="Arial"/>
                <a:cs typeface="Arial"/>
              </a:rPr>
              <a:t> </a:t>
            </a:r>
            <a:r>
              <a:rPr lang="en-US" sz="2400" dirty="0">
                <a:latin typeface="Arial"/>
                <a:cs typeface="Arial"/>
              </a:rPr>
              <a:t>practice</a:t>
            </a:r>
            <a:r>
              <a:rPr lang="en-US" sz="2400" spc="-65" dirty="0">
                <a:latin typeface="Arial"/>
                <a:cs typeface="Arial"/>
              </a:rPr>
              <a:t> </a:t>
            </a:r>
            <a:r>
              <a:rPr lang="en-US" sz="2400" dirty="0">
                <a:latin typeface="Arial"/>
                <a:cs typeface="Arial"/>
              </a:rPr>
              <a:t>an</a:t>
            </a:r>
            <a:r>
              <a:rPr lang="en-US" sz="2400" spc="-60" dirty="0">
                <a:latin typeface="Arial"/>
                <a:cs typeface="Arial"/>
              </a:rPr>
              <a:t> </a:t>
            </a:r>
            <a:r>
              <a:rPr lang="en-US" sz="2400" dirty="0">
                <a:latin typeface="Arial"/>
                <a:cs typeface="Arial"/>
              </a:rPr>
              <a:t>artificially</a:t>
            </a:r>
            <a:r>
              <a:rPr lang="en-US" sz="2400" spc="-40" dirty="0">
                <a:latin typeface="Arial"/>
                <a:cs typeface="Arial"/>
              </a:rPr>
              <a:t> </a:t>
            </a:r>
            <a:r>
              <a:rPr lang="en-US" sz="2400" dirty="0">
                <a:latin typeface="Arial"/>
                <a:cs typeface="Arial"/>
              </a:rPr>
              <a:t>discrete</a:t>
            </a:r>
            <a:r>
              <a:rPr lang="en-US" sz="2400" spc="-55" dirty="0">
                <a:latin typeface="Arial"/>
                <a:cs typeface="Arial"/>
              </a:rPr>
              <a:t> </a:t>
            </a:r>
            <a:r>
              <a:rPr lang="en-US" sz="2400" dirty="0">
                <a:latin typeface="Arial"/>
                <a:cs typeface="Arial"/>
              </a:rPr>
              <a:t>subdivision,</a:t>
            </a:r>
            <a:r>
              <a:rPr lang="en-US" sz="2400" spc="-25" dirty="0">
                <a:latin typeface="Arial"/>
                <a:cs typeface="Arial"/>
              </a:rPr>
              <a:t> </a:t>
            </a:r>
            <a:r>
              <a:rPr lang="en-US" sz="2400" spc="-10" dirty="0">
                <a:latin typeface="Arial"/>
                <a:cs typeface="Arial"/>
              </a:rPr>
              <a:t>since </a:t>
            </a:r>
            <a:r>
              <a:rPr lang="en-US" sz="2400" dirty="0">
                <a:latin typeface="Arial"/>
                <a:cs typeface="Arial"/>
              </a:rPr>
              <a:t>most</a:t>
            </a:r>
            <a:r>
              <a:rPr lang="en-US" sz="2400" spc="-80" dirty="0">
                <a:latin typeface="Arial"/>
                <a:cs typeface="Arial"/>
              </a:rPr>
              <a:t> </a:t>
            </a:r>
            <a:r>
              <a:rPr lang="en-US" sz="2400" dirty="0">
                <a:latin typeface="Arial"/>
                <a:cs typeface="Arial"/>
              </a:rPr>
              <a:t>solutions</a:t>
            </a:r>
            <a:r>
              <a:rPr lang="en-US" sz="2400" spc="-60" dirty="0">
                <a:latin typeface="Arial"/>
                <a:cs typeface="Arial"/>
              </a:rPr>
              <a:t> </a:t>
            </a:r>
            <a:r>
              <a:rPr lang="en-US" sz="2400" dirty="0">
                <a:latin typeface="Arial"/>
                <a:cs typeface="Arial"/>
              </a:rPr>
              <a:t>are</a:t>
            </a:r>
            <a:r>
              <a:rPr lang="en-US" sz="2400" spc="-70" dirty="0">
                <a:latin typeface="Arial"/>
                <a:cs typeface="Arial"/>
              </a:rPr>
              <a:t> </a:t>
            </a:r>
            <a:r>
              <a:rPr lang="en-US" sz="2400" dirty="0">
                <a:latin typeface="Arial"/>
                <a:cs typeface="Arial"/>
              </a:rPr>
              <a:t>somehow</a:t>
            </a:r>
            <a:r>
              <a:rPr lang="en-US" sz="2400" spc="-55" dirty="0">
                <a:latin typeface="Arial"/>
                <a:cs typeface="Arial"/>
              </a:rPr>
              <a:t> </a:t>
            </a:r>
            <a:r>
              <a:rPr lang="en-US" sz="2400" spc="-10" dirty="0">
                <a:latin typeface="Arial"/>
                <a:cs typeface="Arial"/>
              </a:rPr>
              <a:t>hybrid</a:t>
            </a:r>
            <a:endParaRPr lang="en-US" sz="2400" dirty="0">
              <a:latin typeface="Arial"/>
              <a:cs typeface="Arial"/>
            </a:endParaRPr>
          </a:p>
          <a:p>
            <a:pPr marL="355600" marR="125730" indent="-342900">
              <a:lnSpc>
                <a:spcPts val="2590"/>
              </a:lnSpc>
              <a:spcBef>
                <a:spcPts val="1805"/>
              </a:spcBef>
              <a:tabLst>
                <a:tab pos="355600" algn="l"/>
              </a:tabLst>
            </a:pPr>
            <a:r>
              <a:rPr lang="en-US" sz="2400" dirty="0">
                <a:latin typeface="Arial"/>
                <a:cs typeface="Arial"/>
              </a:rPr>
              <a:t>Knowing</a:t>
            </a:r>
            <a:r>
              <a:rPr lang="en-US" sz="2400" spc="-50" dirty="0">
                <a:latin typeface="Arial"/>
                <a:cs typeface="Arial"/>
              </a:rPr>
              <a:t> </a:t>
            </a:r>
            <a:r>
              <a:rPr lang="en-US" sz="2400" dirty="0">
                <a:latin typeface="Arial"/>
                <a:cs typeface="Arial"/>
              </a:rPr>
              <a:t>the</a:t>
            </a:r>
            <a:r>
              <a:rPr lang="en-US" sz="2400" spc="-85" dirty="0">
                <a:latin typeface="Arial"/>
                <a:cs typeface="Arial"/>
              </a:rPr>
              <a:t> </a:t>
            </a:r>
            <a:r>
              <a:rPr lang="en-US" sz="2400" dirty="0">
                <a:latin typeface="Arial"/>
                <a:cs typeface="Arial"/>
              </a:rPr>
              <a:t>possible</a:t>
            </a:r>
            <a:r>
              <a:rPr lang="en-US" sz="2400" spc="-45" dirty="0">
                <a:latin typeface="Arial"/>
                <a:cs typeface="Arial"/>
              </a:rPr>
              <a:t> </a:t>
            </a:r>
            <a:r>
              <a:rPr lang="en-US" sz="2400" dirty="0">
                <a:latin typeface="Arial"/>
                <a:cs typeface="Arial"/>
              </a:rPr>
              <a:t>approaches</a:t>
            </a:r>
            <a:r>
              <a:rPr lang="en-US" sz="2400" spc="-60" dirty="0">
                <a:latin typeface="Arial"/>
                <a:cs typeface="Arial"/>
              </a:rPr>
              <a:t> </a:t>
            </a:r>
            <a:r>
              <a:rPr lang="en-US" sz="2400" dirty="0">
                <a:latin typeface="Arial"/>
                <a:cs typeface="Arial"/>
              </a:rPr>
              <a:t>to</a:t>
            </a:r>
            <a:r>
              <a:rPr lang="en-US" sz="2400" spc="-85" dirty="0">
                <a:latin typeface="Arial"/>
                <a:cs typeface="Arial"/>
              </a:rPr>
              <a:t> </a:t>
            </a:r>
            <a:r>
              <a:rPr lang="en-US" sz="2400" dirty="0">
                <a:latin typeface="Arial"/>
                <a:cs typeface="Arial"/>
              </a:rPr>
              <a:t>link</a:t>
            </a:r>
            <a:r>
              <a:rPr lang="en-US" sz="2400" spc="-65" dirty="0">
                <a:latin typeface="Arial"/>
                <a:cs typeface="Arial"/>
              </a:rPr>
              <a:t> </a:t>
            </a:r>
            <a:r>
              <a:rPr lang="en-US" sz="2400" dirty="0">
                <a:latin typeface="Arial"/>
                <a:cs typeface="Arial"/>
              </a:rPr>
              <a:t>sensory</a:t>
            </a:r>
            <a:r>
              <a:rPr lang="en-US" sz="2400" spc="-70" dirty="0">
                <a:latin typeface="Arial"/>
                <a:cs typeface="Arial"/>
              </a:rPr>
              <a:t> </a:t>
            </a:r>
            <a:r>
              <a:rPr lang="en-US" sz="2400" spc="-10" dirty="0">
                <a:latin typeface="Arial"/>
                <a:cs typeface="Arial"/>
              </a:rPr>
              <a:t>input </a:t>
            </a:r>
            <a:r>
              <a:rPr lang="en-US" sz="2400" dirty="0">
                <a:latin typeface="Arial"/>
                <a:cs typeface="Arial"/>
              </a:rPr>
              <a:t>with</a:t>
            </a:r>
            <a:r>
              <a:rPr lang="en-US" sz="2400" spc="-70" dirty="0">
                <a:latin typeface="Arial"/>
                <a:cs typeface="Arial"/>
              </a:rPr>
              <a:t> </a:t>
            </a:r>
            <a:r>
              <a:rPr lang="en-US" sz="2400" dirty="0">
                <a:latin typeface="Arial"/>
                <a:cs typeface="Arial"/>
              </a:rPr>
              <a:t>motor</a:t>
            </a:r>
            <a:r>
              <a:rPr lang="en-US" sz="2400" spc="-75" dirty="0">
                <a:latin typeface="Arial"/>
                <a:cs typeface="Arial"/>
              </a:rPr>
              <a:t> </a:t>
            </a:r>
            <a:r>
              <a:rPr lang="en-US" sz="2400" dirty="0">
                <a:latin typeface="Arial"/>
                <a:cs typeface="Arial"/>
              </a:rPr>
              <a:t>output</a:t>
            </a:r>
            <a:r>
              <a:rPr lang="en-US" sz="2400" spc="-60" dirty="0">
                <a:latin typeface="Arial"/>
                <a:cs typeface="Arial"/>
              </a:rPr>
              <a:t> </a:t>
            </a:r>
            <a:r>
              <a:rPr lang="en-US" sz="2400" dirty="0">
                <a:latin typeface="Arial"/>
                <a:cs typeface="Arial"/>
              </a:rPr>
              <a:t>is</a:t>
            </a:r>
            <a:r>
              <a:rPr lang="en-US" sz="2400" spc="-60" dirty="0">
                <a:latin typeface="Arial"/>
                <a:cs typeface="Arial"/>
              </a:rPr>
              <a:t> </a:t>
            </a:r>
            <a:r>
              <a:rPr lang="en-US" sz="2400" dirty="0">
                <a:latin typeface="Arial"/>
                <a:cs typeface="Arial"/>
              </a:rPr>
              <a:t>nevertheless</a:t>
            </a:r>
            <a:r>
              <a:rPr lang="en-US" sz="2400" spc="-60" dirty="0">
                <a:latin typeface="Arial"/>
                <a:cs typeface="Arial"/>
              </a:rPr>
              <a:t> </a:t>
            </a:r>
            <a:r>
              <a:rPr lang="en-US" sz="2400" dirty="0">
                <a:latin typeface="Arial"/>
                <a:cs typeface="Arial"/>
              </a:rPr>
              <a:t>important</a:t>
            </a:r>
            <a:r>
              <a:rPr lang="en-US" sz="2400" spc="-55" dirty="0">
                <a:latin typeface="Arial"/>
                <a:cs typeface="Arial"/>
              </a:rPr>
              <a:t> </a:t>
            </a:r>
            <a:r>
              <a:rPr lang="en-US" sz="2400" dirty="0">
                <a:latin typeface="Arial"/>
                <a:cs typeface="Arial"/>
              </a:rPr>
              <a:t>to</a:t>
            </a:r>
            <a:r>
              <a:rPr lang="en-US" sz="2400" spc="-80" dirty="0">
                <a:latin typeface="Arial"/>
                <a:cs typeface="Arial"/>
              </a:rPr>
              <a:t> </a:t>
            </a:r>
            <a:r>
              <a:rPr lang="en-US" sz="2400" dirty="0">
                <a:latin typeface="Arial"/>
                <a:cs typeface="Arial"/>
              </a:rPr>
              <a:t>devise</a:t>
            </a:r>
            <a:r>
              <a:rPr lang="en-US" sz="2400" spc="-60" dirty="0">
                <a:latin typeface="Arial"/>
                <a:cs typeface="Arial"/>
              </a:rPr>
              <a:t> </a:t>
            </a:r>
            <a:r>
              <a:rPr lang="en-US" sz="2400" spc="-25" dirty="0">
                <a:latin typeface="Arial"/>
                <a:cs typeface="Arial"/>
              </a:rPr>
              <a:t>the </a:t>
            </a:r>
            <a:r>
              <a:rPr lang="en-US" sz="2400" dirty="0">
                <a:latin typeface="Arial"/>
                <a:cs typeface="Arial"/>
              </a:rPr>
              <a:t>best</a:t>
            </a:r>
            <a:r>
              <a:rPr lang="en-US" sz="2400" spc="-60" dirty="0">
                <a:latin typeface="Arial"/>
                <a:cs typeface="Arial"/>
              </a:rPr>
              <a:t> </a:t>
            </a:r>
            <a:r>
              <a:rPr lang="en-US" sz="2400" dirty="0">
                <a:latin typeface="Arial"/>
                <a:cs typeface="Arial"/>
              </a:rPr>
              <a:t>solutions</a:t>
            </a:r>
            <a:r>
              <a:rPr lang="en-US" sz="2400" spc="-30" dirty="0">
                <a:latin typeface="Arial"/>
                <a:cs typeface="Arial"/>
              </a:rPr>
              <a:t> </a:t>
            </a:r>
            <a:r>
              <a:rPr lang="en-US" sz="2400" dirty="0">
                <a:latin typeface="Arial"/>
                <a:cs typeface="Arial"/>
              </a:rPr>
              <a:t>for</a:t>
            </a:r>
            <a:r>
              <a:rPr lang="en-US" sz="2400" spc="-60" dirty="0">
                <a:latin typeface="Arial"/>
                <a:cs typeface="Arial"/>
              </a:rPr>
              <a:t> </a:t>
            </a:r>
            <a:r>
              <a:rPr lang="en-US" sz="2400" dirty="0">
                <a:latin typeface="Arial"/>
                <a:cs typeface="Arial"/>
              </a:rPr>
              <a:t>a</a:t>
            </a:r>
            <a:r>
              <a:rPr lang="en-US" sz="2400" spc="-60" dirty="0">
                <a:latin typeface="Arial"/>
                <a:cs typeface="Arial"/>
              </a:rPr>
              <a:t> </a:t>
            </a:r>
            <a:r>
              <a:rPr lang="en-US" sz="2400" dirty="0">
                <a:latin typeface="Arial"/>
                <a:cs typeface="Arial"/>
              </a:rPr>
              <a:t>problem</a:t>
            </a:r>
            <a:r>
              <a:rPr lang="en-US" sz="2400" spc="-25" dirty="0">
                <a:latin typeface="Arial"/>
                <a:cs typeface="Arial"/>
              </a:rPr>
              <a:t> </a:t>
            </a:r>
            <a:r>
              <a:rPr lang="en-US" sz="2400" dirty="0">
                <a:latin typeface="Arial"/>
                <a:cs typeface="Arial"/>
              </a:rPr>
              <a:t>in</a:t>
            </a:r>
            <a:r>
              <a:rPr lang="en-US" sz="2400" spc="-55" dirty="0">
                <a:latin typeface="Arial"/>
                <a:cs typeface="Arial"/>
              </a:rPr>
              <a:t> </a:t>
            </a:r>
            <a:r>
              <a:rPr lang="en-US" sz="2400" spc="-10" dirty="0">
                <a:latin typeface="Arial"/>
                <a:cs typeface="Arial"/>
              </a:rPr>
              <a:t>robotics</a:t>
            </a:r>
            <a:endParaRPr lang="en-US" sz="2400" dirty="0">
              <a:latin typeface="Arial"/>
              <a:cs typeface="Arial"/>
            </a:endParaRPr>
          </a:p>
          <a:p>
            <a:endParaRPr lang="en-GB" dirty="0"/>
          </a:p>
        </p:txBody>
      </p:sp>
      <p:sp>
        <p:nvSpPr>
          <p:cNvPr id="4" name="Date Placeholder 3">
            <a:extLst>
              <a:ext uri="{FF2B5EF4-FFF2-40B4-BE49-F238E27FC236}">
                <a16:creationId xmlns:a16="http://schemas.microsoft.com/office/drawing/2014/main" id="{07EC80A5-0683-D8C2-406A-E999F7CC1C51}"/>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93163B5C-4940-DC4A-CE03-5972B721BF78}"/>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6B499C2C-5D77-7B0A-CD8D-D75CD1259A3C}"/>
              </a:ext>
            </a:extLst>
          </p:cNvPr>
          <p:cNvSpPr>
            <a:spLocks noGrp="1"/>
          </p:cNvSpPr>
          <p:nvPr>
            <p:ph type="sldNum" sz="quarter" idx="12"/>
          </p:nvPr>
        </p:nvSpPr>
        <p:spPr/>
        <p:txBody>
          <a:bodyPr/>
          <a:lstStyle/>
          <a:p>
            <a:fld id="{3612906B-0D48-4D44-A2FA-F5590F1ECEEB}" type="slidenum">
              <a:rPr lang="en-GB" smtClean="0"/>
              <a:t>36</a:t>
            </a:fld>
            <a:endParaRPr lang="en-GB"/>
          </a:p>
        </p:txBody>
      </p:sp>
    </p:spTree>
    <p:extLst>
      <p:ext uri="{BB962C8B-B14F-4D97-AF65-F5344CB8AC3E}">
        <p14:creationId xmlns:p14="http://schemas.microsoft.com/office/powerpoint/2010/main" val="1519088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D076-7957-6EAF-E049-ECC9DE81E5A4}"/>
              </a:ext>
            </a:extLst>
          </p:cNvPr>
          <p:cNvSpPr>
            <a:spLocks noGrp="1"/>
          </p:cNvSpPr>
          <p:nvPr>
            <p:ph type="title"/>
          </p:nvPr>
        </p:nvSpPr>
        <p:spPr/>
        <p:txBody>
          <a:bodyPr/>
          <a:lstStyle/>
          <a:p>
            <a:r>
              <a:rPr lang="en-GB" dirty="0"/>
              <a:t>Reactive</a:t>
            </a:r>
            <a:r>
              <a:rPr lang="en-GB" spc="-50" dirty="0"/>
              <a:t> </a:t>
            </a:r>
            <a:r>
              <a:rPr lang="en-GB" dirty="0"/>
              <a:t>vs.</a:t>
            </a:r>
            <a:r>
              <a:rPr lang="en-GB" spc="-25" dirty="0"/>
              <a:t> </a:t>
            </a:r>
            <a:r>
              <a:rPr lang="en-GB" dirty="0"/>
              <a:t>Deliberative</a:t>
            </a:r>
            <a:r>
              <a:rPr lang="en-GB" spc="-55" dirty="0"/>
              <a:t> </a:t>
            </a:r>
            <a:r>
              <a:rPr lang="en-GB" spc="-10" dirty="0"/>
              <a:t>architectures</a:t>
            </a:r>
            <a:endParaRPr lang="en-GB" dirty="0"/>
          </a:p>
        </p:txBody>
      </p:sp>
      <p:pic>
        <p:nvPicPr>
          <p:cNvPr id="8" name="Content Placeholder 7">
            <a:extLst>
              <a:ext uri="{FF2B5EF4-FFF2-40B4-BE49-F238E27FC236}">
                <a16:creationId xmlns:a16="http://schemas.microsoft.com/office/drawing/2014/main" id="{E277190A-18FE-DA5B-BF2A-D19E8AC52C1B}"/>
              </a:ext>
            </a:extLst>
          </p:cNvPr>
          <p:cNvPicPr>
            <a:picLocks noGrp="1" noChangeAspect="1"/>
          </p:cNvPicPr>
          <p:nvPr>
            <p:ph idx="1"/>
          </p:nvPr>
        </p:nvPicPr>
        <p:blipFill>
          <a:blip r:embed="rId2"/>
          <a:stretch>
            <a:fillRect/>
          </a:stretch>
        </p:blipFill>
        <p:spPr>
          <a:xfrm>
            <a:off x="2273879" y="1825625"/>
            <a:ext cx="7644242" cy="4351338"/>
          </a:xfrm>
        </p:spPr>
      </p:pic>
      <p:sp>
        <p:nvSpPr>
          <p:cNvPr id="4" name="Date Placeholder 3">
            <a:extLst>
              <a:ext uri="{FF2B5EF4-FFF2-40B4-BE49-F238E27FC236}">
                <a16:creationId xmlns:a16="http://schemas.microsoft.com/office/drawing/2014/main" id="{F9958C80-9896-5122-3E84-72B9222A3E3D}"/>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B611C986-9237-3CC4-6D20-2CEECE0DE0D5}"/>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454B3FA4-844B-AE3F-A1B5-28936942E952}"/>
              </a:ext>
            </a:extLst>
          </p:cNvPr>
          <p:cNvSpPr>
            <a:spLocks noGrp="1"/>
          </p:cNvSpPr>
          <p:nvPr>
            <p:ph type="sldNum" sz="quarter" idx="12"/>
          </p:nvPr>
        </p:nvSpPr>
        <p:spPr/>
        <p:txBody>
          <a:bodyPr/>
          <a:lstStyle/>
          <a:p>
            <a:fld id="{3612906B-0D48-4D44-A2FA-F5590F1ECEEB}" type="slidenum">
              <a:rPr lang="en-GB" smtClean="0"/>
              <a:t>37</a:t>
            </a:fld>
            <a:endParaRPr lang="en-GB"/>
          </a:p>
        </p:txBody>
      </p:sp>
    </p:spTree>
    <p:extLst>
      <p:ext uri="{BB962C8B-B14F-4D97-AF65-F5344CB8AC3E}">
        <p14:creationId xmlns:p14="http://schemas.microsoft.com/office/powerpoint/2010/main" val="2139941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FAB6-ED78-DF55-3E99-1E4ACA82862B}"/>
              </a:ext>
            </a:extLst>
          </p:cNvPr>
          <p:cNvSpPr>
            <a:spLocks noGrp="1"/>
          </p:cNvSpPr>
          <p:nvPr>
            <p:ph type="title"/>
          </p:nvPr>
        </p:nvSpPr>
        <p:spPr/>
        <p:txBody>
          <a:bodyPr/>
          <a:lstStyle/>
          <a:p>
            <a:r>
              <a:rPr lang="en-GB" spc="-10" dirty="0"/>
              <a:t>Robot Sensing</a:t>
            </a:r>
            <a:endParaRPr lang="en-GB" dirty="0"/>
          </a:p>
        </p:txBody>
      </p:sp>
      <p:sp>
        <p:nvSpPr>
          <p:cNvPr id="3" name="Content Placeholder 2">
            <a:extLst>
              <a:ext uri="{FF2B5EF4-FFF2-40B4-BE49-F238E27FC236}">
                <a16:creationId xmlns:a16="http://schemas.microsoft.com/office/drawing/2014/main" id="{E128370A-AB84-5F4D-F70F-9987335FCE4F}"/>
              </a:ext>
            </a:extLst>
          </p:cNvPr>
          <p:cNvSpPr>
            <a:spLocks noGrp="1"/>
          </p:cNvSpPr>
          <p:nvPr>
            <p:ph idx="1"/>
          </p:nvPr>
        </p:nvSpPr>
        <p:spPr/>
        <p:txBody>
          <a:bodyPr>
            <a:normAutofit/>
          </a:bodyPr>
          <a:lstStyle/>
          <a:p>
            <a:pPr algn="l"/>
            <a:r>
              <a:rPr lang="en-US" sz="3000" b="0" i="0" u="none" strike="noStrike" baseline="0" dirty="0">
                <a:latin typeface="Arial" panose="020B0604020202020204" pitchFamily="34" charset="0"/>
                <a:cs typeface="Arial" panose="020B0604020202020204" pitchFamily="34" charset="0"/>
              </a:rPr>
              <a:t>Sensors are devices that enable a robot to perceive its physical environment to get information about itself and its surroundings</a:t>
            </a:r>
            <a:endParaRPr lang="en-US" sz="3000" dirty="0">
              <a:latin typeface="Arial" panose="020B0604020202020204" pitchFamily="34" charset="0"/>
              <a:cs typeface="Arial" panose="020B0604020202020204" pitchFamily="34" charset="0"/>
            </a:endParaRPr>
          </a:p>
          <a:p>
            <a:pPr marL="12700">
              <a:lnSpc>
                <a:spcPct val="100000"/>
              </a:lnSpc>
              <a:spcBef>
                <a:spcPts val="1010"/>
              </a:spcBef>
            </a:pPr>
            <a:r>
              <a:rPr lang="en-US" sz="2800" dirty="0">
                <a:latin typeface="Arial"/>
                <a:cs typeface="Arial"/>
              </a:rPr>
              <a:t>What</a:t>
            </a:r>
            <a:r>
              <a:rPr lang="en-US" sz="2800" spc="-45" dirty="0">
                <a:latin typeface="Arial"/>
                <a:cs typeface="Arial"/>
              </a:rPr>
              <a:t> </a:t>
            </a:r>
            <a:r>
              <a:rPr lang="en-US" sz="2800" dirty="0">
                <a:latin typeface="Arial"/>
                <a:cs typeface="Arial"/>
              </a:rPr>
              <a:t>can</a:t>
            </a:r>
            <a:r>
              <a:rPr lang="en-US" sz="2800" spc="-35" dirty="0">
                <a:latin typeface="Arial"/>
                <a:cs typeface="Arial"/>
              </a:rPr>
              <a:t> </a:t>
            </a:r>
            <a:r>
              <a:rPr lang="en-US" sz="2800" dirty="0">
                <a:latin typeface="Arial"/>
                <a:cs typeface="Arial"/>
              </a:rPr>
              <a:t>be</a:t>
            </a:r>
            <a:r>
              <a:rPr lang="en-US" sz="2800" spc="-35" dirty="0">
                <a:latin typeface="Arial"/>
                <a:cs typeface="Arial"/>
              </a:rPr>
              <a:t> </a:t>
            </a:r>
            <a:r>
              <a:rPr lang="en-US" sz="2800" spc="-10" dirty="0">
                <a:latin typeface="Arial"/>
                <a:cs typeface="Arial"/>
              </a:rPr>
              <a:t>sensed?</a:t>
            </a:r>
            <a:endParaRPr lang="en-US" sz="2800" dirty="0">
              <a:latin typeface="Arial"/>
              <a:cs typeface="Arial"/>
            </a:endParaRPr>
          </a:p>
          <a:p>
            <a:pPr marL="812165" lvl="1" indent="-342265">
              <a:lnSpc>
                <a:spcPct val="100000"/>
              </a:lnSpc>
              <a:spcBef>
                <a:spcPts val="915"/>
              </a:spcBef>
              <a:tabLst>
                <a:tab pos="354965" algn="l"/>
              </a:tabLst>
            </a:pPr>
            <a:r>
              <a:rPr lang="en-US" dirty="0">
                <a:latin typeface="Arial"/>
                <a:cs typeface="Arial"/>
              </a:rPr>
              <a:t>depends</a:t>
            </a:r>
            <a:r>
              <a:rPr lang="en-US" spc="-30" dirty="0">
                <a:latin typeface="Arial"/>
                <a:cs typeface="Arial"/>
              </a:rPr>
              <a:t> </a:t>
            </a:r>
            <a:r>
              <a:rPr lang="en-US" dirty="0">
                <a:latin typeface="Arial"/>
                <a:cs typeface="Arial"/>
              </a:rPr>
              <a:t>on</a:t>
            </a:r>
            <a:r>
              <a:rPr lang="en-US" spc="-55" dirty="0">
                <a:latin typeface="Arial"/>
                <a:cs typeface="Arial"/>
              </a:rPr>
              <a:t> </a:t>
            </a:r>
            <a:r>
              <a:rPr lang="en-US" dirty="0">
                <a:latin typeface="Arial"/>
                <a:cs typeface="Arial"/>
              </a:rPr>
              <a:t>the</a:t>
            </a:r>
            <a:r>
              <a:rPr lang="en-US" spc="-60" dirty="0">
                <a:latin typeface="Arial"/>
                <a:cs typeface="Arial"/>
              </a:rPr>
              <a:t> </a:t>
            </a:r>
            <a:r>
              <a:rPr lang="en-US" dirty="0">
                <a:latin typeface="Arial"/>
                <a:cs typeface="Arial"/>
              </a:rPr>
              <a:t>sensors</a:t>
            </a:r>
            <a:r>
              <a:rPr lang="en-US" spc="-40" dirty="0">
                <a:latin typeface="Arial"/>
                <a:cs typeface="Arial"/>
              </a:rPr>
              <a:t> </a:t>
            </a:r>
            <a:r>
              <a:rPr lang="en-US" dirty="0">
                <a:latin typeface="Arial"/>
                <a:cs typeface="Arial"/>
              </a:rPr>
              <a:t>on</a:t>
            </a:r>
            <a:r>
              <a:rPr lang="en-US" spc="-50" dirty="0">
                <a:latin typeface="Arial"/>
                <a:cs typeface="Arial"/>
              </a:rPr>
              <a:t> </a:t>
            </a:r>
            <a:r>
              <a:rPr lang="en-US" dirty="0">
                <a:latin typeface="Arial"/>
                <a:cs typeface="Arial"/>
              </a:rPr>
              <a:t>the</a:t>
            </a:r>
            <a:r>
              <a:rPr lang="en-US" spc="-60" dirty="0">
                <a:latin typeface="Arial"/>
                <a:cs typeface="Arial"/>
              </a:rPr>
              <a:t> </a:t>
            </a:r>
            <a:r>
              <a:rPr lang="en-US" spc="-10" dirty="0">
                <a:latin typeface="Arial"/>
                <a:cs typeface="Arial"/>
              </a:rPr>
              <a:t>robot</a:t>
            </a:r>
            <a:endParaRPr lang="en-US" dirty="0">
              <a:latin typeface="Arial"/>
              <a:cs typeface="Arial"/>
            </a:endParaRPr>
          </a:p>
          <a:p>
            <a:pPr marL="812165" lvl="1" indent="-342265">
              <a:lnSpc>
                <a:spcPct val="100000"/>
              </a:lnSpc>
              <a:spcBef>
                <a:spcPts val="910"/>
              </a:spcBef>
              <a:tabLst>
                <a:tab pos="354965" algn="l"/>
              </a:tabLst>
            </a:pPr>
            <a:r>
              <a:rPr lang="en-US" dirty="0">
                <a:latin typeface="Arial"/>
                <a:cs typeface="Arial"/>
              </a:rPr>
              <a:t>robotic</a:t>
            </a:r>
            <a:r>
              <a:rPr lang="en-US" spc="-75" dirty="0">
                <a:latin typeface="Arial"/>
                <a:cs typeface="Arial"/>
              </a:rPr>
              <a:t> </a:t>
            </a:r>
            <a:r>
              <a:rPr lang="en-US" dirty="0">
                <a:latin typeface="Arial"/>
                <a:cs typeface="Arial"/>
              </a:rPr>
              <a:t>sensors</a:t>
            </a:r>
            <a:r>
              <a:rPr lang="en-US" spc="-60" dirty="0">
                <a:latin typeface="Arial"/>
                <a:cs typeface="Arial"/>
              </a:rPr>
              <a:t> </a:t>
            </a:r>
            <a:r>
              <a:rPr lang="en-US" dirty="0">
                <a:latin typeface="Arial"/>
                <a:cs typeface="Arial"/>
              </a:rPr>
              <a:t>are</a:t>
            </a:r>
            <a:r>
              <a:rPr lang="en-US" spc="-85" dirty="0">
                <a:latin typeface="Arial"/>
                <a:cs typeface="Arial"/>
              </a:rPr>
              <a:t> </a:t>
            </a:r>
            <a:r>
              <a:rPr lang="en-US" dirty="0">
                <a:latin typeface="Arial"/>
                <a:cs typeface="Arial"/>
              </a:rPr>
              <a:t>very</a:t>
            </a:r>
            <a:r>
              <a:rPr lang="en-US" spc="-70" dirty="0">
                <a:latin typeface="Arial"/>
                <a:cs typeface="Arial"/>
              </a:rPr>
              <a:t> </a:t>
            </a:r>
            <a:r>
              <a:rPr lang="en-US" dirty="0">
                <a:latin typeface="Arial"/>
                <a:cs typeface="Arial"/>
              </a:rPr>
              <a:t>different</a:t>
            </a:r>
            <a:r>
              <a:rPr lang="en-US" spc="-80" dirty="0">
                <a:latin typeface="Arial"/>
                <a:cs typeface="Arial"/>
              </a:rPr>
              <a:t> </a:t>
            </a:r>
            <a:r>
              <a:rPr lang="en-US" dirty="0">
                <a:latin typeface="Arial"/>
                <a:cs typeface="Arial"/>
              </a:rPr>
              <a:t>from</a:t>
            </a:r>
            <a:r>
              <a:rPr lang="en-US" spc="-85" dirty="0">
                <a:latin typeface="Arial"/>
                <a:cs typeface="Arial"/>
              </a:rPr>
              <a:t> </a:t>
            </a:r>
            <a:r>
              <a:rPr lang="en-US" dirty="0">
                <a:latin typeface="Arial"/>
                <a:cs typeface="Arial"/>
              </a:rPr>
              <a:t>biological</a:t>
            </a:r>
            <a:r>
              <a:rPr lang="en-US" spc="-35" dirty="0">
                <a:latin typeface="Arial"/>
                <a:cs typeface="Arial"/>
              </a:rPr>
              <a:t> </a:t>
            </a:r>
            <a:r>
              <a:rPr lang="en-US" spc="-10" dirty="0">
                <a:latin typeface="Arial"/>
                <a:cs typeface="Arial"/>
              </a:rPr>
              <a:t>sensors</a:t>
            </a:r>
            <a:endParaRPr lang="en-US" dirty="0">
              <a:latin typeface="Arial"/>
              <a:cs typeface="Arial"/>
            </a:endParaRPr>
          </a:p>
          <a:p>
            <a:pPr marL="812800" marR="5080" lvl="1" indent="-342900">
              <a:lnSpc>
                <a:spcPts val="2590"/>
              </a:lnSpc>
              <a:spcBef>
                <a:spcPts val="1240"/>
              </a:spcBef>
              <a:tabLst>
                <a:tab pos="355600" algn="l"/>
              </a:tabLst>
            </a:pPr>
            <a:r>
              <a:rPr lang="en-US" dirty="0">
                <a:latin typeface="Arial"/>
                <a:cs typeface="Arial"/>
              </a:rPr>
              <a:t>the</a:t>
            </a:r>
            <a:r>
              <a:rPr lang="en-US" spc="-70" dirty="0">
                <a:latin typeface="Arial"/>
                <a:cs typeface="Arial"/>
              </a:rPr>
              <a:t> </a:t>
            </a:r>
            <a:r>
              <a:rPr lang="en-US" dirty="0">
                <a:latin typeface="Arial"/>
                <a:cs typeface="Arial"/>
              </a:rPr>
              <a:t>robot</a:t>
            </a:r>
            <a:r>
              <a:rPr lang="en-US" spc="-45" dirty="0">
                <a:latin typeface="Arial"/>
                <a:cs typeface="Arial"/>
              </a:rPr>
              <a:t> </a:t>
            </a:r>
            <a:r>
              <a:rPr lang="en-US" dirty="0">
                <a:latin typeface="Arial"/>
                <a:cs typeface="Arial"/>
              </a:rPr>
              <a:t>exists</a:t>
            </a:r>
            <a:r>
              <a:rPr lang="en-US" spc="-50" dirty="0">
                <a:latin typeface="Arial"/>
                <a:cs typeface="Arial"/>
              </a:rPr>
              <a:t> </a:t>
            </a:r>
            <a:r>
              <a:rPr lang="en-US" dirty="0">
                <a:latin typeface="Arial"/>
                <a:cs typeface="Arial"/>
              </a:rPr>
              <a:t>in</a:t>
            </a:r>
            <a:r>
              <a:rPr lang="en-US" spc="-50" dirty="0">
                <a:latin typeface="Arial"/>
                <a:cs typeface="Arial"/>
              </a:rPr>
              <a:t> </a:t>
            </a:r>
            <a:r>
              <a:rPr lang="en-US" dirty="0">
                <a:latin typeface="Arial"/>
                <a:cs typeface="Arial"/>
              </a:rPr>
              <a:t>its</a:t>
            </a:r>
            <a:r>
              <a:rPr lang="en-US" spc="-65" dirty="0">
                <a:latin typeface="Arial"/>
                <a:cs typeface="Arial"/>
              </a:rPr>
              <a:t> </a:t>
            </a:r>
            <a:r>
              <a:rPr lang="en-US" dirty="0">
                <a:latin typeface="Arial"/>
                <a:cs typeface="Arial"/>
              </a:rPr>
              <a:t>sensor</a:t>
            </a:r>
            <a:r>
              <a:rPr lang="en-US" spc="-45" dirty="0">
                <a:latin typeface="Arial"/>
                <a:cs typeface="Arial"/>
              </a:rPr>
              <a:t> </a:t>
            </a:r>
            <a:r>
              <a:rPr lang="en-US" dirty="0">
                <a:latin typeface="Arial"/>
                <a:cs typeface="Arial"/>
              </a:rPr>
              <a:t>space</a:t>
            </a:r>
            <a:r>
              <a:rPr lang="en-US" spc="-50" dirty="0">
                <a:latin typeface="Arial"/>
                <a:cs typeface="Arial"/>
              </a:rPr>
              <a:t> </a:t>
            </a:r>
            <a:r>
              <a:rPr lang="en-US" dirty="0">
                <a:latin typeface="Arial"/>
                <a:cs typeface="Arial"/>
              </a:rPr>
              <a:t>(all</a:t>
            </a:r>
            <a:r>
              <a:rPr lang="en-US" spc="-45" dirty="0">
                <a:latin typeface="Arial"/>
                <a:cs typeface="Arial"/>
              </a:rPr>
              <a:t> </a:t>
            </a:r>
            <a:r>
              <a:rPr lang="en-US" dirty="0">
                <a:latin typeface="Arial"/>
                <a:cs typeface="Arial"/>
              </a:rPr>
              <a:t>possible</a:t>
            </a:r>
            <a:r>
              <a:rPr lang="en-US" spc="-25" dirty="0">
                <a:latin typeface="Arial"/>
                <a:cs typeface="Arial"/>
              </a:rPr>
              <a:t> </a:t>
            </a:r>
            <a:r>
              <a:rPr lang="en-US" dirty="0">
                <a:latin typeface="Arial"/>
                <a:cs typeface="Arial"/>
              </a:rPr>
              <a:t>values</a:t>
            </a:r>
            <a:r>
              <a:rPr lang="en-US" spc="-40" dirty="0">
                <a:latin typeface="Arial"/>
                <a:cs typeface="Arial"/>
              </a:rPr>
              <a:t> </a:t>
            </a:r>
            <a:r>
              <a:rPr lang="en-US" spc="-25" dirty="0">
                <a:latin typeface="Arial"/>
                <a:cs typeface="Arial"/>
              </a:rPr>
              <a:t>of </a:t>
            </a:r>
            <a:r>
              <a:rPr lang="en-US" dirty="0">
                <a:latin typeface="Arial"/>
                <a:cs typeface="Arial"/>
              </a:rPr>
              <a:t>its</a:t>
            </a:r>
            <a:r>
              <a:rPr lang="en-US" spc="-90" dirty="0">
                <a:latin typeface="Arial"/>
                <a:cs typeface="Arial"/>
              </a:rPr>
              <a:t> </a:t>
            </a:r>
            <a:r>
              <a:rPr lang="en-US" dirty="0">
                <a:latin typeface="Arial"/>
                <a:cs typeface="Arial"/>
              </a:rPr>
              <a:t>sensory</a:t>
            </a:r>
            <a:r>
              <a:rPr lang="en-US" spc="-70" dirty="0">
                <a:latin typeface="Arial"/>
                <a:cs typeface="Arial"/>
              </a:rPr>
              <a:t> </a:t>
            </a:r>
            <a:r>
              <a:rPr lang="en-US" dirty="0">
                <a:latin typeface="Arial"/>
                <a:cs typeface="Arial"/>
              </a:rPr>
              <a:t>readings,</a:t>
            </a:r>
            <a:r>
              <a:rPr lang="en-US" spc="-50" dirty="0">
                <a:latin typeface="Arial"/>
                <a:cs typeface="Arial"/>
              </a:rPr>
              <a:t> </a:t>
            </a:r>
            <a:r>
              <a:rPr lang="en-US" dirty="0">
                <a:latin typeface="Arial"/>
                <a:cs typeface="Arial"/>
              </a:rPr>
              <a:t>also</a:t>
            </a:r>
            <a:r>
              <a:rPr lang="en-US" spc="-65" dirty="0">
                <a:latin typeface="Arial"/>
                <a:cs typeface="Arial"/>
              </a:rPr>
              <a:t> </a:t>
            </a:r>
            <a:r>
              <a:rPr lang="en-US" dirty="0">
                <a:latin typeface="Arial"/>
                <a:cs typeface="Arial"/>
              </a:rPr>
              <a:t>called</a:t>
            </a:r>
            <a:r>
              <a:rPr lang="en-US" spc="-55" dirty="0">
                <a:latin typeface="Arial"/>
                <a:cs typeface="Arial"/>
              </a:rPr>
              <a:t> </a:t>
            </a:r>
            <a:r>
              <a:rPr lang="en-US" dirty="0">
                <a:latin typeface="Arial"/>
                <a:cs typeface="Arial"/>
              </a:rPr>
              <a:t>perceptual</a:t>
            </a:r>
            <a:r>
              <a:rPr lang="en-US" spc="-70" dirty="0">
                <a:latin typeface="Arial"/>
                <a:cs typeface="Arial"/>
              </a:rPr>
              <a:t> </a:t>
            </a:r>
            <a:r>
              <a:rPr lang="en-US" spc="-10" dirty="0">
                <a:latin typeface="Arial"/>
                <a:cs typeface="Arial"/>
              </a:rPr>
              <a:t>space)</a:t>
            </a:r>
            <a:endParaRPr lang="en-US" dirty="0">
              <a:latin typeface="Arial"/>
              <a:cs typeface="Arial"/>
            </a:endParaRPr>
          </a:p>
          <a:p>
            <a:pPr marL="812800" marR="654685" lvl="1" indent="-342900">
              <a:lnSpc>
                <a:spcPts val="2590"/>
              </a:lnSpc>
              <a:spcBef>
                <a:spcPts val="1205"/>
              </a:spcBef>
              <a:tabLst>
                <a:tab pos="355600" algn="l"/>
              </a:tabLst>
            </a:pPr>
            <a:r>
              <a:rPr lang="en-US" dirty="0">
                <a:latin typeface="Arial"/>
                <a:cs typeface="Arial"/>
              </a:rPr>
              <a:t>a</a:t>
            </a:r>
            <a:r>
              <a:rPr lang="en-US" spc="-55" dirty="0">
                <a:latin typeface="Arial"/>
                <a:cs typeface="Arial"/>
              </a:rPr>
              <a:t> </a:t>
            </a:r>
            <a:r>
              <a:rPr lang="en-US" dirty="0">
                <a:latin typeface="Arial"/>
                <a:cs typeface="Arial"/>
              </a:rPr>
              <a:t>roboticist</a:t>
            </a:r>
            <a:r>
              <a:rPr lang="en-US" spc="-45" dirty="0">
                <a:latin typeface="Arial"/>
                <a:cs typeface="Arial"/>
              </a:rPr>
              <a:t> </a:t>
            </a:r>
            <a:r>
              <a:rPr lang="en-US" dirty="0">
                <a:latin typeface="Arial"/>
                <a:cs typeface="Arial"/>
              </a:rPr>
              <a:t>needs</a:t>
            </a:r>
            <a:r>
              <a:rPr lang="en-US" spc="-40" dirty="0">
                <a:latin typeface="Arial"/>
                <a:cs typeface="Arial"/>
              </a:rPr>
              <a:t> </a:t>
            </a:r>
            <a:r>
              <a:rPr lang="en-US" dirty="0">
                <a:latin typeface="Arial"/>
                <a:cs typeface="Arial"/>
              </a:rPr>
              <a:t>to</a:t>
            </a:r>
            <a:r>
              <a:rPr lang="en-US" spc="-60" dirty="0">
                <a:latin typeface="Arial"/>
                <a:cs typeface="Arial"/>
              </a:rPr>
              <a:t> </a:t>
            </a:r>
            <a:r>
              <a:rPr lang="en-US" dirty="0">
                <a:latin typeface="Arial"/>
                <a:cs typeface="Arial"/>
              </a:rPr>
              <a:t>imagine</a:t>
            </a:r>
            <a:r>
              <a:rPr lang="en-US" spc="-30" dirty="0">
                <a:latin typeface="Arial"/>
                <a:cs typeface="Arial"/>
              </a:rPr>
              <a:t> </a:t>
            </a:r>
            <a:r>
              <a:rPr lang="en-US" dirty="0">
                <a:latin typeface="Arial"/>
                <a:cs typeface="Arial"/>
              </a:rPr>
              <a:t>the</a:t>
            </a:r>
            <a:r>
              <a:rPr lang="en-US" spc="-65" dirty="0">
                <a:latin typeface="Arial"/>
                <a:cs typeface="Arial"/>
              </a:rPr>
              <a:t> </a:t>
            </a:r>
            <a:r>
              <a:rPr lang="en-US" dirty="0">
                <a:latin typeface="Arial"/>
                <a:cs typeface="Arial"/>
              </a:rPr>
              <a:t>world</a:t>
            </a:r>
            <a:r>
              <a:rPr lang="en-US" spc="-30" dirty="0">
                <a:latin typeface="Arial"/>
                <a:cs typeface="Arial"/>
              </a:rPr>
              <a:t> </a:t>
            </a:r>
            <a:r>
              <a:rPr lang="en-US" dirty="0">
                <a:latin typeface="Arial"/>
                <a:cs typeface="Arial"/>
              </a:rPr>
              <a:t>in</a:t>
            </a:r>
            <a:r>
              <a:rPr lang="en-US" spc="-50" dirty="0">
                <a:latin typeface="Arial"/>
                <a:cs typeface="Arial"/>
              </a:rPr>
              <a:t> </a:t>
            </a:r>
            <a:r>
              <a:rPr lang="en-US" dirty="0">
                <a:latin typeface="Arial"/>
                <a:cs typeface="Arial"/>
              </a:rPr>
              <a:t>the</a:t>
            </a:r>
            <a:r>
              <a:rPr lang="en-US" spc="-55" dirty="0">
                <a:latin typeface="Arial"/>
                <a:cs typeface="Arial"/>
              </a:rPr>
              <a:t> </a:t>
            </a:r>
            <a:r>
              <a:rPr lang="en-US" spc="-10" dirty="0">
                <a:latin typeface="Arial"/>
                <a:cs typeface="Arial"/>
              </a:rPr>
              <a:t>robot’s </a:t>
            </a:r>
            <a:r>
              <a:rPr lang="en-US" dirty="0">
                <a:latin typeface="Arial"/>
                <a:cs typeface="Arial"/>
              </a:rPr>
              <a:t>sensor</a:t>
            </a:r>
            <a:r>
              <a:rPr lang="en-US" spc="-70" dirty="0">
                <a:latin typeface="Arial"/>
                <a:cs typeface="Arial"/>
              </a:rPr>
              <a:t> </a:t>
            </a:r>
            <a:r>
              <a:rPr lang="en-US" spc="-10" dirty="0">
                <a:latin typeface="Arial"/>
                <a:cs typeface="Arial"/>
              </a:rPr>
              <a:t>space</a:t>
            </a:r>
            <a:endParaRPr lang="en-US" dirty="0">
              <a:latin typeface="Arial"/>
              <a:cs typeface="Arial"/>
            </a:endParaRPr>
          </a:p>
          <a:p>
            <a:endParaRPr lang="en-GB" dirty="0"/>
          </a:p>
        </p:txBody>
      </p:sp>
      <p:sp>
        <p:nvSpPr>
          <p:cNvPr id="4" name="Date Placeholder 3">
            <a:extLst>
              <a:ext uri="{FF2B5EF4-FFF2-40B4-BE49-F238E27FC236}">
                <a16:creationId xmlns:a16="http://schemas.microsoft.com/office/drawing/2014/main" id="{B988102F-9014-375D-9B91-8561A7B5537F}"/>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1318D1EA-7A48-1E46-AEDE-2B3B924D4D2C}"/>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AA1FD281-F880-0F88-5657-FDFC4971EF19}"/>
              </a:ext>
            </a:extLst>
          </p:cNvPr>
          <p:cNvSpPr>
            <a:spLocks noGrp="1"/>
          </p:cNvSpPr>
          <p:nvPr>
            <p:ph type="sldNum" sz="quarter" idx="12"/>
          </p:nvPr>
        </p:nvSpPr>
        <p:spPr/>
        <p:txBody>
          <a:bodyPr/>
          <a:lstStyle/>
          <a:p>
            <a:fld id="{3612906B-0D48-4D44-A2FA-F5590F1ECEEB}" type="slidenum">
              <a:rPr lang="en-GB" smtClean="0"/>
              <a:t>38</a:t>
            </a:fld>
            <a:endParaRPr lang="en-GB"/>
          </a:p>
        </p:txBody>
      </p:sp>
    </p:spTree>
    <p:extLst>
      <p:ext uri="{BB962C8B-B14F-4D97-AF65-F5344CB8AC3E}">
        <p14:creationId xmlns:p14="http://schemas.microsoft.com/office/powerpoint/2010/main" val="3039524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0654-CCB9-575D-646C-08746A109AA5}"/>
              </a:ext>
            </a:extLst>
          </p:cNvPr>
          <p:cNvSpPr>
            <a:spLocks noGrp="1"/>
          </p:cNvSpPr>
          <p:nvPr>
            <p:ph type="title"/>
          </p:nvPr>
        </p:nvSpPr>
        <p:spPr/>
        <p:txBody>
          <a:bodyPr/>
          <a:lstStyle/>
          <a:p>
            <a:r>
              <a:rPr lang="en-GB" spc="-10" dirty="0"/>
              <a:t>Robot Actuators/Effectors</a:t>
            </a:r>
            <a:endParaRPr lang="en-GB" dirty="0"/>
          </a:p>
        </p:txBody>
      </p:sp>
      <p:sp>
        <p:nvSpPr>
          <p:cNvPr id="3" name="Content Placeholder 2">
            <a:extLst>
              <a:ext uri="{FF2B5EF4-FFF2-40B4-BE49-F238E27FC236}">
                <a16:creationId xmlns:a16="http://schemas.microsoft.com/office/drawing/2014/main" id="{A37A35D4-B4E6-C537-871B-FA9DC983B511}"/>
              </a:ext>
            </a:extLst>
          </p:cNvPr>
          <p:cNvSpPr>
            <a:spLocks noGrp="1"/>
          </p:cNvSpPr>
          <p:nvPr>
            <p:ph idx="1"/>
          </p:nvPr>
        </p:nvSpPr>
        <p:spPr/>
        <p:txBody>
          <a:bodyPr>
            <a:normAutofit fontScale="92500" lnSpcReduction="20000"/>
          </a:bodyPr>
          <a:lstStyle/>
          <a:p>
            <a:pPr marL="355600" marR="186690" indent="-342900">
              <a:lnSpc>
                <a:spcPct val="110000"/>
              </a:lnSpc>
              <a:spcBef>
                <a:spcPts val="425"/>
              </a:spcBef>
              <a:buChar char="•"/>
              <a:tabLst>
                <a:tab pos="355600" algn="l"/>
              </a:tabLst>
            </a:pPr>
            <a:r>
              <a:rPr lang="en-US" dirty="0">
                <a:latin typeface="Arial"/>
                <a:cs typeface="Arial"/>
              </a:rPr>
              <a:t>A</a:t>
            </a:r>
            <a:r>
              <a:rPr lang="en-US" spc="-170" dirty="0">
                <a:latin typeface="Arial"/>
                <a:cs typeface="Arial"/>
              </a:rPr>
              <a:t> </a:t>
            </a:r>
            <a:r>
              <a:rPr lang="en-US" dirty="0">
                <a:latin typeface="Arial"/>
                <a:cs typeface="Arial"/>
              </a:rPr>
              <a:t>robot</a:t>
            </a:r>
            <a:r>
              <a:rPr lang="en-US" spc="-40" dirty="0">
                <a:latin typeface="Arial"/>
                <a:cs typeface="Arial"/>
              </a:rPr>
              <a:t> </a:t>
            </a:r>
            <a:r>
              <a:rPr lang="en-US" dirty="0">
                <a:latin typeface="Arial"/>
                <a:cs typeface="Arial"/>
              </a:rPr>
              <a:t>acts</a:t>
            </a:r>
            <a:r>
              <a:rPr lang="en-US" spc="-50" dirty="0">
                <a:latin typeface="Arial"/>
                <a:cs typeface="Arial"/>
              </a:rPr>
              <a:t> </a:t>
            </a:r>
            <a:r>
              <a:rPr lang="en-US" dirty="0">
                <a:latin typeface="Arial"/>
                <a:cs typeface="Arial"/>
              </a:rPr>
              <a:t>through</a:t>
            </a:r>
            <a:r>
              <a:rPr lang="en-US" spc="-45" dirty="0">
                <a:latin typeface="Arial"/>
                <a:cs typeface="Arial"/>
              </a:rPr>
              <a:t> </a:t>
            </a:r>
            <a:r>
              <a:rPr lang="en-US" dirty="0">
                <a:latin typeface="Arial"/>
                <a:cs typeface="Arial"/>
              </a:rPr>
              <a:t>the</a:t>
            </a:r>
            <a:r>
              <a:rPr lang="en-US" spc="-40" dirty="0">
                <a:latin typeface="Arial"/>
                <a:cs typeface="Arial"/>
              </a:rPr>
              <a:t> </a:t>
            </a:r>
            <a:r>
              <a:rPr lang="en-US" dirty="0">
                <a:latin typeface="Arial"/>
                <a:cs typeface="Arial"/>
              </a:rPr>
              <a:t>use</a:t>
            </a:r>
            <a:r>
              <a:rPr lang="en-US" spc="-40" dirty="0">
                <a:latin typeface="Arial"/>
                <a:cs typeface="Arial"/>
              </a:rPr>
              <a:t> </a:t>
            </a:r>
            <a:r>
              <a:rPr lang="en-US" dirty="0">
                <a:latin typeface="Arial"/>
                <a:cs typeface="Arial"/>
              </a:rPr>
              <a:t>of</a:t>
            </a:r>
            <a:r>
              <a:rPr lang="en-US" spc="-45" dirty="0">
                <a:latin typeface="Arial"/>
                <a:cs typeface="Arial"/>
              </a:rPr>
              <a:t> </a:t>
            </a:r>
            <a:r>
              <a:rPr lang="en-US" dirty="0">
                <a:latin typeface="Arial"/>
                <a:cs typeface="Arial"/>
              </a:rPr>
              <a:t>its</a:t>
            </a:r>
            <a:r>
              <a:rPr lang="en-US" spc="-55" dirty="0">
                <a:latin typeface="Arial"/>
                <a:cs typeface="Arial"/>
              </a:rPr>
              <a:t> </a:t>
            </a:r>
            <a:r>
              <a:rPr lang="en-US" dirty="0">
                <a:latin typeface="Arial"/>
                <a:cs typeface="Arial"/>
              </a:rPr>
              <a:t>actuators,</a:t>
            </a:r>
            <a:r>
              <a:rPr lang="en-US" spc="-55" dirty="0">
                <a:latin typeface="Arial"/>
                <a:cs typeface="Arial"/>
              </a:rPr>
              <a:t> </a:t>
            </a:r>
            <a:r>
              <a:rPr lang="en-US" spc="-20" dirty="0">
                <a:latin typeface="Arial"/>
                <a:cs typeface="Arial"/>
              </a:rPr>
              <a:t>also </a:t>
            </a:r>
            <a:r>
              <a:rPr lang="en-US" dirty="0">
                <a:latin typeface="Arial"/>
                <a:cs typeface="Arial"/>
              </a:rPr>
              <a:t>called</a:t>
            </a:r>
            <a:r>
              <a:rPr lang="en-US" spc="-60" dirty="0">
                <a:latin typeface="Arial"/>
                <a:cs typeface="Arial"/>
              </a:rPr>
              <a:t> </a:t>
            </a:r>
            <a:r>
              <a:rPr lang="en-US" spc="-10" dirty="0">
                <a:latin typeface="Arial"/>
                <a:cs typeface="Arial"/>
              </a:rPr>
              <a:t>effectors</a:t>
            </a:r>
            <a:endParaRPr lang="en-US" dirty="0">
              <a:latin typeface="Arial"/>
              <a:cs typeface="Arial"/>
            </a:endParaRPr>
          </a:p>
          <a:p>
            <a:pPr marL="355600" marR="5080" indent="-342900">
              <a:lnSpc>
                <a:spcPct val="110000"/>
              </a:lnSpc>
              <a:spcBef>
                <a:spcPts val="1205"/>
              </a:spcBef>
              <a:buChar char="•"/>
              <a:tabLst>
                <a:tab pos="355600" algn="l"/>
              </a:tabLst>
            </a:pPr>
            <a:r>
              <a:rPr lang="en-US" dirty="0">
                <a:latin typeface="Arial"/>
                <a:cs typeface="Arial"/>
              </a:rPr>
              <a:t>Robotic</a:t>
            </a:r>
            <a:r>
              <a:rPr lang="en-US" spc="-65" dirty="0">
                <a:latin typeface="Arial"/>
                <a:cs typeface="Arial"/>
              </a:rPr>
              <a:t> </a:t>
            </a:r>
            <a:r>
              <a:rPr lang="en-US" dirty="0">
                <a:latin typeface="Arial"/>
                <a:cs typeface="Arial"/>
              </a:rPr>
              <a:t>actuators</a:t>
            </a:r>
            <a:r>
              <a:rPr lang="en-US" spc="-65" dirty="0">
                <a:latin typeface="Arial"/>
                <a:cs typeface="Arial"/>
              </a:rPr>
              <a:t> </a:t>
            </a:r>
            <a:r>
              <a:rPr lang="en-US" dirty="0">
                <a:latin typeface="Arial"/>
                <a:cs typeface="Arial"/>
              </a:rPr>
              <a:t>are</a:t>
            </a:r>
            <a:r>
              <a:rPr lang="en-US" spc="-85" dirty="0">
                <a:latin typeface="Arial"/>
                <a:cs typeface="Arial"/>
              </a:rPr>
              <a:t> </a:t>
            </a:r>
            <a:r>
              <a:rPr lang="en-US" dirty="0">
                <a:latin typeface="Arial"/>
                <a:cs typeface="Arial"/>
              </a:rPr>
              <a:t>very</a:t>
            </a:r>
            <a:r>
              <a:rPr lang="en-US" spc="-70" dirty="0">
                <a:latin typeface="Arial"/>
                <a:cs typeface="Arial"/>
              </a:rPr>
              <a:t> </a:t>
            </a:r>
            <a:r>
              <a:rPr lang="en-US" dirty="0">
                <a:latin typeface="Arial"/>
                <a:cs typeface="Arial"/>
              </a:rPr>
              <a:t>different</a:t>
            </a:r>
            <a:r>
              <a:rPr lang="en-US" spc="-75" dirty="0">
                <a:latin typeface="Arial"/>
                <a:cs typeface="Arial"/>
              </a:rPr>
              <a:t> </a:t>
            </a:r>
            <a:r>
              <a:rPr lang="en-US" dirty="0">
                <a:latin typeface="Arial"/>
                <a:cs typeface="Arial"/>
              </a:rPr>
              <a:t>from</a:t>
            </a:r>
            <a:r>
              <a:rPr lang="en-US" spc="-90" dirty="0">
                <a:latin typeface="Arial"/>
                <a:cs typeface="Arial"/>
              </a:rPr>
              <a:t> </a:t>
            </a:r>
            <a:r>
              <a:rPr lang="en-US" spc="-10" dirty="0">
                <a:latin typeface="Arial"/>
                <a:cs typeface="Arial"/>
              </a:rPr>
              <a:t>biological </a:t>
            </a:r>
            <a:r>
              <a:rPr lang="en-US" dirty="0">
                <a:latin typeface="Arial"/>
                <a:cs typeface="Arial"/>
              </a:rPr>
              <a:t>ones,</a:t>
            </a:r>
            <a:r>
              <a:rPr lang="en-US" spc="-50" dirty="0">
                <a:latin typeface="Arial"/>
                <a:cs typeface="Arial"/>
              </a:rPr>
              <a:t> </a:t>
            </a:r>
            <a:r>
              <a:rPr lang="en-US" dirty="0">
                <a:latin typeface="Arial"/>
                <a:cs typeface="Arial"/>
              </a:rPr>
              <a:t>both</a:t>
            </a:r>
            <a:r>
              <a:rPr lang="en-US" spc="-55" dirty="0">
                <a:latin typeface="Arial"/>
                <a:cs typeface="Arial"/>
              </a:rPr>
              <a:t> </a:t>
            </a:r>
            <a:r>
              <a:rPr lang="en-US" dirty="0">
                <a:latin typeface="Arial"/>
                <a:cs typeface="Arial"/>
              </a:rPr>
              <a:t>are</a:t>
            </a:r>
            <a:r>
              <a:rPr lang="en-US" spc="-65" dirty="0">
                <a:latin typeface="Arial"/>
                <a:cs typeface="Arial"/>
              </a:rPr>
              <a:t> </a:t>
            </a:r>
            <a:r>
              <a:rPr lang="en-US" dirty="0">
                <a:latin typeface="Arial"/>
                <a:cs typeface="Arial"/>
              </a:rPr>
              <a:t>used</a:t>
            </a:r>
            <a:r>
              <a:rPr lang="en-US" spc="-50" dirty="0">
                <a:latin typeface="Arial"/>
                <a:cs typeface="Arial"/>
              </a:rPr>
              <a:t> </a:t>
            </a:r>
            <a:r>
              <a:rPr lang="en-US" spc="-20" dirty="0">
                <a:latin typeface="Arial"/>
                <a:cs typeface="Arial"/>
              </a:rPr>
              <a:t>for:</a:t>
            </a:r>
            <a:endParaRPr lang="en-US" dirty="0">
              <a:latin typeface="Arial"/>
              <a:cs typeface="Arial"/>
            </a:endParaRPr>
          </a:p>
          <a:p>
            <a:pPr marL="749935" lvl="1" indent="-342900">
              <a:lnSpc>
                <a:spcPct val="110000"/>
              </a:lnSpc>
              <a:spcBef>
                <a:spcPts val="475"/>
              </a:spcBef>
              <a:tabLst>
                <a:tab pos="732790" algn="l"/>
              </a:tabLst>
            </a:pPr>
            <a:r>
              <a:rPr lang="en-US" dirty="0">
                <a:latin typeface="Arial"/>
                <a:cs typeface="Arial"/>
              </a:rPr>
              <a:t>locomotion</a:t>
            </a:r>
            <a:r>
              <a:rPr lang="en-US" spc="-55" dirty="0">
                <a:latin typeface="Arial"/>
                <a:cs typeface="Arial"/>
              </a:rPr>
              <a:t> </a:t>
            </a:r>
            <a:r>
              <a:rPr lang="en-US" dirty="0">
                <a:latin typeface="Arial"/>
                <a:cs typeface="Arial"/>
              </a:rPr>
              <a:t>(moving</a:t>
            </a:r>
            <a:r>
              <a:rPr lang="en-US" spc="-40" dirty="0">
                <a:latin typeface="Arial"/>
                <a:cs typeface="Arial"/>
              </a:rPr>
              <a:t> </a:t>
            </a:r>
            <a:r>
              <a:rPr lang="en-US" dirty="0">
                <a:latin typeface="Arial"/>
                <a:cs typeface="Arial"/>
              </a:rPr>
              <a:t>around,</a:t>
            </a:r>
            <a:r>
              <a:rPr lang="en-US" spc="-65" dirty="0">
                <a:latin typeface="Arial"/>
                <a:cs typeface="Arial"/>
              </a:rPr>
              <a:t> </a:t>
            </a:r>
            <a:r>
              <a:rPr lang="en-US" dirty="0">
                <a:latin typeface="Arial"/>
                <a:cs typeface="Arial"/>
              </a:rPr>
              <a:t>going</a:t>
            </a:r>
            <a:r>
              <a:rPr lang="en-US" spc="-40" dirty="0">
                <a:latin typeface="Arial"/>
                <a:cs typeface="Arial"/>
              </a:rPr>
              <a:t> </a:t>
            </a:r>
            <a:r>
              <a:rPr lang="en-US" spc="-10" dirty="0">
                <a:latin typeface="Arial"/>
                <a:cs typeface="Arial"/>
              </a:rPr>
              <a:t>places)</a:t>
            </a:r>
            <a:endParaRPr lang="en-US" dirty="0">
              <a:latin typeface="Arial"/>
              <a:cs typeface="Arial"/>
            </a:endParaRPr>
          </a:p>
          <a:p>
            <a:pPr marL="749935" lvl="1" indent="-342900">
              <a:lnSpc>
                <a:spcPct val="110000"/>
              </a:lnSpc>
              <a:spcBef>
                <a:spcPts val="490"/>
              </a:spcBef>
              <a:tabLst>
                <a:tab pos="732790" algn="l"/>
              </a:tabLst>
            </a:pPr>
            <a:r>
              <a:rPr lang="en-US" dirty="0">
                <a:latin typeface="Arial"/>
                <a:cs typeface="Arial"/>
              </a:rPr>
              <a:t>manipulation</a:t>
            </a:r>
            <a:r>
              <a:rPr lang="en-US" spc="-70" dirty="0">
                <a:latin typeface="Arial"/>
                <a:cs typeface="Arial"/>
              </a:rPr>
              <a:t> </a:t>
            </a:r>
            <a:r>
              <a:rPr lang="en-US" dirty="0">
                <a:latin typeface="Arial"/>
                <a:cs typeface="Arial"/>
              </a:rPr>
              <a:t>(handling</a:t>
            </a:r>
            <a:r>
              <a:rPr lang="en-US" spc="-85" dirty="0">
                <a:latin typeface="Arial"/>
                <a:cs typeface="Arial"/>
              </a:rPr>
              <a:t> </a:t>
            </a:r>
            <a:r>
              <a:rPr lang="en-US" spc="-10" dirty="0">
                <a:latin typeface="Arial"/>
                <a:cs typeface="Arial"/>
              </a:rPr>
              <a:t>objects)</a:t>
            </a:r>
            <a:endParaRPr lang="en-US" dirty="0">
              <a:latin typeface="Arial"/>
              <a:cs typeface="Arial"/>
            </a:endParaRPr>
          </a:p>
          <a:p>
            <a:pPr marL="355600" marR="92710" indent="-342900">
              <a:lnSpc>
                <a:spcPct val="110000"/>
              </a:lnSpc>
              <a:spcBef>
                <a:spcPts val="1235"/>
              </a:spcBef>
              <a:buChar char="•"/>
              <a:tabLst>
                <a:tab pos="355600" algn="l"/>
              </a:tabLst>
            </a:pPr>
            <a:r>
              <a:rPr lang="en-US" dirty="0">
                <a:latin typeface="Arial"/>
                <a:cs typeface="Arial"/>
              </a:rPr>
              <a:t>Robotics</a:t>
            </a:r>
            <a:r>
              <a:rPr lang="en-US" spc="-70" dirty="0">
                <a:latin typeface="Arial"/>
                <a:cs typeface="Arial"/>
              </a:rPr>
              <a:t> </a:t>
            </a:r>
            <a:r>
              <a:rPr lang="en-US" dirty="0">
                <a:latin typeface="Arial"/>
                <a:cs typeface="Arial"/>
              </a:rPr>
              <a:t>was</a:t>
            </a:r>
            <a:r>
              <a:rPr lang="en-US" spc="-65" dirty="0">
                <a:latin typeface="Arial"/>
                <a:cs typeface="Arial"/>
              </a:rPr>
              <a:t> </a:t>
            </a:r>
            <a:r>
              <a:rPr lang="en-US" dirty="0">
                <a:latin typeface="Arial"/>
                <a:cs typeface="Arial"/>
              </a:rPr>
              <a:t>traditionally</a:t>
            </a:r>
            <a:r>
              <a:rPr lang="en-US" spc="-45" dirty="0">
                <a:latin typeface="Arial"/>
                <a:cs typeface="Arial"/>
              </a:rPr>
              <a:t> </a:t>
            </a:r>
            <a:r>
              <a:rPr lang="en-US" dirty="0">
                <a:latin typeface="Arial"/>
                <a:cs typeface="Arial"/>
              </a:rPr>
              <a:t>divided</a:t>
            </a:r>
            <a:r>
              <a:rPr lang="en-US" spc="-55" dirty="0">
                <a:latin typeface="Arial"/>
                <a:cs typeface="Arial"/>
              </a:rPr>
              <a:t> </a:t>
            </a:r>
            <a:r>
              <a:rPr lang="en-US" dirty="0">
                <a:latin typeface="Arial"/>
                <a:cs typeface="Arial"/>
              </a:rPr>
              <a:t>into</a:t>
            </a:r>
            <a:r>
              <a:rPr lang="en-US" spc="-80" dirty="0">
                <a:latin typeface="Arial"/>
                <a:cs typeface="Arial"/>
              </a:rPr>
              <a:t> </a:t>
            </a:r>
            <a:r>
              <a:rPr lang="en-US" dirty="0">
                <a:latin typeface="Arial"/>
                <a:cs typeface="Arial"/>
              </a:rPr>
              <a:t>three</a:t>
            </a:r>
            <a:r>
              <a:rPr lang="en-US" spc="-75" dirty="0">
                <a:latin typeface="Arial"/>
                <a:cs typeface="Arial"/>
              </a:rPr>
              <a:t> </a:t>
            </a:r>
            <a:r>
              <a:rPr lang="en-US" spc="-10" dirty="0">
                <a:latin typeface="Arial"/>
                <a:cs typeface="Arial"/>
              </a:rPr>
              <a:t>areas </a:t>
            </a:r>
            <a:r>
              <a:rPr lang="en-US" dirty="0">
                <a:latin typeface="Arial"/>
                <a:cs typeface="Arial"/>
              </a:rPr>
              <a:t>(not</a:t>
            </a:r>
            <a:r>
              <a:rPr lang="en-US" spc="-60" dirty="0">
                <a:latin typeface="Arial"/>
                <a:cs typeface="Arial"/>
              </a:rPr>
              <a:t> </a:t>
            </a:r>
            <a:r>
              <a:rPr lang="en-US" dirty="0">
                <a:latin typeface="Arial"/>
                <a:cs typeface="Arial"/>
              </a:rPr>
              <a:t>quite</a:t>
            </a:r>
            <a:r>
              <a:rPr lang="en-US" spc="-45" dirty="0">
                <a:latin typeface="Arial"/>
                <a:cs typeface="Arial"/>
              </a:rPr>
              <a:t> </a:t>
            </a:r>
            <a:r>
              <a:rPr lang="en-US" spc="-10" dirty="0">
                <a:latin typeface="Arial"/>
                <a:cs typeface="Arial"/>
              </a:rPr>
              <a:t>anymore):</a:t>
            </a:r>
            <a:endParaRPr lang="en-US" dirty="0">
              <a:latin typeface="Arial"/>
              <a:cs typeface="Arial"/>
            </a:endParaRPr>
          </a:p>
          <a:p>
            <a:pPr marL="749935" lvl="1" indent="-342900">
              <a:lnSpc>
                <a:spcPct val="110000"/>
              </a:lnSpc>
              <a:spcBef>
                <a:spcPts val="475"/>
              </a:spcBef>
              <a:tabLst>
                <a:tab pos="732790" algn="l"/>
              </a:tabLst>
            </a:pPr>
            <a:r>
              <a:rPr lang="en-US" dirty="0">
                <a:latin typeface="Arial"/>
                <a:cs typeface="Arial"/>
              </a:rPr>
              <a:t>mobile</a:t>
            </a:r>
            <a:r>
              <a:rPr lang="en-US" spc="-70" dirty="0">
                <a:latin typeface="Arial"/>
                <a:cs typeface="Arial"/>
              </a:rPr>
              <a:t> </a:t>
            </a:r>
            <a:r>
              <a:rPr lang="en-US" spc="-10" dirty="0">
                <a:latin typeface="Arial"/>
                <a:cs typeface="Arial"/>
              </a:rPr>
              <a:t>robotics</a:t>
            </a:r>
            <a:endParaRPr lang="en-US" dirty="0">
              <a:latin typeface="Arial"/>
              <a:cs typeface="Arial"/>
            </a:endParaRPr>
          </a:p>
          <a:p>
            <a:pPr marL="749935" lvl="1" indent="-342900">
              <a:lnSpc>
                <a:spcPct val="110000"/>
              </a:lnSpc>
              <a:spcBef>
                <a:spcPts val="500"/>
              </a:spcBef>
              <a:tabLst>
                <a:tab pos="732790" algn="l"/>
              </a:tabLst>
            </a:pPr>
            <a:r>
              <a:rPr lang="en-US" dirty="0">
                <a:latin typeface="Arial"/>
                <a:cs typeface="Arial"/>
              </a:rPr>
              <a:t>manipulator</a:t>
            </a:r>
            <a:r>
              <a:rPr lang="en-US" spc="-100" dirty="0">
                <a:latin typeface="Arial"/>
                <a:cs typeface="Arial"/>
              </a:rPr>
              <a:t> </a:t>
            </a:r>
            <a:r>
              <a:rPr lang="en-US" spc="-10" dirty="0">
                <a:latin typeface="Arial"/>
                <a:cs typeface="Arial"/>
              </a:rPr>
              <a:t>robotics</a:t>
            </a:r>
            <a:endParaRPr lang="en-US" dirty="0">
              <a:latin typeface="Arial"/>
              <a:cs typeface="Arial"/>
            </a:endParaRPr>
          </a:p>
          <a:p>
            <a:pPr marL="749935" lvl="1" indent="-342900">
              <a:lnSpc>
                <a:spcPct val="110000"/>
              </a:lnSpc>
              <a:spcBef>
                <a:spcPts val="495"/>
              </a:spcBef>
              <a:tabLst>
                <a:tab pos="732790" algn="l"/>
              </a:tabLst>
            </a:pPr>
            <a:r>
              <a:rPr lang="en-US" dirty="0">
                <a:latin typeface="Arial"/>
                <a:cs typeface="Arial"/>
              </a:rPr>
              <a:t>social</a:t>
            </a:r>
            <a:r>
              <a:rPr lang="en-US" spc="-40" dirty="0">
                <a:latin typeface="Arial"/>
                <a:cs typeface="Arial"/>
              </a:rPr>
              <a:t> </a:t>
            </a:r>
            <a:r>
              <a:rPr lang="en-US" spc="-10" dirty="0">
                <a:latin typeface="Arial"/>
                <a:cs typeface="Arial"/>
              </a:rPr>
              <a:t>robotics</a:t>
            </a:r>
            <a:endParaRPr lang="en-US" dirty="0">
              <a:latin typeface="Arial"/>
              <a:cs typeface="Arial"/>
            </a:endParaRPr>
          </a:p>
        </p:txBody>
      </p:sp>
      <p:sp>
        <p:nvSpPr>
          <p:cNvPr id="4" name="Date Placeholder 3">
            <a:extLst>
              <a:ext uri="{FF2B5EF4-FFF2-40B4-BE49-F238E27FC236}">
                <a16:creationId xmlns:a16="http://schemas.microsoft.com/office/drawing/2014/main" id="{36A3093A-FCF0-B3A1-B73B-F0BA3064A89D}"/>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C380E73A-F5FC-FA06-813D-2D70DD3E8D25}"/>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8598F353-17A1-C487-801C-C991CAE560F5}"/>
              </a:ext>
            </a:extLst>
          </p:cNvPr>
          <p:cNvSpPr>
            <a:spLocks noGrp="1"/>
          </p:cNvSpPr>
          <p:nvPr>
            <p:ph type="sldNum" sz="quarter" idx="12"/>
          </p:nvPr>
        </p:nvSpPr>
        <p:spPr/>
        <p:txBody>
          <a:bodyPr/>
          <a:lstStyle/>
          <a:p>
            <a:fld id="{3612906B-0D48-4D44-A2FA-F5590F1ECEEB}" type="slidenum">
              <a:rPr lang="en-GB" smtClean="0"/>
              <a:t>39</a:t>
            </a:fld>
            <a:endParaRPr lang="en-GB"/>
          </a:p>
        </p:txBody>
      </p:sp>
    </p:spTree>
    <p:extLst>
      <p:ext uri="{BB962C8B-B14F-4D97-AF65-F5344CB8AC3E}">
        <p14:creationId xmlns:p14="http://schemas.microsoft.com/office/powerpoint/2010/main" val="4288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9E1-A52A-2EB4-6F8D-B66D71ABA479}"/>
              </a:ext>
            </a:extLst>
          </p:cNvPr>
          <p:cNvSpPr>
            <a:spLocks noGrp="1"/>
          </p:cNvSpPr>
          <p:nvPr>
            <p:ph type="title"/>
          </p:nvPr>
        </p:nvSpPr>
        <p:spPr/>
        <p:txBody>
          <a:bodyPr/>
          <a:lstStyle/>
          <a:p>
            <a:r>
              <a:rPr lang="en-GB" dirty="0">
                <a:latin typeface="+mn-lt"/>
              </a:rPr>
              <a:t>Learning Outcomes</a:t>
            </a:r>
          </a:p>
        </p:txBody>
      </p:sp>
      <p:sp>
        <p:nvSpPr>
          <p:cNvPr id="5" name="Content Placeholder 4">
            <a:extLst>
              <a:ext uri="{FF2B5EF4-FFF2-40B4-BE49-F238E27FC236}">
                <a16:creationId xmlns:a16="http://schemas.microsoft.com/office/drawing/2014/main" id="{E7BD86E0-198A-4FCB-9990-26C9B9C56C9A}"/>
              </a:ext>
            </a:extLst>
          </p:cNvPr>
          <p:cNvSpPr>
            <a:spLocks noGrp="1"/>
          </p:cNvSpPr>
          <p:nvPr>
            <p:ph idx="1"/>
          </p:nvPr>
        </p:nvSpPr>
        <p:spPr>
          <a:xfrm>
            <a:off x="707804" y="1825625"/>
            <a:ext cx="10515600" cy="4351338"/>
          </a:xfrm>
        </p:spPr>
        <p:txBody>
          <a:bodyPr>
            <a:normAutofit/>
          </a:bodyPr>
          <a:lstStyle/>
          <a:p>
            <a:r>
              <a:rPr lang="en-GB" b="1" dirty="0"/>
              <a:t>Module aim:</a:t>
            </a:r>
            <a:endParaRPr lang="tr-TR" b="1" dirty="0"/>
          </a:p>
          <a:p>
            <a:pPr lvl="1"/>
            <a:r>
              <a:rPr lang="en-GB" dirty="0"/>
              <a:t>This module aims to provide students with knowledge and practical skills of Artificial </a:t>
            </a:r>
            <a:r>
              <a:rPr lang="tr-TR" dirty="0"/>
              <a:t> </a:t>
            </a:r>
            <a:r>
              <a:rPr lang="en-GB" dirty="0"/>
              <a:t>Intelligence (AI) and Machine Learning (ML) techniques used in robotics. The module </a:t>
            </a:r>
            <a:r>
              <a:rPr lang="tr-TR" dirty="0"/>
              <a:t> </a:t>
            </a:r>
            <a:r>
              <a:rPr lang="en-GB" dirty="0"/>
              <a:t>will cover different types of autonomous robots in a variety of fields and applications. </a:t>
            </a:r>
            <a:endParaRPr lang="tr-TR" dirty="0"/>
          </a:p>
          <a:p>
            <a:pPr lvl="1"/>
            <a:r>
              <a:rPr lang="en-GB" dirty="0"/>
              <a:t>Students will acquire knowledge and practical skills on robot sensory processing, particularly vision, and on the use of machine learning methods and algorithms, and</a:t>
            </a:r>
            <a:r>
              <a:rPr lang="tr-TR" dirty="0"/>
              <a:t> </a:t>
            </a:r>
            <a:r>
              <a:rPr lang="en-GB" dirty="0"/>
              <a:t>how these are applied to real life autonomous robotic applications.</a:t>
            </a:r>
          </a:p>
        </p:txBody>
      </p:sp>
      <p:sp>
        <p:nvSpPr>
          <p:cNvPr id="8" name="Date Placeholder 7">
            <a:extLst>
              <a:ext uri="{FF2B5EF4-FFF2-40B4-BE49-F238E27FC236}">
                <a16:creationId xmlns:a16="http://schemas.microsoft.com/office/drawing/2014/main" id="{724B9692-CCF9-F985-DDCF-0707554604D1}"/>
              </a:ext>
            </a:extLst>
          </p:cNvPr>
          <p:cNvSpPr>
            <a:spLocks noGrp="1"/>
          </p:cNvSpPr>
          <p:nvPr>
            <p:ph type="dt" sz="half" idx="10"/>
          </p:nvPr>
        </p:nvSpPr>
        <p:spPr/>
        <p:txBody>
          <a:bodyPr/>
          <a:lstStyle/>
          <a:p>
            <a:r>
              <a:rPr lang="en-US"/>
              <a:t>2025-26 Fall</a:t>
            </a:r>
            <a:endParaRPr lang="en-GB"/>
          </a:p>
        </p:txBody>
      </p:sp>
      <p:sp>
        <p:nvSpPr>
          <p:cNvPr id="9" name="Footer Placeholder 8">
            <a:extLst>
              <a:ext uri="{FF2B5EF4-FFF2-40B4-BE49-F238E27FC236}">
                <a16:creationId xmlns:a16="http://schemas.microsoft.com/office/drawing/2014/main" id="{9C36A978-7E1D-E6EC-DFE5-6D6105ED8671}"/>
              </a:ext>
            </a:extLst>
          </p:cNvPr>
          <p:cNvSpPr>
            <a:spLocks noGrp="1"/>
          </p:cNvSpPr>
          <p:nvPr>
            <p:ph type="ftr" sz="quarter" idx="11"/>
          </p:nvPr>
        </p:nvSpPr>
        <p:spPr/>
        <p:txBody>
          <a:bodyPr/>
          <a:lstStyle/>
          <a:p>
            <a:r>
              <a:rPr lang="en-GB"/>
              <a:t>PDE3802 – Artificial Intelligence in Robotics</a:t>
            </a:r>
          </a:p>
        </p:txBody>
      </p:sp>
      <p:sp>
        <p:nvSpPr>
          <p:cNvPr id="10" name="Slide Number Placeholder 9">
            <a:extLst>
              <a:ext uri="{FF2B5EF4-FFF2-40B4-BE49-F238E27FC236}">
                <a16:creationId xmlns:a16="http://schemas.microsoft.com/office/drawing/2014/main" id="{9E5F806B-F8D8-A2AF-9314-7FCA960B498C}"/>
              </a:ext>
            </a:extLst>
          </p:cNvPr>
          <p:cNvSpPr>
            <a:spLocks noGrp="1"/>
          </p:cNvSpPr>
          <p:nvPr>
            <p:ph type="sldNum" sz="quarter" idx="12"/>
          </p:nvPr>
        </p:nvSpPr>
        <p:spPr/>
        <p:txBody>
          <a:bodyPr/>
          <a:lstStyle/>
          <a:p>
            <a:fld id="{3612906B-0D48-4D44-A2FA-F5590F1ECEEB}" type="slidenum">
              <a:rPr lang="en-GB" smtClean="0"/>
              <a:t>4</a:t>
            </a:fld>
            <a:endParaRPr lang="en-GB"/>
          </a:p>
        </p:txBody>
      </p:sp>
    </p:spTree>
    <p:extLst>
      <p:ext uri="{BB962C8B-B14F-4D97-AF65-F5344CB8AC3E}">
        <p14:creationId xmlns:p14="http://schemas.microsoft.com/office/powerpoint/2010/main" val="3558179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820-5A4E-2565-FE6D-08E815E35E9F}"/>
              </a:ext>
            </a:extLst>
          </p:cNvPr>
          <p:cNvSpPr>
            <a:spLocks noGrp="1"/>
          </p:cNvSpPr>
          <p:nvPr>
            <p:ph type="title"/>
          </p:nvPr>
        </p:nvSpPr>
        <p:spPr/>
        <p:txBody>
          <a:bodyPr/>
          <a:lstStyle/>
          <a:p>
            <a:r>
              <a:rPr lang="en-GB" dirty="0"/>
              <a:t>Grey</a:t>
            </a:r>
            <a:r>
              <a:rPr lang="en-GB" spc="-70" dirty="0"/>
              <a:t> </a:t>
            </a:r>
            <a:r>
              <a:rPr lang="en-GB" dirty="0"/>
              <a:t>Walter’s</a:t>
            </a:r>
            <a:r>
              <a:rPr lang="en-GB" spc="-85" dirty="0"/>
              <a:t> </a:t>
            </a:r>
            <a:r>
              <a:rPr lang="en-GB" spc="-10" dirty="0"/>
              <a:t>tortoise – Sensing </a:t>
            </a:r>
            <a:r>
              <a:rPr lang="en-GB" spc="-10"/>
              <a:t>and action</a:t>
            </a:r>
            <a:endParaRPr lang="en-GB" dirty="0"/>
          </a:p>
        </p:txBody>
      </p:sp>
      <p:sp>
        <p:nvSpPr>
          <p:cNvPr id="3" name="Content Placeholder 2">
            <a:extLst>
              <a:ext uri="{FF2B5EF4-FFF2-40B4-BE49-F238E27FC236}">
                <a16:creationId xmlns:a16="http://schemas.microsoft.com/office/drawing/2014/main" id="{2F9E0E20-4C27-B2BD-2C07-7F5C4647AC41}"/>
              </a:ext>
            </a:extLst>
          </p:cNvPr>
          <p:cNvSpPr>
            <a:spLocks noGrp="1"/>
          </p:cNvSpPr>
          <p:nvPr>
            <p:ph idx="1"/>
          </p:nvPr>
        </p:nvSpPr>
        <p:spPr>
          <a:xfrm>
            <a:off x="830051" y="1866373"/>
            <a:ext cx="10515600" cy="4351338"/>
          </a:xfrm>
        </p:spPr>
        <p:txBody>
          <a:bodyPr/>
          <a:lstStyle/>
          <a:p>
            <a:r>
              <a:rPr lang="en-GB" dirty="0">
                <a:hlinkClick r:id="rId3"/>
              </a:rPr>
              <a:t>https://spectrum.ieee.org/meet-roombas-ancestor-cybernetic-tortoise</a:t>
            </a:r>
            <a:endParaRPr lang="en-GB" dirty="0"/>
          </a:p>
          <a:p>
            <a:endParaRPr lang="en-GB" dirty="0"/>
          </a:p>
        </p:txBody>
      </p:sp>
      <p:sp>
        <p:nvSpPr>
          <p:cNvPr id="4" name="Date Placeholder 3">
            <a:extLst>
              <a:ext uri="{FF2B5EF4-FFF2-40B4-BE49-F238E27FC236}">
                <a16:creationId xmlns:a16="http://schemas.microsoft.com/office/drawing/2014/main" id="{4092A07F-2578-0590-5CF9-F7D20BBA4B57}"/>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FBC66B76-5DF3-0CB6-C9EB-CF7B7A85F6F5}"/>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429C6FCB-440C-5BB6-D6EA-EA7731966E9D}"/>
              </a:ext>
            </a:extLst>
          </p:cNvPr>
          <p:cNvSpPr>
            <a:spLocks noGrp="1"/>
          </p:cNvSpPr>
          <p:nvPr>
            <p:ph type="sldNum" sz="quarter" idx="12"/>
          </p:nvPr>
        </p:nvSpPr>
        <p:spPr/>
        <p:txBody>
          <a:bodyPr/>
          <a:lstStyle/>
          <a:p>
            <a:fld id="{3612906B-0D48-4D44-A2FA-F5590F1ECEEB}" type="slidenum">
              <a:rPr lang="en-GB" smtClean="0"/>
              <a:t>40</a:t>
            </a:fld>
            <a:endParaRPr lang="en-GB"/>
          </a:p>
        </p:txBody>
      </p:sp>
      <p:pic>
        <p:nvPicPr>
          <p:cNvPr id="7" name="Online Media 6" title="Grey Walter's tortoises">
            <a:hlinkClick r:id="" action="ppaction://media"/>
            <a:extLst>
              <a:ext uri="{FF2B5EF4-FFF2-40B4-BE49-F238E27FC236}">
                <a16:creationId xmlns:a16="http://schemas.microsoft.com/office/drawing/2014/main" id="{9520BDC5-1D24-F836-86CC-B167B279F0EF}"/>
              </a:ext>
            </a:extLst>
          </p:cNvPr>
          <p:cNvPicPr>
            <a:picLocks noRot="1" noChangeAspect="1"/>
          </p:cNvPicPr>
          <p:nvPr>
            <a:videoFile r:link="rId1"/>
          </p:nvPr>
        </p:nvPicPr>
        <p:blipFill>
          <a:blip r:embed="rId4"/>
          <a:stretch>
            <a:fillRect/>
          </a:stretch>
        </p:blipFill>
        <p:spPr>
          <a:xfrm>
            <a:off x="3619983" y="2514339"/>
            <a:ext cx="5122682" cy="3842011"/>
          </a:xfrm>
          <a:prstGeom prst="rect">
            <a:avLst/>
          </a:prstGeom>
        </p:spPr>
      </p:pic>
    </p:spTree>
    <p:extLst>
      <p:ext uri="{BB962C8B-B14F-4D97-AF65-F5344CB8AC3E}">
        <p14:creationId xmlns:p14="http://schemas.microsoft.com/office/powerpoint/2010/main" val="17479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50EFAC-B727-7997-2482-EB3F3590F526}"/>
              </a:ext>
            </a:extLst>
          </p:cNvPr>
          <p:cNvSpPr>
            <a:spLocks noGrp="1"/>
          </p:cNvSpPr>
          <p:nvPr>
            <p:ph type="sldNum" sz="quarter" idx="12"/>
          </p:nvPr>
        </p:nvSpPr>
        <p:spPr>
          <a:xfrm>
            <a:off x="12825871" y="6135273"/>
            <a:ext cx="548640" cy="84552"/>
          </a:xfrm>
        </p:spPr>
        <p:txBody>
          <a:bodyPr/>
          <a:lstStyle/>
          <a:p>
            <a:fld id="{3612906B-0D48-4D44-A2FA-F5590F1ECEEB}" type="slidenum">
              <a:rPr lang="en-GB" smtClean="0"/>
              <a:t>41</a:t>
            </a:fld>
            <a:endParaRPr lang="en-GB" dirty="0"/>
          </a:p>
        </p:txBody>
      </p:sp>
      <p:pic>
        <p:nvPicPr>
          <p:cNvPr id="1032" name="Picture 8" descr="VL53L0X Time-of-Flight (TOF) Laser distance sensor compatible with Arduino">
            <a:extLst>
              <a:ext uri="{FF2B5EF4-FFF2-40B4-BE49-F238E27FC236}">
                <a16:creationId xmlns:a16="http://schemas.microsoft.com/office/drawing/2014/main" id="{D183884E-BA02-8D90-FBF5-6B39B7113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597" y="4768236"/>
            <a:ext cx="1588114" cy="1588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A2CA373-A28A-37AE-ED5D-FD37B64B5422}"/>
              </a:ext>
            </a:extLst>
          </p:cNvPr>
          <p:cNvPicPr>
            <a:picLocks noChangeAspect="1"/>
          </p:cNvPicPr>
          <p:nvPr/>
        </p:nvPicPr>
        <p:blipFill>
          <a:blip r:embed="rId3"/>
          <a:stretch>
            <a:fillRect/>
          </a:stretch>
        </p:blipFill>
        <p:spPr>
          <a:xfrm>
            <a:off x="10129740" y="1709040"/>
            <a:ext cx="1796776" cy="1796776"/>
          </a:xfrm>
          <a:prstGeom prst="rect">
            <a:avLst/>
          </a:prstGeom>
        </p:spPr>
      </p:pic>
      <p:sp>
        <p:nvSpPr>
          <p:cNvPr id="2" name="Title 1">
            <a:extLst>
              <a:ext uri="{FF2B5EF4-FFF2-40B4-BE49-F238E27FC236}">
                <a16:creationId xmlns:a16="http://schemas.microsoft.com/office/drawing/2014/main" id="{3BFD313D-4DD4-F8F1-DF4C-03969EFD1388}"/>
              </a:ext>
            </a:extLst>
          </p:cNvPr>
          <p:cNvSpPr>
            <a:spLocks noGrp="1"/>
          </p:cNvSpPr>
          <p:nvPr>
            <p:ph type="title"/>
          </p:nvPr>
        </p:nvSpPr>
        <p:spPr>
          <a:xfrm>
            <a:off x="838200" y="365126"/>
            <a:ext cx="8821366" cy="966964"/>
          </a:xfrm>
        </p:spPr>
        <p:txBody>
          <a:bodyPr/>
          <a:lstStyle/>
          <a:p>
            <a:r>
              <a:rPr lang="tr-TR" dirty="0"/>
              <a:t>Robot </a:t>
            </a:r>
            <a:r>
              <a:rPr lang="tr-TR" dirty="0" err="1"/>
              <a:t>Sensors</a:t>
            </a:r>
            <a:endParaRPr lang="en-GB" dirty="0"/>
          </a:p>
        </p:txBody>
      </p:sp>
      <p:sp>
        <p:nvSpPr>
          <p:cNvPr id="3" name="Content Placeholder 2">
            <a:extLst>
              <a:ext uri="{FF2B5EF4-FFF2-40B4-BE49-F238E27FC236}">
                <a16:creationId xmlns:a16="http://schemas.microsoft.com/office/drawing/2014/main" id="{1F53C1EF-1D0A-8E97-DF9D-F2B063696636}"/>
              </a:ext>
            </a:extLst>
          </p:cNvPr>
          <p:cNvSpPr>
            <a:spLocks noGrp="1"/>
          </p:cNvSpPr>
          <p:nvPr>
            <p:ph idx="1"/>
          </p:nvPr>
        </p:nvSpPr>
        <p:spPr>
          <a:xfrm>
            <a:off x="553156" y="1422400"/>
            <a:ext cx="9539111" cy="4754563"/>
          </a:xfrm>
        </p:spPr>
        <p:txBody>
          <a:bodyPr>
            <a:normAutofit fontScale="92500"/>
          </a:bodyPr>
          <a:lstStyle/>
          <a:p>
            <a:r>
              <a:rPr lang="en-GB" dirty="0"/>
              <a:t>Robots rely on a variety of sensors to perceive and interact with the world. Here are some common types of sensors found in robotics:</a:t>
            </a:r>
            <a:endParaRPr lang="tr-TR" dirty="0"/>
          </a:p>
          <a:p>
            <a:r>
              <a:rPr lang="en-GB" b="1" dirty="0"/>
              <a:t>Proximity and Distance Sensors</a:t>
            </a:r>
            <a:endParaRPr lang="en-GB" dirty="0"/>
          </a:p>
          <a:p>
            <a:pPr lvl="1"/>
            <a:r>
              <a:rPr lang="en-GB" b="1" dirty="0"/>
              <a:t>Ultrasonic sensors</a:t>
            </a:r>
            <a:r>
              <a:rPr lang="en-GB" dirty="0"/>
              <a:t>: Emit high-frequency sound waves and measure echo return time to calculate distance.</a:t>
            </a:r>
          </a:p>
          <a:p>
            <a:pPr lvl="1"/>
            <a:r>
              <a:rPr lang="en-GB" b="1" dirty="0"/>
              <a:t>Infrared (IR) sensors</a:t>
            </a:r>
            <a:r>
              <a:rPr lang="en-GB" dirty="0"/>
              <a:t>: Use infrared light to detect proximity. Often used in short-range distance measurement and obstacle detection.</a:t>
            </a:r>
          </a:p>
          <a:p>
            <a:pPr lvl="1"/>
            <a:r>
              <a:rPr lang="en-GB" b="1" dirty="0"/>
              <a:t>LIDAR (Light Detection and Ranging)</a:t>
            </a:r>
            <a:r>
              <a:rPr lang="en-GB" dirty="0"/>
              <a:t>: Uses laser pulses to measure the distance to objects, creating a detailed 2D or 3D map of the environment.</a:t>
            </a:r>
          </a:p>
          <a:p>
            <a:pPr lvl="1"/>
            <a:r>
              <a:rPr lang="en-GB" b="1" dirty="0"/>
              <a:t>Time-of-Flight (</a:t>
            </a:r>
            <a:r>
              <a:rPr lang="en-GB" b="1" dirty="0" err="1"/>
              <a:t>ToF</a:t>
            </a:r>
            <a:r>
              <a:rPr lang="en-GB" b="1" dirty="0"/>
              <a:t>) sensors</a:t>
            </a:r>
            <a:r>
              <a:rPr lang="en-GB" dirty="0"/>
              <a:t>: Similar to LIDAR but often integrated into smaller devices. They measure the time it takes for emitted light to return after reflecting off an object.</a:t>
            </a:r>
          </a:p>
          <a:p>
            <a:endParaRPr lang="en-GB" dirty="0"/>
          </a:p>
        </p:txBody>
      </p:sp>
      <p:sp>
        <p:nvSpPr>
          <p:cNvPr id="4" name="Date Placeholder 3">
            <a:extLst>
              <a:ext uri="{FF2B5EF4-FFF2-40B4-BE49-F238E27FC236}">
                <a16:creationId xmlns:a16="http://schemas.microsoft.com/office/drawing/2014/main" id="{4377523B-E49E-4A2D-318D-9018DD68D219}"/>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F769C494-C58B-1938-60B7-D3E2E0A3BB76}"/>
              </a:ext>
            </a:extLst>
          </p:cNvPr>
          <p:cNvSpPr>
            <a:spLocks noGrp="1"/>
          </p:cNvSpPr>
          <p:nvPr>
            <p:ph type="ftr" sz="quarter" idx="11"/>
          </p:nvPr>
        </p:nvSpPr>
        <p:spPr/>
        <p:txBody>
          <a:bodyPr/>
          <a:lstStyle/>
          <a:p>
            <a:r>
              <a:rPr lang="en-GB"/>
              <a:t>PDE3802 – Artificial Intelligence in Robotics</a:t>
            </a:r>
          </a:p>
        </p:txBody>
      </p:sp>
      <p:pic>
        <p:nvPicPr>
          <p:cNvPr id="1028" name="Picture 4" descr="Infrared detector - IR detector | Sensor division knowledge">
            <a:extLst>
              <a:ext uri="{FF2B5EF4-FFF2-40B4-BE49-F238E27FC236}">
                <a16:creationId xmlns:a16="http://schemas.microsoft.com/office/drawing/2014/main" id="{7A310F8D-CBCD-9C2E-A843-F7D701E2D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738" y="3147482"/>
            <a:ext cx="1796777" cy="11248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F23/B Low Power LiDAR Sensor - LightWare LiDAR | Mouser">
            <a:extLst>
              <a:ext uri="{FF2B5EF4-FFF2-40B4-BE49-F238E27FC236}">
                <a16:creationId xmlns:a16="http://schemas.microsoft.com/office/drawing/2014/main" id="{30B26B86-81E0-E9ED-8D7B-AFA081EC7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3997" y="3965002"/>
            <a:ext cx="1796777" cy="130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834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LX90641 IR Array Thermal Imaging Camera - The Pi Hut">
            <a:extLst>
              <a:ext uri="{FF2B5EF4-FFF2-40B4-BE49-F238E27FC236}">
                <a16:creationId xmlns:a16="http://schemas.microsoft.com/office/drawing/2014/main" id="{FA28A339-FF3E-1CF5-68DC-D433C924B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907" y="3596100"/>
            <a:ext cx="1802231" cy="18022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31004D-8C5D-B858-E8F1-FEB9FA6FFE08}"/>
              </a:ext>
            </a:extLst>
          </p:cNvPr>
          <p:cNvSpPr>
            <a:spLocks noGrp="1"/>
          </p:cNvSpPr>
          <p:nvPr>
            <p:ph type="title"/>
          </p:nvPr>
        </p:nvSpPr>
        <p:spPr>
          <a:xfrm>
            <a:off x="838200" y="365125"/>
            <a:ext cx="8821366" cy="861791"/>
          </a:xfrm>
        </p:spPr>
        <p:txBody>
          <a:bodyPr/>
          <a:lstStyle/>
          <a:p>
            <a:r>
              <a:rPr lang="tr-TR" dirty="0"/>
              <a:t>Robot </a:t>
            </a:r>
            <a:r>
              <a:rPr lang="tr-TR" dirty="0" err="1"/>
              <a:t>Sensors</a:t>
            </a:r>
            <a:endParaRPr lang="en-GB" dirty="0"/>
          </a:p>
        </p:txBody>
      </p:sp>
      <p:sp>
        <p:nvSpPr>
          <p:cNvPr id="3" name="Content Placeholder 2">
            <a:extLst>
              <a:ext uri="{FF2B5EF4-FFF2-40B4-BE49-F238E27FC236}">
                <a16:creationId xmlns:a16="http://schemas.microsoft.com/office/drawing/2014/main" id="{599A26E6-5022-6030-3EAC-B84D574686E4}"/>
              </a:ext>
            </a:extLst>
          </p:cNvPr>
          <p:cNvSpPr>
            <a:spLocks noGrp="1"/>
          </p:cNvSpPr>
          <p:nvPr>
            <p:ph idx="1"/>
          </p:nvPr>
        </p:nvSpPr>
        <p:spPr>
          <a:xfrm>
            <a:off x="567161" y="1412111"/>
            <a:ext cx="7097996" cy="4764852"/>
          </a:xfrm>
        </p:spPr>
        <p:txBody>
          <a:bodyPr>
            <a:normAutofit fontScale="92500" lnSpcReduction="10000"/>
          </a:bodyPr>
          <a:lstStyle/>
          <a:p>
            <a:r>
              <a:rPr lang="en-GB" b="1" dirty="0"/>
              <a:t>Vision and Imaging Sensors</a:t>
            </a:r>
            <a:endParaRPr lang="en-GB" dirty="0"/>
          </a:p>
          <a:p>
            <a:pPr lvl="1"/>
            <a:r>
              <a:rPr lang="en-GB" b="1" dirty="0"/>
              <a:t>Cameras (RGB, grayscale)</a:t>
            </a:r>
            <a:r>
              <a:rPr lang="en-GB" dirty="0"/>
              <a:t>: Provide visual information; used for tasks like object recognition, tracking, and navigation.</a:t>
            </a:r>
          </a:p>
          <a:p>
            <a:pPr lvl="1"/>
            <a:r>
              <a:rPr lang="en-GB" b="1" dirty="0"/>
              <a:t>Depth cameras (RGB-D)</a:t>
            </a:r>
            <a:r>
              <a:rPr lang="en-GB" dirty="0"/>
              <a:t>: Combine a standard RGB camera with a depth sensor to capture both </a:t>
            </a:r>
            <a:r>
              <a:rPr lang="en-GB" dirty="0" err="1"/>
              <a:t>color</a:t>
            </a:r>
            <a:r>
              <a:rPr lang="en-GB" dirty="0"/>
              <a:t> and 3D shape information. Examples include stereoscopic cameras and structured light cameras (e.g., Microsoft Kinect).</a:t>
            </a:r>
          </a:p>
          <a:p>
            <a:pPr lvl="1"/>
            <a:r>
              <a:rPr lang="en-GB" b="1" dirty="0"/>
              <a:t>Thermal cameras</a:t>
            </a:r>
            <a:r>
              <a:rPr lang="en-GB" dirty="0"/>
              <a:t>: Detect heat signatures, useful in night vision or hazardous environments.</a:t>
            </a:r>
          </a:p>
          <a:p>
            <a:pPr lvl="1"/>
            <a:r>
              <a:rPr lang="en-GB" b="1" dirty="0"/>
              <a:t>Multispectral or hyperspectral cameras</a:t>
            </a:r>
            <a:r>
              <a:rPr lang="en-GB" dirty="0"/>
              <a:t>: Capture information at specific frequencies across the electromagnetic spectrum, often used in agricultural or inspection robotics.</a:t>
            </a:r>
          </a:p>
          <a:p>
            <a:endParaRPr lang="en-GB" dirty="0"/>
          </a:p>
        </p:txBody>
      </p:sp>
      <p:sp>
        <p:nvSpPr>
          <p:cNvPr id="4" name="Date Placeholder 3">
            <a:extLst>
              <a:ext uri="{FF2B5EF4-FFF2-40B4-BE49-F238E27FC236}">
                <a16:creationId xmlns:a16="http://schemas.microsoft.com/office/drawing/2014/main" id="{1BEC4A00-7259-AB8E-83FA-BC1AD9E4860B}"/>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660B5C54-E58B-5895-068A-0085F55586D7}"/>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8E319613-9A2C-BD4E-3F6B-9B1E0D1D9ABF}"/>
              </a:ext>
            </a:extLst>
          </p:cNvPr>
          <p:cNvSpPr>
            <a:spLocks noGrp="1"/>
          </p:cNvSpPr>
          <p:nvPr>
            <p:ph type="sldNum" sz="quarter" idx="12"/>
          </p:nvPr>
        </p:nvSpPr>
        <p:spPr/>
        <p:txBody>
          <a:bodyPr/>
          <a:lstStyle/>
          <a:p>
            <a:fld id="{3612906B-0D48-4D44-A2FA-F5590F1ECEEB}" type="slidenum">
              <a:rPr lang="en-GB" smtClean="0"/>
              <a:t>42</a:t>
            </a:fld>
            <a:endParaRPr lang="en-GB"/>
          </a:p>
        </p:txBody>
      </p:sp>
      <p:pic>
        <p:nvPicPr>
          <p:cNvPr id="2050" name="Picture 2" descr="NBPOWER 1080P 60FPS Streaming Camera Webcam with Microphone and Fill RGB  Light,Autofocus,Work with Laptop/Desktop Computer/Winsdows/Mac OS/PC  Computer for Camera: Amazon.co.uk: Computers &amp; Accessories">
            <a:extLst>
              <a:ext uri="{FF2B5EF4-FFF2-40B4-BE49-F238E27FC236}">
                <a16:creationId xmlns:a16="http://schemas.microsoft.com/office/drawing/2014/main" id="{1FF8007B-41C4-C3BF-A8B6-047C6CD51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744" y="961524"/>
            <a:ext cx="1676558" cy="16765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928351-28E8-4972-FCC5-5EA41F93535E}"/>
              </a:ext>
            </a:extLst>
          </p:cNvPr>
          <p:cNvPicPr>
            <a:picLocks noChangeAspect="1"/>
          </p:cNvPicPr>
          <p:nvPr/>
        </p:nvPicPr>
        <p:blipFill>
          <a:blip r:embed="rId4"/>
          <a:stretch>
            <a:fillRect/>
          </a:stretch>
        </p:blipFill>
        <p:spPr>
          <a:xfrm>
            <a:off x="7798751" y="2730679"/>
            <a:ext cx="3721629" cy="1060954"/>
          </a:xfrm>
          <a:prstGeom prst="rect">
            <a:avLst/>
          </a:prstGeom>
        </p:spPr>
      </p:pic>
      <p:pic>
        <p:nvPicPr>
          <p:cNvPr id="10" name="Picture 9">
            <a:extLst>
              <a:ext uri="{FF2B5EF4-FFF2-40B4-BE49-F238E27FC236}">
                <a16:creationId xmlns:a16="http://schemas.microsoft.com/office/drawing/2014/main" id="{81049346-70EE-DCB8-06C6-BB5C97DA59A1}"/>
              </a:ext>
            </a:extLst>
          </p:cNvPr>
          <p:cNvPicPr>
            <a:picLocks noChangeAspect="1"/>
          </p:cNvPicPr>
          <p:nvPr/>
        </p:nvPicPr>
        <p:blipFill>
          <a:blip r:embed="rId5"/>
          <a:stretch>
            <a:fillRect/>
          </a:stretch>
        </p:blipFill>
        <p:spPr>
          <a:xfrm>
            <a:off x="8334022" y="5011176"/>
            <a:ext cx="1516705" cy="1345173"/>
          </a:xfrm>
          <a:prstGeom prst="rect">
            <a:avLst/>
          </a:prstGeom>
        </p:spPr>
      </p:pic>
    </p:spTree>
    <p:extLst>
      <p:ext uri="{BB962C8B-B14F-4D97-AF65-F5344CB8AC3E}">
        <p14:creationId xmlns:p14="http://schemas.microsoft.com/office/powerpoint/2010/main" val="3240559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FA0F27-6BC7-BD41-7F8E-C31E6027021A}"/>
              </a:ext>
            </a:extLst>
          </p:cNvPr>
          <p:cNvPicPr>
            <a:picLocks noChangeAspect="1"/>
          </p:cNvPicPr>
          <p:nvPr/>
        </p:nvPicPr>
        <p:blipFill>
          <a:blip r:embed="rId2"/>
          <a:stretch>
            <a:fillRect/>
          </a:stretch>
        </p:blipFill>
        <p:spPr>
          <a:xfrm>
            <a:off x="8499730" y="2927453"/>
            <a:ext cx="1276447" cy="1524837"/>
          </a:xfrm>
          <a:prstGeom prst="rect">
            <a:avLst/>
          </a:prstGeom>
        </p:spPr>
      </p:pic>
      <p:sp>
        <p:nvSpPr>
          <p:cNvPr id="2" name="Title 1">
            <a:extLst>
              <a:ext uri="{FF2B5EF4-FFF2-40B4-BE49-F238E27FC236}">
                <a16:creationId xmlns:a16="http://schemas.microsoft.com/office/drawing/2014/main" id="{D77D5ED9-268E-D7DC-E215-4FDEFAC28EF5}"/>
              </a:ext>
            </a:extLst>
          </p:cNvPr>
          <p:cNvSpPr>
            <a:spLocks noGrp="1"/>
          </p:cNvSpPr>
          <p:nvPr>
            <p:ph type="title"/>
          </p:nvPr>
        </p:nvSpPr>
        <p:spPr>
          <a:xfrm>
            <a:off x="838200" y="365125"/>
            <a:ext cx="8821366" cy="899231"/>
          </a:xfrm>
        </p:spPr>
        <p:txBody>
          <a:bodyPr/>
          <a:lstStyle/>
          <a:p>
            <a:r>
              <a:rPr lang="tr-TR" dirty="0"/>
              <a:t>Robot </a:t>
            </a:r>
            <a:r>
              <a:rPr lang="tr-TR" dirty="0" err="1"/>
              <a:t>Sensors</a:t>
            </a:r>
            <a:endParaRPr lang="en-GB" dirty="0"/>
          </a:p>
        </p:txBody>
      </p:sp>
      <p:sp>
        <p:nvSpPr>
          <p:cNvPr id="3" name="Content Placeholder 2">
            <a:extLst>
              <a:ext uri="{FF2B5EF4-FFF2-40B4-BE49-F238E27FC236}">
                <a16:creationId xmlns:a16="http://schemas.microsoft.com/office/drawing/2014/main" id="{CE147F1D-E1B7-6C59-17CF-B1E3AA2AB556}"/>
              </a:ext>
            </a:extLst>
          </p:cNvPr>
          <p:cNvSpPr>
            <a:spLocks noGrp="1"/>
          </p:cNvSpPr>
          <p:nvPr>
            <p:ph idx="1"/>
          </p:nvPr>
        </p:nvSpPr>
        <p:spPr>
          <a:xfrm>
            <a:off x="677333" y="1343378"/>
            <a:ext cx="7933267" cy="4833585"/>
          </a:xfrm>
        </p:spPr>
        <p:txBody>
          <a:bodyPr/>
          <a:lstStyle/>
          <a:p>
            <a:r>
              <a:rPr lang="tr-TR" b="1" dirty="0"/>
              <a:t>T</a:t>
            </a:r>
            <a:r>
              <a:rPr lang="en-GB" b="1" dirty="0" err="1"/>
              <a:t>actile</a:t>
            </a:r>
            <a:r>
              <a:rPr lang="en-GB" b="1" dirty="0"/>
              <a:t> and Force Sensors</a:t>
            </a:r>
            <a:endParaRPr lang="en-GB" dirty="0"/>
          </a:p>
          <a:p>
            <a:pPr lvl="1"/>
            <a:r>
              <a:rPr lang="en-GB" b="1" dirty="0"/>
              <a:t>Touch sensors</a:t>
            </a:r>
            <a:r>
              <a:rPr lang="en-GB" dirty="0"/>
              <a:t>: Detect contact or pressure on a robot’s surface (similar to a simple switch or pressure pad).</a:t>
            </a:r>
          </a:p>
          <a:p>
            <a:pPr lvl="1"/>
            <a:r>
              <a:rPr lang="en-GB" b="1" dirty="0"/>
              <a:t>Force/torque sensors</a:t>
            </a:r>
            <a:r>
              <a:rPr lang="en-GB" dirty="0"/>
              <a:t>: Measure how much force is being applied in multiple axes, critical for tasks like gripping objects with the correct pressure or collaborative robot arms that need to sense when they contact humans or obstacles.</a:t>
            </a:r>
          </a:p>
          <a:p>
            <a:endParaRPr lang="en-GB" dirty="0"/>
          </a:p>
        </p:txBody>
      </p:sp>
      <p:sp>
        <p:nvSpPr>
          <p:cNvPr id="4" name="Date Placeholder 3">
            <a:extLst>
              <a:ext uri="{FF2B5EF4-FFF2-40B4-BE49-F238E27FC236}">
                <a16:creationId xmlns:a16="http://schemas.microsoft.com/office/drawing/2014/main" id="{5D17C01F-5BBF-42DB-E533-E288B1FC7B82}"/>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EE6A7078-9805-F91A-4910-3CE5D4ACE093}"/>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47B4656C-3785-B4AD-7869-CCAE92A95756}"/>
              </a:ext>
            </a:extLst>
          </p:cNvPr>
          <p:cNvSpPr>
            <a:spLocks noGrp="1"/>
          </p:cNvSpPr>
          <p:nvPr>
            <p:ph type="sldNum" sz="quarter" idx="12"/>
          </p:nvPr>
        </p:nvSpPr>
        <p:spPr/>
        <p:txBody>
          <a:bodyPr/>
          <a:lstStyle/>
          <a:p>
            <a:fld id="{3612906B-0D48-4D44-A2FA-F5590F1ECEEB}" type="slidenum">
              <a:rPr lang="en-GB" smtClean="0"/>
              <a:t>43</a:t>
            </a:fld>
            <a:endParaRPr lang="en-GB"/>
          </a:p>
        </p:txBody>
      </p:sp>
      <p:pic>
        <p:nvPicPr>
          <p:cNvPr id="3074" name="Picture 2">
            <a:extLst>
              <a:ext uri="{FF2B5EF4-FFF2-40B4-BE49-F238E27FC236}">
                <a16:creationId xmlns:a16="http://schemas.microsoft.com/office/drawing/2014/main" id="{2ED07818-CDF2-6C6C-D002-2E02C6AB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5851" y="1537230"/>
            <a:ext cx="1867430" cy="11173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74DFEA-CF82-531C-C9B1-D81B01F31622}"/>
              </a:ext>
            </a:extLst>
          </p:cNvPr>
          <p:cNvPicPr>
            <a:picLocks noChangeAspect="1"/>
          </p:cNvPicPr>
          <p:nvPr/>
        </p:nvPicPr>
        <p:blipFill>
          <a:blip r:embed="rId4"/>
          <a:stretch>
            <a:fillRect/>
          </a:stretch>
        </p:blipFill>
        <p:spPr>
          <a:xfrm>
            <a:off x="9982200" y="3644793"/>
            <a:ext cx="2063317" cy="1827691"/>
          </a:xfrm>
          <a:prstGeom prst="rect">
            <a:avLst/>
          </a:prstGeom>
        </p:spPr>
      </p:pic>
    </p:spTree>
    <p:extLst>
      <p:ext uri="{BB962C8B-B14F-4D97-AF65-F5344CB8AC3E}">
        <p14:creationId xmlns:p14="http://schemas.microsoft.com/office/powerpoint/2010/main" val="241217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535D8-313C-1004-DCB1-EA0ECDCF24BA}"/>
              </a:ext>
            </a:extLst>
          </p:cNvPr>
          <p:cNvPicPr>
            <a:picLocks noChangeAspect="1"/>
          </p:cNvPicPr>
          <p:nvPr/>
        </p:nvPicPr>
        <p:blipFill>
          <a:blip r:embed="rId2"/>
          <a:stretch>
            <a:fillRect/>
          </a:stretch>
        </p:blipFill>
        <p:spPr>
          <a:xfrm>
            <a:off x="8963081" y="4358451"/>
            <a:ext cx="2038237" cy="1908206"/>
          </a:xfrm>
          <a:prstGeom prst="rect">
            <a:avLst/>
          </a:prstGeom>
        </p:spPr>
      </p:pic>
      <p:sp>
        <p:nvSpPr>
          <p:cNvPr id="2" name="Title 1">
            <a:extLst>
              <a:ext uri="{FF2B5EF4-FFF2-40B4-BE49-F238E27FC236}">
                <a16:creationId xmlns:a16="http://schemas.microsoft.com/office/drawing/2014/main" id="{BCB419F0-8B4C-D5E3-F191-80BF1C081F79}"/>
              </a:ext>
            </a:extLst>
          </p:cNvPr>
          <p:cNvSpPr>
            <a:spLocks noGrp="1"/>
          </p:cNvSpPr>
          <p:nvPr>
            <p:ph type="title"/>
          </p:nvPr>
        </p:nvSpPr>
        <p:spPr>
          <a:xfrm>
            <a:off x="838200" y="365125"/>
            <a:ext cx="8821366" cy="899231"/>
          </a:xfrm>
        </p:spPr>
        <p:txBody>
          <a:bodyPr/>
          <a:lstStyle/>
          <a:p>
            <a:r>
              <a:rPr lang="tr-TR" dirty="0"/>
              <a:t>Robot </a:t>
            </a:r>
            <a:r>
              <a:rPr lang="tr-TR" dirty="0" err="1"/>
              <a:t>Sensors</a:t>
            </a:r>
            <a:endParaRPr lang="en-GB" dirty="0"/>
          </a:p>
        </p:txBody>
      </p:sp>
      <p:sp>
        <p:nvSpPr>
          <p:cNvPr id="3" name="Content Placeholder 2">
            <a:extLst>
              <a:ext uri="{FF2B5EF4-FFF2-40B4-BE49-F238E27FC236}">
                <a16:creationId xmlns:a16="http://schemas.microsoft.com/office/drawing/2014/main" id="{86C2FB16-C37D-317A-1D8E-23022F08D472}"/>
              </a:ext>
            </a:extLst>
          </p:cNvPr>
          <p:cNvSpPr>
            <a:spLocks noGrp="1"/>
          </p:cNvSpPr>
          <p:nvPr>
            <p:ph idx="1"/>
          </p:nvPr>
        </p:nvSpPr>
        <p:spPr>
          <a:xfrm>
            <a:off x="462844" y="1343378"/>
            <a:ext cx="8147756" cy="4833585"/>
          </a:xfrm>
        </p:spPr>
        <p:txBody>
          <a:bodyPr/>
          <a:lstStyle/>
          <a:p>
            <a:r>
              <a:rPr lang="en-GB" b="1" dirty="0"/>
              <a:t>Position and Motion Sensors</a:t>
            </a:r>
            <a:endParaRPr lang="en-GB" dirty="0"/>
          </a:p>
          <a:p>
            <a:pPr lvl="1"/>
            <a:r>
              <a:rPr lang="en-GB" b="1" dirty="0"/>
              <a:t>Encoders</a:t>
            </a:r>
            <a:r>
              <a:rPr lang="en-GB" dirty="0"/>
              <a:t>: Measure rotation or linear motion of motors and shafts, providing feedback for precise control of joints and wheels.</a:t>
            </a:r>
          </a:p>
          <a:p>
            <a:pPr lvl="1"/>
            <a:r>
              <a:rPr lang="en-GB" b="1" dirty="0"/>
              <a:t>Inertial Measurement Units (IMU)</a:t>
            </a:r>
            <a:r>
              <a:rPr lang="en-GB" dirty="0"/>
              <a:t>: Combine accelerometers, gyroscopes, and sometimes magnetometers to track orientation, acceleration, and angular velocity.</a:t>
            </a:r>
          </a:p>
          <a:p>
            <a:pPr lvl="1"/>
            <a:r>
              <a:rPr lang="en-GB" b="1" dirty="0"/>
              <a:t>GPS (Global Positioning System)</a:t>
            </a:r>
            <a:r>
              <a:rPr lang="en-GB" dirty="0"/>
              <a:t>: Provides global position data, typically used for outdoor navigation (e.g., in drones or autonomous vehicles).</a:t>
            </a:r>
          </a:p>
          <a:p>
            <a:endParaRPr lang="en-GB" dirty="0"/>
          </a:p>
        </p:txBody>
      </p:sp>
      <p:sp>
        <p:nvSpPr>
          <p:cNvPr id="4" name="Date Placeholder 3">
            <a:extLst>
              <a:ext uri="{FF2B5EF4-FFF2-40B4-BE49-F238E27FC236}">
                <a16:creationId xmlns:a16="http://schemas.microsoft.com/office/drawing/2014/main" id="{9F0A7479-0535-809E-D251-BD48B8552938}"/>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DEA61A28-993E-6339-33AF-A85C18C0DDD4}"/>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FD39566C-5A8F-558D-2EFB-622BDD33A899}"/>
              </a:ext>
            </a:extLst>
          </p:cNvPr>
          <p:cNvSpPr>
            <a:spLocks noGrp="1"/>
          </p:cNvSpPr>
          <p:nvPr>
            <p:ph type="sldNum" sz="quarter" idx="12"/>
          </p:nvPr>
        </p:nvSpPr>
        <p:spPr/>
        <p:txBody>
          <a:bodyPr/>
          <a:lstStyle/>
          <a:p>
            <a:fld id="{3612906B-0D48-4D44-A2FA-F5590F1ECEEB}" type="slidenum">
              <a:rPr lang="en-GB" smtClean="0"/>
              <a:t>44</a:t>
            </a:fld>
            <a:endParaRPr lang="en-GB"/>
          </a:p>
        </p:txBody>
      </p:sp>
      <p:pic>
        <p:nvPicPr>
          <p:cNvPr id="4098" name="Picture 2">
            <a:extLst>
              <a:ext uri="{FF2B5EF4-FFF2-40B4-BE49-F238E27FC236}">
                <a16:creationId xmlns:a16="http://schemas.microsoft.com/office/drawing/2014/main" id="{D84A7BD7-2BB3-081A-7AA2-C018AC7BB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8355" y="1083734"/>
            <a:ext cx="1882422" cy="18824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D0A95E4-0A06-A329-EA99-741F664F71AE}"/>
              </a:ext>
            </a:extLst>
          </p:cNvPr>
          <p:cNvPicPr>
            <a:picLocks noChangeAspect="1"/>
          </p:cNvPicPr>
          <p:nvPr/>
        </p:nvPicPr>
        <p:blipFill>
          <a:blip r:embed="rId4"/>
          <a:stretch>
            <a:fillRect/>
          </a:stretch>
        </p:blipFill>
        <p:spPr>
          <a:xfrm>
            <a:off x="8387645" y="2815737"/>
            <a:ext cx="2367844" cy="1738055"/>
          </a:xfrm>
          <a:prstGeom prst="rect">
            <a:avLst/>
          </a:prstGeom>
        </p:spPr>
      </p:pic>
    </p:spTree>
    <p:extLst>
      <p:ext uri="{BB962C8B-B14F-4D97-AF65-F5344CB8AC3E}">
        <p14:creationId xmlns:p14="http://schemas.microsoft.com/office/powerpoint/2010/main" val="2058356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4DEC02-FBAA-06C2-F7BD-6A81517F96DC}"/>
              </a:ext>
            </a:extLst>
          </p:cNvPr>
          <p:cNvPicPr>
            <a:picLocks noChangeAspect="1"/>
          </p:cNvPicPr>
          <p:nvPr/>
        </p:nvPicPr>
        <p:blipFill>
          <a:blip r:embed="rId2"/>
          <a:stretch>
            <a:fillRect/>
          </a:stretch>
        </p:blipFill>
        <p:spPr>
          <a:xfrm>
            <a:off x="8813973" y="4445503"/>
            <a:ext cx="2101709" cy="1731460"/>
          </a:xfrm>
          <a:prstGeom prst="rect">
            <a:avLst/>
          </a:prstGeom>
        </p:spPr>
      </p:pic>
      <p:sp>
        <p:nvSpPr>
          <p:cNvPr id="2" name="Title 1">
            <a:extLst>
              <a:ext uri="{FF2B5EF4-FFF2-40B4-BE49-F238E27FC236}">
                <a16:creationId xmlns:a16="http://schemas.microsoft.com/office/drawing/2014/main" id="{8687C22A-C3ED-293B-433F-D7DCD3C0F061}"/>
              </a:ext>
            </a:extLst>
          </p:cNvPr>
          <p:cNvSpPr>
            <a:spLocks noGrp="1"/>
          </p:cNvSpPr>
          <p:nvPr>
            <p:ph type="title"/>
          </p:nvPr>
        </p:nvSpPr>
        <p:spPr>
          <a:xfrm>
            <a:off x="838200" y="365125"/>
            <a:ext cx="8821366" cy="729897"/>
          </a:xfrm>
        </p:spPr>
        <p:txBody>
          <a:bodyPr/>
          <a:lstStyle/>
          <a:p>
            <a:r>
              <a:rPr lang="tr-TR" dirty="0"/>
              <a:t>Robot </a:t>
            </a:r>
            <a:r>
              <a:rPr lang="tr-TR" dirty="0" err="1"/>
              <a:t>Sensors</a:t>
            </a:r>
            <a:endParaRPr lang="en-GB" dirty="0"/>
          </a:p>
        </p:txBody>
      </p:sp>
      <p:sp>
        <p:nvSpPr>
          <p:cNvPr id="3" name="Content Placeholder 2">
            <a:extLst>
              <a:ext uri="{FF2B5EF4-FFF2-40B4-BE49-F238E27FC236}">
                <a16:creationId xmlns:a16="http://schemas.microsoft.com/office/drawing/2014/main" id="{BE45638A-69F4-C616-E57B-3C9720F3D26D}"/>
              </a:ext>
            </a:extLst>
          </p:cNvPr>
          <p:cNvSpPr>
            <a:spLocks noGrp="1"/>
          </p:cNvSpPr>
          <p:nvPr>
            <p:ph idx="1"/>
          </p:nvPr>
        </p:nvSpPr>
        <p:spPr>
          <a:xfrm>
            <a:off x="838200" y="1241778"/>
            <a:ext cx="7120467" cy="4935185"/>
          </a:xfrm>
        </p:spPr>
        <p:txBody>
          <a:bodyPr/>
          <a:lstStyle/>
          <a:p>
            <a:r>
              <a:rPr lang="en-GB" b="1" dirty="0"/>
              <a:t>Environmental and Atmospheric Sensors</a:t>
            </a:r>
            <a:endParaRPr lang="en-GB" dirty="0"/>
          </a:p>
          <a:p>
            <a:pPr lvl="1"/>
            <a:r>
              <a:rPr lang="en-GB" b="1" dirty="0"/>
              <a:t>Temperature sensors</a:t>
            </a:r>
            <a:r>
              <a:rPr lang="en-GB" dirty="0"/>
              <a:t>: Measure ambient or component temperature; can also be used to monitor internal robot health.</a:t>
            </a:r>
          </a:p>
          <a:p>
            <a:pPr lvl="1"/>
            <a:r>
              <a:rPr lang="en-GB" b="1" dirty="0"/>
              <a:t>Humidity sensors</a:t>
            </a:r>
            <a:r>
              <a:rPr lang="en-GB" dirty="0"/>
              <a:t>: Track moisture in the environment, useful in agricultural or weather-monitoring robots.</a:t>
            </a:r>
          </a:p>
          <a:p>
            <a:pPr lvl="1"/>
            <a:r>
              <a:rPr lang="en-GB" b="1" dirty="0"/>
              <a:t>Gas sensors</a:t>
            </a:r>
            <a:r>
              <a:rPr lang="en-GB" dirty="0"/>
              <a:t>: Detect specific gases (e.g., CO₂, methane), often found in safety or inspection robots.</a:t>
            </a:r>
          </a:p>
          <a:p>
            <a:pPr lvl="1"/>
            <a:r>
              <a:rPr lang="en-GB" b="1" dirty="0"/>
              <a:t>Barometric pressure sensors</a:t>
            </a:r>
            <a:r>
              <a:rPr lang="en-GB" dirty="0"/>
              <a:t>: Measure atmospheric pressure, used in altitude estimation (often in drones).</a:t>
            </a:r>
          </a:p>
          <a:p>
            <a:endParaRPr lang="en-GB" dirty="0"/>
          </a:p>
        </p:txBody>
      </p:sp>
      <p:sp>
        <p:nvSpPr>
          <p:cNvPr id="4" name="Date Placeholder 3">
            <a:extLst>
              <a:ext uri="{FF2B5EF4-FFF2-40B4-BE49-F238E27FC236}">
                <a16:creationId xmlns:a16="http://schemas.microsoft.com/office/drawing/2014/main" id="{96BD81AC-47B4-BB09-7617-3697380119DE}"/>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309F0536-900B-AF69-8A91-C9508A087440}"/>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69F624CC-3C82-7BA0-2CE5-5B3F45EF9252}"/>
              </a:ext>
            </a:extLst>
          </p:cNvPr>
          <p:cNvSpPr>
            <a:spLocks noGrp="1"/>
          </p:cNvSpPr>
          <p:nvPr>
            <p:ph type="sldNum" sz="quarter" idx="12"/>
          </p:nvPr>
        </p:nvSpPr>
        <p:spPr/>
        <p:txBody>
          <a:bodyPr/>
          <a:lstStyle/>
          <a:p>
            <a:fld id="{3612906B-0D48-4D44-A2FA-F5590F1ECEEB}" type="slidenum">
              <a:rPr lang="en-GB" smtClean="0"/>
              <a:t>45</a:t>
            </a:fld>
            <a:endParaRPr lang="en-GB"/>
          </a:p>
        </p:txBody>
      </p:sp>
      <p:pic>
        <p:nvPicPr>
          <p:cNvPr id="8" name="Picture 7">
            <a:extLst>
              <a:ext uri="{FF2B5EF4-FFF2-40B4-BE49-F238E27FC236}">
                <a16:creationId xmlns:a16="http://schemas.microsoft.com/office/drawing/2014/main" id="{06C23DCA-1246-3412-EBBE-79EE2E5299ED}"/>
              </a:ext>
            </a:extLst>
          </p:cNvPr>
          <p:cNvPicPr>
            <a:picLocks noChangeAspect="1"/>
          </p:cNvPicPr>
          <p:nvPr/>
        </p:nvPicPr>
        <p:blipFill>
          <a:blip r:embed="rId3"/>
          <a:stretch>
            <a:fillRect/>
          </a:stretch>
        </p:blipFill>
        <p:spPr>
          <a:xfrm>
            <a:off x="7742779" y="1456090"/>
            <a:ext cx="2834489" cy="1954213"/>
          </a:xfrm>
          <a:prstGeom prst="rect">
            <a:avLst/>
          </a:prstGeom>
        </p:spPr>
      </p:pic>
      <p:pic>
        <p:nvPicPr>
          <p:cNvPr id="10" name="Picture 9">
            <a:extLst>
              <a:ext uri="{FF2B5EF4-FFF2-40B4-BE49-F238E27FC236}">
                <a16:creationId xmlns:a16="http://schemas.microsoft.com/office/drawing/2014/main" id="{28548966-126E-1C74-8D49-6D97554DB2F3}"/>
              </a:ext>
            </a:extLst>
          </p:cNvPr>
          <p:cNvPicPr>
            <a:picLocks noChangeAspect="1"/>
          </p:cNvPicPr>
          <p:nvPr/>
        </p:nvPicPr>
        <p:blipFill>
          <a:blip r:embed="rId4"/>
          <a:stretch>
            <a:fillRect/>
          </a:stretch>
        </p:blipFill>
        <p:spPr>
          <a:xfrm>
            <a:off x="7958667" y="3310788"/>
            <a:ext cx="1710613" cy="1585304"/>
          </a:xfrm>
          <a:prstGeom prst="rect">
            <a:avLst/>
          </a:prstGeom>
        </p:spPr>
      </p:pic>
    </p:spTree>
    <p:extLst>
      <p:ext uri="{BB962C8B-B14F-4D97-AF65-F5344CB8AC3E}">
        <p14:creationId xmlns:p14="http://schemas.microsoft.com/office/powerpoint/2010/main" val="2423047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47683F-881A-8554-C105-CF4D98C45EC9}"/>
              </a:ext>
            </a:extLst>
          </p:cNvPr>
          <p:cNvPicPr>
            <a:picLocks noChangeAspect="1"/>
          </p:cNvPicPr>
          <p:nvPr/>
        </p:nvPicPr>
        <p:blipFill>
          <a:blip r:embed="rId2"/>
          <a:stretch>
            <a:fillRect/>
          </a:stretch>
        </p:blipFill>
        <p:spPr>
          <a:xfrm rot="1683252">
            <a:off x="8363288" y="909490"/>
            <a:ext cx="2877622" cy="1662973"/>
          </a:xfrm>
          <a:prstGeom prst="rect">
            <a:avLst/>
          </a:prstGeom>
        </p:spPr>
      </p:pic>
      <p:pic>
        <p:nvPicPr>
          <p:cNvPr id="16" name="Picture 15">
            <a:extLst>
              <a:ext uri="{FF2B5EF4-FFF2-40B4-BE49-F238E27FC236}">
                <a16:creationId xmlns:a16="http://schemas.microsoft.com/office/drawing/2014/main" id="{D4D4589F-CC97-872B-A81C-76C935E17B05}"/>
              </a:ext>
            </a:extLst>
          </p:cNvPr>
          <p:cNvPicPr>
            <a:picLocks noChangeAspect="1"/>
          </p:cNvPicPr>
          <p:nvPr/>
        </p:nvPicPr>
        <p:blipFill>
          <a:blip r:embed="rId3"/>
          <a:stretch>
            <a:fillRect/>
          </a:stretch>
        </p:blipFill>
        <p:spPr>
          <a:xfrm rot="18274301">
            <a:off x="8270045" y="4652150"/>
            <a:ext cx="1836419" cy="1719909"/>
          </a:xfrm>
          <a:prstGeom prst="rect">
            <a:avLst/>
          </a:prstGeom>
        </p:spPr>
      </p:pic>
      <p:sp>
        <p:nvSpPr>
          <p:cNvPr id="2" name="Title 1">
            <a:extLst>
              <a:ext uri="{FF2B5EF4-FFF2-40B4-BE49-F238E27FC236}">
                <a16:creationId xmlns:a16="http://schemas.microsoft.com/office/drawing/2014/main" id="{B8F51DC3-B08A-D6B0-9C55-15654126CCBC}"/>
              </a:ext>
            </a:extLst>
          </p:cNvPr>
          <p:cNvSpPr>
            <a:spLocks noGrp="1"/>
          </p:cNvSpPr>
          <p:nvPr>
            <p:ph type="title"/>
          </p:nvPr>
        </p:nvSpPr>
        <p:spPr>
          <a:xfrm>
            <a:off x="838200" y="365125"/>
            <a:ext cx="8821366" cy="605719"/>
          </a:xfrm>
        </p:spPr>
        <p:txBody>
          <a:bodyPr>
            <a:normAutofit fontScale="90000"/>
          </a:bodyPr>
          <a:lstStyle/>
          <a:p>
            <a:r>
              <a:rPr lang="tr-TR" dirty="0"/>
              <a:t>Robot </a:t>
            </a:r>
            <a:r>
              <a:rPr lang="tr-TR" dirty="0" err="1"/>
              <a:t>Sensors</a:t>
            </a:r>
            <a:endParaRPr lang="en-GB" dirty="0"/>
          </a:p>
        </p:txBody>
      </p:sp>
      <p:sp>
        <p:nvSpPr>
          <p:cNvPr id="3" name="Content Placeholder 2">
            <a:extLst>
              <a:ext uri="{FF2B5EF4-FFF2-40B4-BE49-F238E27FC236}">
                <a16:creationId xmlns:a16="http://schemas.microsoft.com/office/drawing/2014/main" id="{49517078-16A2-F50F-357A-6085520369E0}"/>
              </a:ext>
            </a:extLst>
          </p:cNvPr>
          <p:cNvSpPr>
            <a:spLocks noGrp="1"/>
          </p:cNvSpPr>
          <p:nvPr>
            <p:ph idx="1"/>
          </p:nvPr>
        </p:nvSpPr>
        <p:spPr>
          <a:xfrm>
            <a:off x="598312" y="970844"/>
            <a:ext cx="7800621" cy="5206119"/>
          </a:xfrm>
        </p:spPr>
        <p:txBody>
          <a:bodyPr>
            <a:normAutofit lnSpcReduction="10000"/>
          </a:bodyPr>
          <a:lstStyle/>
          <a:p>
            <a:r>
              <a:rPr lang="tr-TR" b="1" dirty="0"/>
              <a:t>S</a:t>
            </a:r>
            <a:r>
              <a:rPr lang="en-GB" b="1" dirty="0" err="1"/>
              <a:t>ound</a:t>
            </a:r>
            <a:r>
              <a:rPr lang="en-GB" b="1" dirty="0"/>
              <a:t> and Vibration Sensors</a:t>
            </a:r>
            <a:endParaRPr lang="en-GB" dirty="0"/>
          </a:p>
          <a:p>
            <a:pPr lvl="1"/>
            <a:r>
              <a:rPr lang="en-GB" b="1" dirty="0"/>
              <a:t>Microphones</a:t>
            </a:r>
            <a:r>
              <a:rPr lang="en-GB" dirty="0"/>
              <a:t>: Allow robots to pick up auditory signals for speech recognition or sound localization.</a:t>
            </a:r>
          </a:p>
          <a:p>
            <a:pPr lvl="1"/>
            <a:endParaRPr lang="tr-TR" b="1" dirty="0"/>
          </a:p>
          <a:p>
            <a:pPr lvl="1"/>
            <a:r>
              <a:rPr lang="en-GB" b="1" dirty="0"/>
              <a:t>Vibration sensors</a:t>
            </a:r>
            <a:r>
              <a:rPr lang="en-GB" dirty="0"/>
              <a:t>: Detect mechanical vibrations; can be used in predictive maintenance or for sensing specific mechanical resonances in industrial settings</a:t>
            </a:r>
            <a:r>
              <a:rPr lang="tr-TR" dirty="0"/>
              <a:t> (5)</a:t>
            </a:r>
            <a:r>
              <a:rPr lang="en-GB" dirty="0"/>
              <a:t>.</a:t>
            </a:r>
            <a:endParaRPr lang="tr-TR" dirty="0"/>
          </a:p>
          <a:p>
            <a:r>
              <a:rPr lang="en-GB" b="1" dirty="0"/>
              <a:t>Magnetic and Electromagnetic Sensors</a:t>
            </a:r>
            <a:endParaRPr lang="en-GB" dirty="0"/>
          </a:p>
          <a:p>
            <a:pPr lvl="1"/>
            <a:r>
              <a:rPr lang="en-GB" b="1" dirty="0"/>
              <a:t>Magnetometers (compasses)</a:t>
            </a:r>
            <a:r>
              <a:rPr lang="en-GB" dirty="0"/>
              <a:t>: Measure the strength and direction of magnetic fields for orientation or navigation</a:t>
            </a:r>
            <a:r>
              <a:rPr lang="tr-TR" dirty="0"/>
              <a:t> (7)</a:t>
            </a:r>
            <a:r>
              <a:rPr lang="en-GB" dirty="0"/>
              <a:t>.</a:t>
            </a:r>
          </a:p>
          <a:p>
            <a:pPr lvl="1"/>
            <a:r>
              <a:rPr lang="en-GB" b="1" dirty="0"/>
              <a:t>Hall effect sensors</a:t>
            </a:r>
            <a:r>
              <a:rPr lang="en-GB" dirty="0"/>
              <a:t>: Measure magnetic field changes to detect the position of rotating shafts or wheels, often used in encoders or proximity detection</a:t>
            </a:r>
            <a:r>
              <a:rPr lang="tr-TR" dirty="0"/>
              <a:t> (5)</a:t>
            </a:r>
            <a:r>
              <a:rPr lang="en-GB" dirty="0"/>
              <a:t>.</a:t>
            </a:r>
          </a:p>
          <a:p>
            <a:pPr lvl="1"/>
            <a:endParaRPr lang="en-GB" dirty="0"/>
          </a:p>
          <a:p>
            <a:endParaRPr lang="en-GB" dirty="0"/>
          </a:p>
        </p:txBody>
      </p:sp>
      <p:sp>
        <p:nvSpPr>
          <p:cNvPr id="4" name="Date Placeholder 3">
            <a:extLst>
              <a:ext uri="{FF2B5EF4-FFF2-40B4-BE49-F238E27FC236}">
                <a16:creationId xmlns:a16="http://schemas.microsoft.com/office/drawing/2014/main" id="{54C1FBD6-9630-93BE-183D-0AC465A882C3}"/>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2138B58C-6DDE-6268-A9C9-AD44E74D0437}"/>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61C2D2B7-FCD7-212C-E1C0-DF21D59F6E53}"/>
              </a:ext>
            </a:extLst>
          </p:cNvPr>
          <p:cNvSpPr>
            <a:spLocks noGrp="1"/>
          </p:cNvSpPr>
          <p:nvPr>
            <p:ph type="sldNum" sz="quarter" idx="12"/>
          </p:nvPr>
        </p:nvSpPr>
        <p:spPr/>
        <p:txBody>
          <a:bodyPr/>
          <a:lstStyle/>
          <a:p>
            <a:fld id="{3612906B-0D48-4D44-A2FA-F5590F1ECEEB}" type="slidenum">
              <a:rPr lang="en-GB" smtClean="0"/>
              <a:t>46</a:t>
            </a:fld>
            <a:endParaRPr lang="en-GB"/>
          </a:p>
        </p:txBody>
      </p:sp>
      <p:pic>
        <p:nvPicPr>
          <p:cNvPr id="12" name="Picture 11">
            <a:extLst>
              <a:ext uri="{FF2B5EF4-FFF2-40B4-BE49-F238E27FC236}">
                <a16:creationId xmlns:a16="http://schemas.microsoft.com/office/drawing/2014/main" id="{31EE5208-1B94-9792-3C81-94E89D00B872}"/>
              </a:ext>
            </a:extLst>
          </p:cNvPr>
          <p:cNvPicPr>
            <a:picLocks noChangeAspect="1"/>
          </p:cNvPicPr>
          <p:nvPr/>
        </p:nvPicPr>
        <p:blipFill>
          <a:blip r:embed="rId4"/>
          <a:stretch>
            <a:fillRect/>
          </a:stretch>
        </p:blipFill>
        <p:spPr>
          <a:xfrm rot="5400000">
            <a:off x="9334484" y="1713428"/>
            <a:ext cx="1089386" cy="2877622"/>
          </a:xfrm>
          <a:prstGeom prst="rect">
            <a:avLst/>
          </a:prstGeom>
        </p:spPr>
      </p:pic>
      <p:pic>
        <p:nvPicPr>
          <p:cNvPr id="14" name="Picture 13">
            <a:extLst>
              <a:ext uri="{FF2B5EF4-FFF2-40B4-BE49-F238E27FC236}">
                <a16:creationId xmlns:a16="http://schemas.microsoft.com/office/drawing/2014/main" id="{03C25132-CD92-C37B-7E50-8AA4C8E7CF10}"/>
              </a:ext>
            </a:extLst>
          </p:cNvPr>
          <p:cNvPicPr>
            <a:picLocks noChangeAspect="1"/>
          </p:cNvPicPr>
          <p:nvPr/>
        </p:nvPicPr>
        <p:blipFill>
          <a:blip r:embed="rId5"/>
          <a:stretch>
            <a:fillRect/>
          </a:stretch>
        </p:blipFill>
        <p:spPr>
          <a:xfrm>
            <a:off x="8943553" y="3790933"/>
            <a:ext cx="2374435" cy="1481763"/>
          </a:xfrm>
          <a:prstGeom prst="rect">
            <a:avLst/>
          </a:prstGeom>
        </p:spPr>
      </p:pic>
    </p:spTree>
    <p:extLst>
      <p:ext uri="{BB962C8B-B14F-4D97-AF65-F5344CB8AC3E}">
        <p14:creationId xmlns:p14="http://schemas.microsoft.com/office/powerpoint/2010/main" val="3194439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7987E-9DCF-CFF6-DDFC-421C9BF96B38}"/>
              </a:ext>
            </a:extLst>
          </p:cNvPr>
          <p:cNvSpPr>
            <a:spLocks noGrp="1"/>
          </p:cNvSpPr>
          <p:nvPr>
            <p:ph type="title"/>
          </p:nvPr>
        </p:nvSpPr>
        <p:spPr>
          <a:xfrm>
            <a:off x="838200" y="365126"/>
            <a:ext cx="8821366" cy="786342"/>
          </a:xfrm>
        </p:spPr>
        <p:txBody>
          <a:bodyPr/>
          <a:lstStyle/>
          <a:p>
            <a:r>
              <a:rPr lang="tr-TR" dirty="0" err="1"/>
              <a:t>Robotic</a:t>
            </a:r>
            <a:r>
              <a:rPr lang="tr-TR" dirty="0"/>
              <a:t> </a:t>
            </a:r>
            <a:r>
              <a:rPr lang="tr-TR" dirty="0" err="1"/>
              <a:t>Electric</a:t>
            </a:r>
            <a:r>
              <a:rPr lang="tr-TR" dirty="0"/>
              <a:t> </a:t>
            </a:r>
            <a:r>
              <a:rPr lang="tr-TR" dirty="0" err="1"/>
              <a:t>Actuators</a:t>
            </a:r>
            <a:endParaRPr lang="en-GB" dirty="0"/>
          </a:p>
        </p:txBody>
      </p:sp>
      <p:sp>
        <p:nvSpPr>
          <p:cNvPr id="3" name="Content Placeholder 2">
            <a:extLst>
              <a:ext uri="{FF2B5EF4-FFF2-40B4-BE49-F238E27FC236}">
                <a16:creationId xmlns:a16="http://schemas.microsoft.com/office/drawing/2014/main" id="{5D3C4F47-0E87-111B-0804-9AEA041D570A}"/>
              </a:ext>
            </a:extLst>
          </p:cNvPr>
          <p:cNvSpPr>
            <a:spLocks noGrp="1"/>
          </p:cNvSpPr>
          <p:nvPr>
            <p:ph idx="1"/>
          </p:nvPr>
        </p:nvSpPr>
        <p:spPr>
          <a:xfrm>
            <a:off x="587022" y="1151468"/>
            <a:ext cx="11096978" cy="5025495"/>
          </a:xfrm>
        </p:spPr>
        <p:txBody>
          <a:bodyPr>
            <a:normAutofit fontScale="62500" lnSpcReduction="20000"/>
          </a:bodyPr>
          <a:lstStyle/>
          <a:p>
            <a:r>
              <a:rPr lang="en-GB" b="1" dirty="0"/>
              <a:t>DC Motors</a:t>
            </a:r>
          </a:p>
          <a:p>
            <a:pPr lvl="1"/>
            <a:r>
              <a:rPr lang="en-GB" b="1" dirty="0"/>
              <a:t>Brushed DC motors</a:t>
            </a:r>
            <a:r>
              <a:rPr lang="en-GB" dirty="0"/>
              <a:t>: Operate by applying current to a rotating armature with a fixed stator. They are straightforward to control and commonly found in small robots, wheeled platforms, and servos.</a:t>
            </a:r>
          </a:p>
          <a:p>
            <a:pPr lvl="1"/>
            <a:r>
              <a:rPr lang="en-GB" b="1" dirty="0"/>
              <a:t>Brushless DC motors (BLDC)</a:t>
            </a:r>
            <a:r>
              <a:rPr lang="en-GB" dirty="0"/>
              <a:t>: Use electronic commutation instead of brushes, leading to higher efficiency, better performance, and reduced wear. They are popular in drones, robotic arms, and high-performance servos.</a:t>
            </a:r>
          </a:p>
          <a:p>
            <a:r>
              <a:rPr lang="en-GB" b="1" dirty="0"/>
              <a:t>AC Motors</a:t>
            </a:r>
          </a:p>
          <a:p>
            <a:pPr lvl="1"/>
            <a:r>
              <a:rPr lang="en-GB" b="1" dirty="0"/>
              <a:t>Induction motors</a:t>
            </a:r>
            <a:r>
              <a:rPr lang="en-GB" dirty="0"/>
              <a:t>: Widely used in industrial settings for high-power, continuous-operation tasks (e.g., conveyor belts, large robotic systems).</a:t>
            </a:r>
          </a:p>
          <a:p>
            <a:pPr lvl="1"/>
            <a:r>
              <a:rPr lang="en-GB" b="1" dirty="0"/>
              <a:t>Synchronous motors</a:t>
            </a:r>
            <a:r>
              <a:rPr lang="en-GB" dirty="0"/>
              <a:t>: Useful in applications that require precise speed control.</a:t>
            </a:r>
          </a:p>
          <a:p>
            <a:r>
              <a:rPr lang="en-GB" b="1" dirty="0"/>
              <a:t>Stepper Motors</a:t>
            </a:r>
          </a:p>
          <a:p>
            <a:pPr lvl="1"/>
            <a:r>
              <a:rPr lang="en-GB" b="1" dirty="0"/>
              <a:t>Overview</a:t>
            </a:r>
            <a:r>
              <a:rPr lang="en-GB" dirty="0"/>
              <a:t>: Move in discrete steps, offering precise position control without the need for feedback (in open-loop setups).</a:t>
            </a:r>
          </a:p>
          <a:p>
            <a:pPr lvl="1"/>
            <a:r>
              <a:rPr lang="en-GB" b="1" dirty="0"/>
              <a:t>Common Uses</a:t>
            </a:r>
            <a:r>
              <a:rPr lang="en-GB" dirty="0"/>
              <a:t>: 3D printers, CNC machines, and some robotic arms where accurate incremental motion is needed.</a:t>
            </a:r>
          </a:p>
          <a:p>
            <a:r>
              <a:rPr lang="en-GB" b="1" dirty="0"/>
              <a:t>Servo Motors</a:t>
            </a:r>
          </a:p>
          <a:p>
            <a:pPr lvl="1"/>
            <a:r>
              <a:rPr lang="en-GB" b="1" dirty="0"/>
              <a:t>Overview</a:t>
            </a:r>
            <a:r>
              <a:rPr lang="en-GB" dirty="0"/>
              <a:t>: Typically consist of a motor (DC or BLDC), a feedback sensor (e.g., potentiometer or encoder), and control circuitry in one package.</a:t>
            </a:r>
          </a:p>
          <a:p>
            <a:pPr lvl="1"/>
            <a:r>
              <a:rPr lang="en-GB" b="1" dirty="0"/>
              <a:t>Why They’re Useful</a:t>
            </a:r>
            <a:r>
              <a:rPr lang="en-GB" dirty="0"/>
              <a:t>: Provide closed-loop position control, making them ideal for robotic joints, steering mechanisms, and precise positioning tasks.</a:t>
            </a:r>
          </a:p>
          <a:p>
            <a:r>
              <a:rPr lang="en-GB" b="1" dirty="0"/>
              <a:t>Linear Electric Actuators</a:t>
            </a:r>
          </a:p>
          <a:p>
            <a:pPr lvl="1"/>
            <a:r>
              <a:rPr lang="en-GB" b="1" dirty="0"/>
              <a:t>Overview</a:t>
            </a:r>
            <a:r>
              <a:rPr lang="en-GB" dirty="0"/>
              <a:t>: Convert rotary motion from a motor into linear motion, often through lead screws or belt drives.</a:t>
            </a:r>
          </a:p>
          <a:p>
            <a:pPr lvl="1"/>
            <a:r>
              <a:rPr lang="en-GB" b="1" dirty="0"/>
              <a:t>Applications</a:t>
            </a:r>
            <a:r>
              <a:rPr lang="en-GB" dirty="0"/>
              <a:t>: Robot grippers, sliding doors in automated systems, and any linear motion (pushing/pulling) needs.</a:t>
            </a:r>
          </a:p>
          <a:p>
            <a:endParaRPr lang="en-GB" dirty="0"/>
          </a:p>
        </p:txBody>
      </p:sp>
      <p:sp>
        <p:nvSpPr>
          <p:cNvPr id="4" name="Date Placeholder 3">
            <a:extLst>
              <a:ext uri="{FF2B5EF4-FFF2-40B4-BE49-F238E27FC236}">
                <a16:creationId xmlns:a16="http://schemas.microsoft.com/office/drawing/2014/main" id="{401C3CB7-ADED-8460-8058-BBDE1A6A5918}"/>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35FE6130-B31A-1D09-03C3-B5167E7EE9DB}"/>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6E192FF8-3155-0BDC-0CB0-DA053F875914}"/>
              </a:ext>
            </a:extLst>
          </p:cNvPr>
          <p:cNvSpPr>
            <a:spLocks noGrp="1"/>
          </p:cNvSpPr>
          <p:nvPr>
            <p:ph type="sldNum" sz="quarter" idx="12"/>
          </p:nvPr>
        </p:nvSpPr>
        <p:spPr/>
        <p:txBody>
          <a:bodyPr/>
          <a:lstStyle/>
          <a:p>
            <a:fld id="{3612906B-0D48-4D44-A2FA-F5590F1ECEEB}" type="slidenum">
              <a:rPr lang="en-GB" smtClean="0"/>
              <a:t>47</a:t>
            </a:fld>
            <a:endParaRPr lang="en-GB"/>
          </a:p>
        </p:txBody>
      </p:sp>
    </p:spTree>
    <p:extLst>
      <p:ext uri="{BB962C8B-B14F-4D97-AF65-F5344CB8AC3E}">
        <p14:creationId xmlns:p14="http://schemas.microsoft.com/office/powerpoint/2010/main" val="903218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689D8-6579-374B-8D4A-2F04E2336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16A57-F2DA-1304-F603-A2E72D5F66B3}"/>
              </a:ext>
            </a:extLst>
          </p:cNvPr>
          <p:cNvSpPr>
            <a:spLocks noGrp="1"/>
          </p:cNvSpPr>
          <p:nvPr>
            <p:ph type="title"/>
          </p:nvPr>
        </p:nvSpPr>
        <p:spPr>
          <a:xfrm>
            <a:off x="838200" y="365126"/>
            <a:ext cx="8821366" cy="786342"/>
          </a:xfrm>
        </p:spPr>
        <p:txBody>
          <a:bodyPr/>
          <a:lstStyle/>
          <a:p>
            <a:r>
              <a:rPr lang="tr-TR" dirty="0" err="1"/>
              <a:t>Robotic</a:t>
            </a:r>
            <a:r>
              <a:rPr lang="tr-TR" dirty="0"/>
              <a:t> </a:t>
            </a:r>
            <a:r>
              <a:rPr lang="tr-TR" dirty="0" err="1"/>
              <a:t>Pneumatic</a:t>
            </a:r>
            <a:r>
              <a:rPr lang="tr-TR" dirty="0"/>
              <a:t> </a:t>
            </a:r>
            <a:r>
              <a:rPr lang="tr-TR" dirty="0" err="1"/>
              <a:t>Actuators</a:t>
            </a:r>
            <a:endParaRPr lang="en-GB" dirty="0"/>
          </a:p>
        </p:txBody>
      </p:sp>
      <p:sp>
        <p:nvSpPr>
          <p:cNvPr id="3" name="Content Placeholder 2">
            <a:extLst>
              <a:ext uri="{FF2B5EF4-FFF2-40B4-BE49-F238E27FC236}">
                <a16:creationId xmlns:a16="http://schemas.microsoft.com/office/drawing/2014/main" id="{96D7D5C2-DB78-901D-283D-3872B7EDC01C}"/>
              </a:ext>
            </a:extLst>
          </p:cNvPr>
          <p:cNvSpPr>
            <a:spLocks noGrp="1"/>
          </p:cNvSpPr>
          <p:nvPr>
            <p:ph idx="1"/>
          </p:nvPr>
        </p:nvSpPr>
        <p:spPr>
          <a:xfrm>
            <a:off x="587022" y="1151468"/>
            <a:ext cx="11096978" cy="5025495"/>
          </a:xfrm>
        </p:spPr>
        <p:txBody>
          <a:bodyPr>
            <a:normAutofit/>
          </a:bodyPr>
          <a:lstStyle/>
          <a:p>
            <a:r>
              <a:rPr lang="en-GB" b="1" dirty="0"/>
              <a:t>Pneumatic Cylinders</a:t>
            </a:r>
          </a:p>
          <a:p>
            <a:pPr lvl="1"/>
            <a:r>
              <a:rPr lang="en-GB" b="1" dirty="0"/>
              <a:t>How They Work</a:t>
            </a:r>
            <a:r>
              <a:rPr lang="en-GB" dirty="0"/>
              <a:t>: Use compressed air to produce linear or rotary motion.</a:t>
            </a:r>
          </a:p>
          <a:p>
            <a:pPr lvl="1"/>
            <a:r>
              <a:rPr lang="en-GB" b="1" dirty="0"/>
              <a:t>Advantages</a:t>
            </a:r>
            <a:r>
              <a:rPr lang="en-GB" dirty="0"/>
              <a:t>: Lightweight, fast response, and relatively simple design.</a:t>
            </a:r>
          </a:p>
          <a:p>
            <a:pPr lvl="1"/>
            <a:r>
              <a:rPr lang="en-GB" b="1" dirty="0"/>
              <a:t>Drawbacks</a:t>
            </a:r>
            <a:r>
              <a:rPr lang="en-GB" dirty="0"/>
              <a:t>: Require a continuous supply of compressed air, can be less precise than electric/hydraulic actuators.</a:t>
            </a:r>
          </a:p>
          <a:p>
            <a:r>
              <a:rPr lang="en-GB" b="1" dirty="0"/>
              <a:t>Pneumatic Artificial Muscles (e.g., McKibben Muscles)</a:t>
            </a:r>
          </a:p>
          <a:p>
            <a:pPr lvl="1"/>
            <a:r>
              <a:rPr lang="en-GB" b="1" dirty="0"/>
              <a:t>Overview</a:t>
            </a:r>
            <a:r>
              <a:rPr lang="en-GB" dirty="0"/>
              <a:t>: Flexible “muscles” made of a braided mesh and rubber bladder that contract when pressurized.</a:t>
            </a:r>
          </a:p>
          <a:p>
            <a:pPr lvl="1"/>
            <a:r>
              <a:rPr lang="en-GB" b="1" dirty="0"/>
              <a:t>Applications</a:t>
            </a:r>
            <a:r>
              <a:rPr lang="en-GB" dirty="0"/>
              <a:t>: Soft robotics, prosthetics, and exoskeletons where compliance and safe human-robot interaction are crucial.</a:t>
            </a:r>
          </a:p>
          <a:p>
            <a:endParaRPr lang="en-GB" dirty="0"/>
          </a:p>
        </p:txBody>
      </p:sp>
      <p:sp>
        <p:nvSpPr>
          <p:cNvPr id="4" name="Date Placeholder 3">
            <a:extLst>
              <a:ext uri="{FF2B5EF4-FFF2-40B4-BE49-F238E27FC236}">
                <a16:creationId xmlns:a16="http://schemas.microsoft.com/office/drawing/2014/main" id="{1C02484C-8410-0A7C-5821-39ADC77027EA}"/>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F62D44F8-7E3F-0894-5A33-E40D3FE855C2}"/>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95EE0958-80A1-06B6-DF62-E73E6BE1F3E6}"/>
              </a:ext>
            </a:extLst>
          </p:cNvPr>
          <p:cNvSpPr>
            <a:spLocks noGrp="1"/>
          </p:cNvSpPr>
          <p:nvPr>
            <p:ph type="sldNum" sz="quarter" idx="12"/>
          </p:nvPr>
        </p:nvSpPr>
        <p:spPr/>
        <p:txBody>
          <a:bodyPr/>
          <a:lstStyle/>
          <a:p>
            <a:fld id="{3612906B-0D48-4D44-A2FA-F5590F1ECEEB}" type="slidenum">
              <a:rPr lang="en-GB" smtClean="0"/>
              <a:t>48</a:t>
            </a:fld>
            <a:endParaRPr lang="en-GB"/>
          </a:p>
        </p:txBody>
      </p:sp>
    </p:spTree>
    <p:extLst>
      <p:ext uri="{BB962C8B-B14F-4D97-AF65-F5344CB8AC3E}">
        <p14:creationId xmlns:p14="http://schemas.microsoft.com/office/powerpoint/2010/main" val="4139313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CE058-34A1-301A-0B72-8EA30AE56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30EBD-BC24-8E04-8D26-AC26635D3654}"/>
              </a:ext>
            </a:extLst>
          </p:cNvPr>
          <p:cNvSpPr>
            <a:spLocks noGrp="1"/>
          </p:cNvSpPr>
          <p:nvPr>
            <p:ph type="title"/>
          </p:nvPr>
        </p:nvSpPr>
        <p:spPr>
          <a:xfrm>
            <a:off x="838200" y="365126"/>
            <a:ext cx="8821366" cy="786342"/>
          </a:xfrm>
        </p:spPr>
        <p:txBody>
          <a:bodyPr/>
          <a:lstStyle/>
          <a:p>
            <a:r>
              <a:rPr lang="tr-TR" dirty="0" err="1"/>
              <a:t>Robotic</a:t>
            </a:r>
            <a:r>
              <a:rPr lang="tr-TR" dirty="0"/>
              <a:t> </a:t>
            </a:r>
            <a:r>
              <a:rPr lang="tr-TR" dirty="0" err="1"/>
              <a:t>Hydraulic</a:t>
            </a:r>
            <a:r>
              <a:rPr lang="tr-TR" dirty="0"/>
              <a:t> </a:t>
            </a:r>
            <a:r>
              <a:rPr lang="tr-TR" dirty="0" err="1"/>
              <a:t>Actuators</a:t>
            </a:r>
            <a:endParaRPr lang="en-GB" dirty="0"/>
          </a:p>
        </p:txBody>
      </p:sp>
      <p:sp>
        <p:nvSpPr>
          <p:cNvPr id="3" name="Content Placeholder 2">
            <a:extLst>
              <a:ext uri="{FF2B5EF4-FFF2-40B4-BE49-F238E27FC236}">
                <a16:creationId xmlns:a16="http://schemas.microsoft.com/office/drawing/2014/main" id="{85349900-8F8D-1479-3CB4-CF522A7BA178}"/>
              </a:ext>
            </a:extLst>
          </p:cNvPr>
          <p:cNvSpPr>
            <a:spLocks noGrp="1"/>
          </p:cNvSpPr>
          <p:nvPr>
            <p:ph idx="1"/>
          </p:nvPr>
        </p:nvSpPr>
        <p:spPr>
          <a:xfrm>
            <a:off x="587022" y="1151468"/>
            <a:ext cx="11096978" cy="5025495"/>
          </a:xfrm>
        </p:spPr>
        <p:txBody>
          <a:bodyPr>
            <a:normAutofit/>
          </a:bodyPr>
          <a:lstStyle/>
          <a:p>
            <a:r>
              <a:rPr lang="en-GB" b="1" dirty="0"/>
              <a:t>Hydraulic Cylinders</a:t>
            </a:r>
          </a:p>
          <a:p>
            <a:pPr lvl="1"/>
            <a:r>
              <a:rPr lang="en-GB" b="1" dirty="0"/>
              <a:t>How They Work</a:t>
            </a:r>
            <a:r>
              <a:rPr lang="en-GB" dirty="0"/>
              <a:t>: Use pressurized fluid to create linear or rotary motion.</a:t>
            </a:r>
          </a:p>
          <a:p>
            <a:pPr lvl="1"/>
            <a:r>
              <a:rPr lang="en-GB" b="1" dirty="0"/>
              <a:t>Advantages</a:t>
            </a:r>
            <a:r>
              <a:rPr lang="en-GB" dirty="0"/>
              <a:t>: Very high power density, capable of lifting heavy loads.</a:t>
            </a:r>
          </a:p>
          <a:p>
            <a:pPr lvl="1"/>
            <a:r>
              <a:rPr lang="en-GB" b="1" dirty="0"/>
              <a:t>Drawbacks</a:t>
            </a:r>
            <a:r>
              <a:rPr lang="en-GB" dirty="0"/>
              <a:t>: Complexity, potential leaks, and requirement for pumps and fluid reservoirs.</a:t>
            </a:r>
          </a:p>
          <a:p>
            <a:r>
              <a:rPr lang="en-GB" b="1" dirty="0"/>
              <a:t>Hydraulic Motors</a:t>
            </a:r>
          </a:p>
          <a:p>
            <a:pPr lvl="1"/>
            <a:r>
              <a:rPr lang="en-GB" b="1" dirty="0"/>
              <a:t>Overview</a:t>
            </a:r>
            <a:r>
              <a:rPr lang="en-GB" dirty="0"/>
              <a:t>: Convert hydraulic pressure into rotary motion.</a:t>
            </a:r>
          </a:p>
          <a:p>
            <a:pPr lvl="1"/>
            <a:r>
              <a:rPr lang="en-GB" b="1" dirty="0"/>
              <a:t>Applications</a:t>
            </a:r>
            <a:r>
              <a:rPr lang="en-GB" dirty="0"/>
              <a:t>: Heavy-duty robots, construction machinery, or environments that demand large force output (e.g., deep-sea robotic arms).</a:t>
            </a:r>
          </a:p>
          <a:p>
            <a:endParaRPr lang="en-GB" dirty="0"/>
          </a:p>
        </p:txBody>
      </p:sp>
      <p:sp>
        <p:nvSpPr>
          <p:cNvPr id="4" name="Date Placeholder 3">
            <a:extLst>
              <a:ext uri="{FF2B5EF4-FFF2-40B4-BE49-F238E27FC236}">
                <a16:creationId xmlns:a16="http://schemas.microsoft.com/office/drawing/2014/main" id="{504A01ED-DE81-E4B9-EDD9-493DF2738818}"/>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098D0A26-EFF2-0004-666A-3459959D8878}"/>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0A278251-A92A-380B-761E-4B5788DBD401}"/>
              </a:ext>
            </a:extLst>
          </p:cNvPr>
          <p:cNvSpPr>
            <a:spLocks noGrp="1"/>
          </p:cNvSpPr>
          <p:nvPr>
            <p:ph type="sldNum" sz="quarter" idx="12"/>
          </p:nvPr>
        </p:nvSpPr>
        <p:spPr/>
        <p:txBody>
          <a:bodyPr/>
          <a:lstStyle/>
          <a:p>
            <a:fld id="{3612906B-0D48-4D44-A2FA-F5590F1ECEEB}" type="slidenum">
              <a:rPr lang="en-GB" smtClean="0"/>
              <a:t>49</a:t>
            </a:fld>
            <a:endParaRPr lang="en-GB"/>
          </a:p>
        </p:txBody>
      </p:sp>
    </p:spTree>
    <p:extLst>
      <p:ext uri="{BB962C8B-B14F-4D97-AF65-F5344CB8AC3E}">
        <p14:creationId xmlns:p14="http://schemas.microsoft.com/office/powerpoint/2010/main" val="608067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9E1-A52A-2EB4-6F8D-B66D71ABA479}"/>
              </a:ext>
            </a:extLst>
          </p:cNvPr>
          <p:cNvSpPr>
            <a:spLocks noGrp="1"/>
          </p:cNvSpPr>
          <p:nvPr>
            <p:ph type="title"/>
          </p:nvPr>
        </p:nvSpPr>
        <p:spPr/>
        <p:txBody>
          <a:bodyPr/>
          <a:lstStyle/>
          <a:p>
            <a:r>
              <a:rPr lang="en-GB" dirty="0">
                <a:latin typeface="+mn-lt"/>
              </a:rPr>
              <a:t>Learning Outcomes</a:t>
            </a:r>
          </a:p>
        </p:txBody>
      </p:sp>
      <p:graphicFrame>
        <p:nvGraphicFramePr>
          <p:cNvPr id="7" name="Content Placeholder 6">
            <a:extLst>
              <a:ext uri="{FF2B5EF4-FFF2-40B4-BE49-F238E27FC236}">
                <a16:creationId xmlns:a16="http://schemas.microsoft.com/office/drawing/2014/main" id="{CDC648C0-1FCF-41DE-06A6-63D8A4417A00}"/>
              </a:ext>
            </a:extLst>
          </p:cNvPr>
          <p:cNvGraphicFramePr>
            <a:graphicFrameLocks noGrp="1"/>
          </p:cNvGraphicFramePr>
          <p:nvPr>
            <p:ph idx="1"/>
            <p:extLst>
              <p:ext uri="{D42A27DB-BD31-4B8C-83A1-F6EECF244321}">
                <p14:modId xmlns:p14="http://schemas.microsoft.com/office/powerpoint/2010/main" val="3128242138"/>
              </p:ext>
            </p:extLst>
          </p:nvPr>
        </p:nvGraphicFramePr>
        <p:xfrm>
          <a:off x="2428240" y="1458468"/>
          <a:ext cx="5725160" cy="1905256"/>
        </p:xfrm>
        <a:graphic>
          <a:graphicData uri="http://schemas.openxmlformats.org/drawingml/2006/table">
            <a:tbl>
              <a:tblPr firstRow="1" firstCol="1" bandRow="1">
                <a:tableStyleId>{5C22544A-7EE6-4342-B048-85BDC9FD1C3A}</a:tableStyleId>
              </a:tblPr>
              <a:tblGrid>
                <a:gridCol w="1710623">
                  <a:extLst>
                    <a:ext uri="{9D8B030D-6E8A-4147-A177-3AD203B41FA5}">
                      <a16:colId xmlns:a16="http://schemas.microsoft.com/office/drawing/2014/main" val="1773690826"/>
                    </a:ext>
                  </a:extLst>
                </a:gridCol>
                <a:gridCol w="4014537">
                  <a:extLst>
                    <a:ext uri="{9D8B030D-6E8A-4147-A177-3AD203B41FA5}">
                      <a16:colId xmlns:a16="http://schemas.microsoft.com/office/drawing/2014/main" val="1798756883"/>
                    </a:ext>
                  </a:extLst>
                </a:gridCol>
              </a:tblGrid>
              <a:tr h="0">
                <a:tc>
                  <a:txBody>
                    <a:bodyPr/>
                    <a:lstStyle/>
                    <a:p>
                      <a:pPr>
                        <a:lnSpc>
                          <a:spcPct val="115000"/>
                        </a:lnSpc>
                        <a:spcAft>
                          <a:spcPts val="1000"/>
                        </a:spcAft>
                        <a:buNone/>
                      </a:pPr>
                      <a:r>
                        <a:rPr lang="en-GB" sz="1400" dirty="0">
                          <a:effectLst/>
                        </a:rPr>
                        <a:t>Module- Knowledge</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1000"/>
                        </a:spcAft>
                        <a:buNone/>
                      </a:pPr>
                      <a:r>
                        <a:rPr lang="en-GB" sz="1400">
                          <a:effectLst/>
                        </a:rPr>
                        <a:t> </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39887698"/>
                  </a:ext>
                </a:extLst>
              </a:tr>
              <a:tr h="0">
                <a:tc>
                  <a:txBody>
                    <a:bodyPr/>
                    <a:lstStyle/>
                    <a:p>
                      <a:pPr>
                        <a:lnSpc>
                          <a:spcPct val="115000"/>
                        </a:lnSpc>
                        <a:spcAft>
                          <a:spcPts val="1000"/>
                        </a:spcAft>
                        <a:buNone/>
                      </a:pPr>
                      <a:r>
                        <a:rPr lang="en-GB" sz="1400" dirty="0">
                          <a:effectLst/>
                        </a:rPr>
                        <a:t>LO1</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1000"/>
                        </a:spcAft>
                        <a:buNone/>
                      </a:pPr>
                      <a:r>
                        <a:rPr lang="en-GB" sz="1400" dirty="0">
                          <a:effectLst/>
                        </a:rPr>
                        <a:t>Demonstrate technical knowledge of AI/ML techniques  used in robotics.</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9874794"/>
                  </a:ext>
                </a:extLst>
              </a:tr>
              <a:tr h="0">
                <a:tc>
                  <a:txBody>
                    <a:bodyPr/>
                    <a:lstStyle/>
                    <a:p>
                      <a:pPr>
                        <a:lnSpc>
                          <a:spcPct val="115000"/>
                        </a:lnSpc>
                        <a:spcAft>
                          <a:spcPts val="1000"/>
                        </a:spcAft>
                        <a:buNone/>
                      </a:pPr>
                      <a:r>
                        <a:rPr lang="en-GB" sz="1400">
                          <a:effectLst/>
                        </a:rPr>
                        <a:t>LO2</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1000"/>
                        </a:spcAft>
                        <a:buNone/>
                      </a:pPr>
                      <a:r>
                        <a:rPr lang="en-GB" sz="1400" dirty="0">
                          <a:effectLst/>
                        </a:rPr>
                        <a:t>Critically analyse robotics problems to determine the most  suitable hardware and software solutions for autonomous </a:t>
                      </a:r>
                      <a:r>
                        <a:rPr lang="tr-TR" sz="1400" dirty="0">
                          <a:effectLst/>
                        </a:rPr>
                        <a:t> </a:t>
                      </a:r>
                      <a:r>
                        <a:rPr lang="en-GB" sz="1400" dirty="0">
                          <a:effectLst/>
                        </a:rPr>
                        <a:t>robot applications.</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35456429"/>
                  </a:ext>
                </a:extLst>
              </a:tr>
              <a:tr h="0">
                <a:tc>
                  <a:txBody>
                    <a:bodyPr/>
                    <a:lstStyle/>
                    <a:p>
                      <a:pPr>
                        <a:lnSpc>
                          <a:spcPct val="115000"/>
                        </a:lnSpc>
                        <a:spcAft>
                          <a:spcPts val="1000"/>
                        </a:spcAft>
                        <a:buNone/>
                      </a:pPr>
                      <a:r>
                        <a:rPr lang="en-GB" sz="1400">
                          <a:effectLst/>
                        </a:rPr>
                        <a:t>LO3</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1000"/>
                        </a:spcAft>
                        <a:buNone/>
                      </a:pPr>
                      <a:r>
                        <a:rPr lang="en-GB" sz="1400" dirty="0">
                          <a:effectLst/>
                        </a:rPr>
                        <a:t>Demonstrate in-depth knowledge of robotic sensing (particularly vision).</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3335118"/>
                  </a:ext>
                </a:extLst>
              </a:tr>
            </a:tbl>
          </a:graphicData>
        </a:graphic>
      </p:graphicFrame>
      <p:sp>
        <p:nvSpPr>
          <p:cNvPr id="2" name="Date Placeholder 1">
            <a:extLst>
              <a:ext uri="{FF2B5EF4-FFF2-40B4-BE49-F238E27FC236}">
                <a16:creationId xmlns:a16="http://schemas.microsoft.com/office/drawing/2014/main" id="{1431BD0B-39F1-E3AB-E7F3-1ECF18BCAC1C}"/>
              </a:ext>
            </a:extLst>
          </p:cNvPr>
          <p:cNvSpPr>
            <a:spLocks noGrp="1"/>
          </p:cNvSpPr>
          <p:nvPr>
            <p:ph type="dt" sz="half" idx="10"/>
          </p:nvPr>
        </p:nvSpPr>
        <p:spPr/>
        <p:txBody>
          <a:bodyPr/>
          <a:lstStyle/>
          <a:p>
            <a:r>
              <a:rPr lang="en-US"/>
              <a:t>2025-26 Fall</a:t>
            </a:r>
            <a:endParaRPr lang="en-GB"/>
          </a:p>
        </p:txBody>
      </p:sp>
      <p:sp>
        <p:nvSpPr>
          <p:cNvPr id="3" name="Footer Placeholder 2">
            <a:extLst>
              <a:ext uri="{FF2B5EF4-FFF2-40B4-BE49-F238E27FC236}">
                <a16:creationId xmlns:a16="http://schemas.microsoft.com/office/drawing/2014/main" id="{CDE7BADE-3B30-F597-95E4-52CE97502099}"/>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9C1F6683-C303-5E61-93C4-BEF56B37B450}"/>
              </a:ext>
            </a:extLst>
          </p:cNvPr>
          <p:cNvSpPr>
            <a:spLocks noGrp="1"/>
          </p:cNvSpPr>
          <p:nvPr>
            <p:ph type="sldNum" sz="quarter" idx="12"/>
          </p:nvPr>
        </p:nvSpPr>
        <p:spPr/>
        <p:txBody>
          <a:bodyPr/>
          <a:lstStyle/>
          <a:p>
            <a:fld id="{3612906B-0D48-4D44-A2FA-F5590F1ECEEB}" type="slidenum">
              <a:rPr lang="en-GB" smtClean="0"/>
              <a:t>5</a:t>
            </a:fld>
            <a:endParaRPr lang="en-GB"/>
          </a:p>
        </p:txBody>
      </p:sp>
      <p:graphicFrame>
        <p:nvGraphicFramePr>
          <p:cNvPr id="8" name="Table 7">
            <a:extLst>
              <a:ext uri="{FF2B5EF4-FFF2-40B4-BE49-F238E27FC236}">
                <a16:creationId xmlns:a16="http://schemas.microsoft.com/office/drawing/2014/main" id="{353CFAA4-F0A7-BAB3-D1F1-81C1CB54A103}"/>
              </a:ext>
            </a:extLst>
          </p:cNvPr>
          <p:cNvGraphicFramePr>
            <a:graphicFrameLocks noGrp="1"/>
          </p:cNvGraphicFramePr>
          <p:nvPr>
            <p:extLst>
              <p:ext uri="{D42A27DB-BD31-4B8C-83A1-F6EECF244321}">
                <p14:modId xmlns:p14="http://schemas.microsoft.com/office/powerpoint/2010/main" val="1351330942"/>
              </p:ext>
            </p:extLst>
          </p:nvPr>
        </p:nvGraphicFramePr>
        <p:xfrm>
          <a:off x="2428240" y="3821140"/>
          <a:ext cx="5725160" cy="1674306"/>
        </p:xfrm>
        <a:graphic>
          <a:graphicData uri="http://schemas.openxmlformats.org/drawingml/2006/table">
            <a:tbl>
              <a:tblPr firstRow="1" firstCol="1" bandRow="1">
                <a:tableStyleId>{5C22544A-7EE6-4342-B048-85BDC9FD1C3A}</a:tableStyleId>
              </a:tblPr>
              <a:tblGrid>
                <a:gridCol w="1662497">
                  <a:extLst>
                    <a:ext uri="{9D8B030D-6E8A-4147-A177-3AD203B41FA5}">
                      <a16:colId xmlns:a16="http://schemas.microsoft.com/office/drawing/2014/main" val="3000739442"/>
                    </a:ext>
                  </a:extLst>
                </a:gridCol>
                <a:gridCol w="4062663">
                  <a:extLst>
                    <a:ext uri="{9D8B030D-6E8A-4147-A177-3AD203B41FA5}">
                      <a16:colId xmlns:a16="http://schemas.microsoft.com/office/drawing/2014/main" val="3602278251"/>
                    </a:ext>
                  </a:extLst>
                </a:gridCol>
              </a:tblGrid>
              <a:tr h="0">
                <a:tc>
                  <a:txBody>
                    <a:bodyPr/>
                    <a:lstStyle/>
                    <a:p>
                      <a:pPr>
                        <a:lnSpc>
                          <a:spcPct val="115000"/>
                        </a:lnSpc>
                        <a:spcAft>
                          <a:spcPts val="1000"/>
                        </a:spcAft>
                        <a:buNone/>
                      </a:pPr>
                      <a:r>
                        <a:rPr lang="en-GB" sz="1400" dirty="0">
                          <a:effectLst/>
                        </a:rPr>
                        <a:t>Module- Skills</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1000"/>
                        </a:spcAft>
                        <a:buNone/>
                      </a:pPr>
                      <a:r>
                        <a:rPr lang="en-GB" sz="1400">
                          <a:effectLst/>
                        </a:rPr>
                        <a:t> </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34564503"/>
                  </a:ext>
                </a:extLst>
              </a:tr>
              <a:tr h="0">
                <a:tc>
                  <a:txBody>
                    <a:bodyPr/>
                    <a:lstStyle/>
                    <a:p>
                      <a:pPr>
                        <a:lnSpc>
                          <a:spcPct val="115000"/>
                        </a:lnSpc>
                        <a:spcAft>
                          <a:spcPts val="1000"/>
                        </a:spcAft>
                        <a:buNone/>
                      </a:pPr>
                      <a:r>
                        <a:rPr lang="en-GB" sz="1400">
                          <a:effectLst/>
                        </a:rPr>
                        <a:t>LO4</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1000"/>
                        </a:spcAft>
                        <a:buNone/>
                      </a:pPr>
                      <a:r>
                        <a:rPr lang="en-GB" sz="1400" dirty="0">
                          <a:effectLst/>
                        </a:rPr>
                        <a:t>Design and implement AI/ML solutions to robotics </a:t>
                      </a:r>
                      <a:r>
                        <a:rPr lang="tr-TR" sz="1400" dirty="0">
                          <a:effectLst/>
                        </a:rPr>
                        <a:t> </a:t>
                      </a:r>
                      <a:r>
                        <a:rPr lang="en-GB" sz="1400" dirty="0">
                          <a:effectLst/>
                        </a:rPr>
                        <a:t>problems, using appropriate tools and relevant sources.</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4750989"/>
                  </a:ext>
                </a:extLst>
              </a:tr>
              <a:tr h="0">
                <a:tc>
                  <a:txBody>
                    <a:bodyPr/>
                    <a:lstStyle/>
                    <a:p>
                      <a:pPr>
                        <a:lnSpc>
                          <a:spcPct val="115000"/>
                        </a:lnSpc>
                        <a:spcAft>
                          <a:spcPts val="1000"/>
                        </a:spcAft>
                        <a:buNone/>
                      </a:pPr>
                      <a:r>
                        <a:rPr lang="en-GB" sz="1400">
                          <a:effectLst/>
                        </a:rPr>
                        <a:t>LO5</a:t>
                      </a:r>
                      <a:endParaRPr lang="en-GB"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1000"/>
                        </a:spcAft>
                        <a:buNone/>
                      </a:pPr>
                      <a:r>
                        <a:rPr lang="en-GB" sz="1400" dirty="0">
                          <a:effectLst/>
                        </a:rPr>
                        <a:t>Develop software modules for implementing advanced  robotic capabilities, such as vision-based manipulation or  human robot interaction.</a:t>
                      </a:r>
                      <a:endParaRPr lang="en-GB"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41454832"/>
                  </a:ext>
                </a:extLst>
              </a:tr>
            </a:tbl>
          </a:graphicData>
        </a:graphic>
      </p:graphicFrame>
    </p:spTree>
    <p:extLst>
      <p:ext uri="{BB962C8B-B14F-4D97-AF65-F5344CB8AC3E}">
        <p14:creationId xmlns:p14="http://schemas.microsoft.com/office/powerpoint/2010/main" val="3924653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D3D9C-FDA9-F96D-9595-89BECD3DCE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1D4F8-8FD8-4AD8-EACD-850C4EF2CFDB}"/>
              </a:ext>
            </a:extLst>
          </p:cNvPr>
          <p:cNvSpPr>
            <a:spLocks noGrp="1"/>
          </p:cNvSpPr>
          <p:nvPr>
            <p:ph type="title"/>
          </p:nvPr>
        </p:nvSpPr>
        <p:spPr>
          <a:xfrm>
            <a:off x="838200" y="365126"/>
            <a:ext cx="8821366" cy="786342"/>
          </a:xfrm>
        </p:spPr>
        <p:txBody>
          <a:bodyPr/>
          <a:lstStyle/>
          <a:p>
            <a:r>
              <a:rPr lang="tr-TR" dirty="0" err="1"/>
              <a:t>Robotic</a:t>
            </a:r>
            <a:r>
              <a:rPr lang="tr-TR" dirty="0"/>
              <a:t> Smart </a:t>
            </a:r>
            <a:r>
              <a:rPr lang="tr-TR" dirty="0" err="1"/>
              <a:t>Material</a:t>
            </a:r>
            <a:r>
              <a:rPr lang="tr-TR" dirty="0"/>
              <a:t> </a:t>
            </a:r>
            <a:r>
              <a:rPr lang="tr-TR" dirty="0" err="1"/>
              <a:t>Actuators</a:t>
            </a:r>
            <a:endParaRPr lang="en-GB" dirty="0"/>
          </a:p>
        </p:txBody>
      </p:sp>
      <p:sp>
        <p:nvSpPr>
          <p:cNvPr id="3" name="Content Placeholder 2">
            <a:extLst>
              <a:ext uri="{FF2B5EF4-FFF2-40B4-BE49-F238E27FC236}">
                <a16:creationId xmlns:a16="http://schemas.microsoft.com/office/drawing/2014/main" id="{50A70B36-F5C0-91BB-5CC1-9668579A279D}"/>
              </a:ext>
            </a:extLst>
          </p:cNvPr>
          <p:cNvSpPr>
            <a:spLocks noGrp="1"/>
          </p:cNvSpPr>
          <p:nvPr>
            <p:ph idx="1"/>
          </p:nvPr>
        </p:nvSpPr>
        <p:spPr>
          <a:xfrm>
            <a:off x="587022" y="1151468"/>
            <a:ext cx="11096978" cy="5025495"/>
          </a:xfrm>
        </p:spPr>
        <p:txBody>
          <a:bodyPr>
            <a:normAutofit fontScale="92500" lnSpcReduction="20000"/>
          </a:bodyPr>
          <a:lstStyle/>
          <a:p>
            <a:r>
              <a:rPr lang="en-GB" b="1" dirty="0"/>
              <a:t>Shape Memory Alloys (SMA)</a:t>
            </a:r>
          </a:p>
          <a:p>
            <a:pPr lvl="1"/>
            <a:r>
              <a:rPr lang="en-GB" b="1" dirty="0"/>
              <a:t>How They Work</a:t>
            </a:r>
            <a:r>
              <a:rPr lang="en-GB" dirty="0"/>
              <a:t>: Metals (like Nitinol) that “remember” a shape. When heated, they return to a preset form, creating motion.</a:t>
            </a:r>
          </a:p>
          <a:p>
            <a:pPr lvl="1"/>
            <a:r>
              <a:rPr lang="en-GB" b="1" dirty="0"/>
              <a:t>Applications</a:t>
            </a:r>
            <a:r>
              <a:rPr lang="en-GB" dirty="0"/>
              <a:t>: Small-scale robotics, medical devices, and niche applications needing quiet, compact actuation.</a:t>
            </a:r>
          </a:p>
          <a:p>
            <a:r>
              <a:rPr lang="en-GB" b="1" dirty="0"/>
              <a:t>Piezoelectric Actuators</a:t>
            </a:r>
          </a:p>
          <a:p>
            <a:pPr lvl="1"/>
            <a:r>
              <a:rPr lang="en-GB" b="1" dirty="0"/>
              <a:t>How They Work</a:t>
            </a:r>
            <a:r>
              <a:rPr lang="en-GB" dirty="0"/>
              <a:t>: Generate motion when an electric voltage is applied to piezoelectric crystals or ceramics.</a:t>
            </a:r>
          </a:p>
          <a:p>
            <a:pPr lvl="1"/>
            <a:r>
              <a:rPr lang="en-GB" b="1" dirty="0"/>
              <a:t>Advantages</a:t>
            </a:r>
            <a:r>
              <a:rPr lang="en-GB" dirty="0"/>
              <a:t>: Extremely precise and fast response, often used in micro/nano positioning systems.</a:t>
            </a:r>
          </a:p>
          <a:p>
            <a:pPr lvl="1"/>
            <a:r>
              <a:rPr lang="en-GB" b="1" dirty="0"/>
              <a:t>Drawbacks</a:t>
            </a:r>
            <a:r>
              <a:rPr lang="en-GB" dirty="0"/>
              <a:t>: Limited range of motion and can be expensive.</a:t>
            </a:r>
          </a:p>
          <a:p>
            <a:r>
              <a:rPr lang="en-GB" b="1" dirty="0"/>
              <a:t>Electroactive Polymers (EAP)</a:t>
            </a:r>
          </a:p>
          <a:p>
            <a:pPr lvl="1"/>
            <a:r>
              <a:rPr lang="en-GB" b="1" dirty="0"/>
              <a:t>Overview</a:t>
            </a:r>
            <a:r>
              <a:rPr lang="en-GB" dirty="0"/>
              <a:t>: Polymers that expand or contract under electrical stimulation, acting similarly to artificial muscles.</a:t>
            </a:r>
          </a:p>
          <a:p>
            <a:pPr lvl="1"/>
            <a:r>
              <a:rPr lang="en-GB" b="1" dirty="0"/>
              <a:t>Applications</a:t>
            </a:r>
            <a:r>
              <a:rPr lang="en-GB" dirty="0"/>
              <a:t>: Soft robotics, haptic feedback devices, and biomimetic systems still in research or specialized niches.</a:t>
            </a:r>
          </a:p>
          <a:p>
            <a:endParaRPr lang="en-GB" dirty="0"/>
          </a:p>
        </p:txBody>
      </p:sp>
      <p:sp>
        <p:nvSpPr>
          <p:cNvPr id="4" name="Date Placeholder 3">
            <a:extLst>
              <a:ext uri="{FF2B5EF4-FFF2-40B4-BE49-F238E27FC236}">
                <a16:creationId xmlns:a16="http://schemas.microsoft.com/office/drawing/2014/main" id="{E3CFC778-2FFC-E7E2-37D3-1A94E3590F93}"/>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107C585A-A787-DB75-B9AB-4B74123BD206}"/>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79E86F97-80A7-FBBE-12A1-2B68E282E4A5}"/>
              </a:ext>
            </a:extLst>
          </p:cNvPr>
          <p:cNvSpPr>
            <a:spLocks noGrp="1"/>
          </p:cNvSpPr>
          <p:nvPr>
            <p:ph type="sldNum" sz="quarter" idx="12"/>
          </p:nvPr>
        </p:nvSpPr>
        <p:spPr/>
        <p:txBody>
          <a:bodyPr/>
          <a:lstStyle/>
          <a:p>
            <a:fld id="{3612906B-0D48-4D44-A2FA-F5590F1ECEEB}" type="slidenum">
              <a:rPr lang="en-GB" smtClean="0"/>
              <a:t>50</a:t>
            </a:fld>
            <a:endParaRPr lang="en-GB"/>
          </a:p>
        </p:txBody>
      </p:sp>
    </p:spTree>
    <p:extLst>
      <p:ext uri="{BB962C8B-B14F-4D97-AF65-F5344CB8AC3E}">
        <p14:creationId xmlns:p14="http://schemas.microsoft.com/office/powerpoint/2010/main" val="581675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85B7D-3B6B-71BF-5F85-7102097DA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36DBB-AC7F-9067-1E5D-FF9F50AE302A}"/>
              </a:ext>
            </a:extLst>
          </p:cNvPr>
          <p:cNvSpPr>
            <a:spLocks noGrp="1"/>
          </p:cNvSpPr>
          <p:nvPr>
            <p:ph type="title"/>
          </p:nvPr>
        </p:nvSpPr>
        <p:spPr>
          <a:xfrm>
            <a:off x="838200" y="365126"/>
            <a:ext cx="8821366" cy="786342"/>
          </a:xfrm>
        </p:spPr>
        <p:txBody>
          <a:bodyPr/>
          <a:lstStyle/>
          <a:p>
            <a:r>
              <a:rPr lang="tr-TR" dirty="0" err="1"/>
              <a:t>Robotic</a:t>
            </a:r>
            <a:r>
              <a:rPr lang="tr-TR" dirty="0"/>
              <a:t> </a:t>
            </a:r>
            <a:r>
              <a:rPr lang="tr-TR" dirty="0" err="1"/>
              <a:t>Soft</a:t>
            </a:r>
            <a:r>
              <a:rPr lang="tr-TR" dirty="0"/>
              <a:t> </a:t>
            </a:r>
            <a:r>
              <a:rPr lang="tr-TR" dirty="0" err="1"/>
              <a:t>Actuators</a:t>
            </a:r>
            <a:endParaRPr lang="en-GB" dirty="0"/>
          </a:p>
        </p:txBody>
      </p:sp>
      <p:sp>
        <p:nvSpPr>
          <p:cNvPr id="3" name="Content Placeholder 2">
            <a:extLst>
              <a:ext uri="{FF2B5EF4-FFF2-40B4-BE49-F238E27FC236}">
                <a16:creationId xmlns:a16="http://schemas.microsoft.com/office/drawing/2014/main" id="{91BE890E-23DA-1C80-5236-A775264A5A2D}"/>
              </a:ext>
            </a:extLst>
          </p:cNvPr>
          <p:cNvSpPr>
            <a:spLocks noGrp="1"/>
          </p:cNvSpPr>
          <p:nvPr>
            <p:ph idx="1"/>
          </p:nvPr>
        </p:nvSpPr>
        <p:spPr>
          <a:xfrm>
            <a:off x="587022" y="1151468"/>
            <a:ext cx="11096978" cy="5025495"/>
          </a:xfrm>
        </p:spPr>
        <p:txBody>
          <a:bodyPr>
            <a:normAutofit/>
          </a:bodyPr>
          <a:lstStyle/>
          <a:p>
            <a:r>
              <a:rPr lang="en-GB" b="1" dirty="0"/>
              <a:t>Fluidic Elastomer Actuators</a:t>
            </a:r>
          </a:p>
          <a:p>
            <a:pPr lvl="1"/>
            <a:r>
              <a:rPr lang="en-GB" b="1" dirty="0"/>
              <a:t>How They Work</a:t>
            </a:r>
            <a:r>
              <a:rPr lang="en-GB" dirty="0"/>
              <a:t>: Typically use pressurized air or fluid to inflate deformable elastomer chambers, causing them to bend or contract.</a:t>
            </a:r>
          </a:p>
          <a:p>
            <a:pPr lvl="1"/>
            <a:r>
              <a:rPr lang="en-GB" b="1" dirty="0"/>
              <a:t>Advantages</a:t>
            </a:r>
            <a:r>
              <a:rPr lang="en-GB" dirty="0"/>
              <a:t>: Safe for human-robot interaction due to inherent compliance.</a:t>
            </a:r>
          </a:p>
          <a:p>
            <a:pPr lvl="1"/>
            <a:r>
              <a:rPr lang="en-GB" b="1" dirty="0"/>
              <a:t>Applications</a:t>
            </a:r>
            <a:r>
              <a:rPr lang="en-GB" dirty="0"/>
              <a:t>: Wearable exoskeletons, soft grippers for handling delicate objects.</a:t>
            </a:r>
          </a:p>
          <a:p>
            <a:r>
              <a:rPr lang="en-GB" b="1" dirty="0"/>
              <a:t>Tendon-Driven Systems</a:t>
            </a:r>
          </a:p>
          <a:p>
            <a:pPr lvl="1"/>
            <a:r>
              <a:rPr lang="en-GB" b="1" dirty="0"/>
              <a:t>Overview</a:t>
            </a:r>
            <a:r>
              <a:rPr lang="en-GB" dirty="0"/>
              <a:t>: Use cables or tendons pulled by motors to achieve motion in soft or compliant robotic limbs.</a:t>
            </a:r>
          </a:p>
          <a:p>
            <a:pPr lvl="1"/>
            <a:r>
              <a:rPr lang="en-GB" b="1" dirty="0"/>
              <a:t>Advantages</a:t>
            </a:r>
            <a:r>
              <a:rPr lang="en-GB" dirty="0"/>
              <a:t>: Lightweight, flexible designs.</a:t>
            </a:r>
          </a:p>
          <a:p>
            <a:pPr lvl="1"/>
            <a:r>
              <a:rPr lang="en-GB" b="1" dirty="0"/>
              <a:t>Applications</a:t>
            </a:r>
            <a:r>
              <a:rPr lang="en-GB" dirty="0"/>
              <a:t>: Robotic hands, snake-like robots, and biomimetic structures.</a:t>
            </a:r>
          </a:p>
          <a:p>
            <a:endParaRPr lang="en-GB" dirty="0"/>
          </a:p>
        </p:txBody>
      </p:sp>
      <p:sp>
        <p:nvSpPr>
          <p:cNvPr id="4" name="Date Placeholder 3">
            <a:extLst>
              <a:ext uri="{FF2B5EF4-FFF2-40B4-BE49-F238E27FC236}">
                <a16:creationId xmlns:a16="http://schemas.microsoft.com/office/drawing/2014/main" id="{BA200DFA-B20A-75A5-D603-B91F441C6849}"/>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4A1E4AD5-1083-410A-2CBE-4190D268442F}"/>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BEEEB83C-6C41-8296-7BA0-544733DE0725}"/>
              </a:ext>
            </a:extLst>
          </p:cNvPr>
          <p:cNvSpPr>
            <a:spLocks noGrp="1"/>
          </p:cNvSpPr>
          <p:nvPr>
            <p:ph type="sldNum" sz="quarter" idx="12"/>
          </p:nvPr>
        </p:nvSpPr>
        <p:spPr/>
        <p:txBody>
          <a:bodyPr/>
          <a:lstStyle/>
          <a:p>
            <a:fld id="{3612906B-0D48-4D44-A2FA-F5590F1ECEEB}" type="slidenum">
              <a:rPr lang="en-GB" smtClean="0"/>
              <a:t>51</a:t>
            </a:fld>
            <a:endParaRPr lang="en-GB"/>
          </a:p>
        </p:txBody>
      </p:sp>
    </p:spTree>
    <p:extLst>
      <p:ext uri="{BB962C8B-B14F-4D97-AF65-F5344CB8AC3E}">
        <p14:creationId xmlns:p14="http://schemas.microsoft.com/office/powerpoint/2010/main" val="1320377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7214-3B8A-22FA-7F3C-ED0E1236A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0D70D-04F6-2B7F-950C-2373055EEDC5}"/>
              </a:ext>
            </a:extLst>
          </p:cNvPr>
          <p:cNvSpPr>
            <a:spLocks noGrp="1"/>
          </p:cNvSpPr>
          <p:nvPr>
            <p:ph type="title"/>
          </p:nvPr>
        </p:nvSpPr>
        <p:spPr>
          <a:xfrm>
            <a:off x="838200" y="365126"/>
            <a:ext cx="8821366" cy="786342"/>
          </a:xfrm>
        </p:spPr>
        <p:txBody>
          <a:bodyPr/>
          <a:lstStyle/>
          <a:p>
            <a:r>
              <a:rPr lang="tr-TR" dirty="0" err="1"/>
              <a:t>Choosing</a:t>
            </a:r>
            <a:r>
              <a:rPr lang="tr-TR" dirty="0"/>
              <a:t> </a:t>
            </a:r>
            <a:r>
              <a:rPr lang="tr-TR" dirty="0" err="1"/>
              <a:t>the</a:t>
            </a:r>
            <a:r>
              <a:rPr lang="tr-TR" dirty="0"/>
              <a:t> Right </a:t>
            </a:r>
            <a:r>
              <a:rPr lang="tr-TR" dirty="0" err="1"/>
              <a:t>Actuators</a:t>
            </a:r>
            <a:endParaRPr lang="en-GB" dirty="0"/>
          </a:p>
        </p:txBody>
      </p:sp>
      <p:sp>
        <p:nvSpPr>
          <p:cNvPr id="3" name="Content Placeholder 2">
            <a:extLst>
              <a:ext uri="{FF2B5EF4-FFF2-40B4-BE49-F238E27FC236}">
                <a16:creationId xmlns:a16="http://schemas.microsoft.com/office/drawing/2014/main" id="{A5D57D4F-9DD9-5CE0-60B5-68855DEBFF50}"/>
              </a:ext>
            </a:extLst>
          </p:cNvPr>
          <p:cNvSpPr>
            <a:spLocks noGrp="1"/>
          </p:cNvSpPr>
          <p:nvPr>
            <p:ph idx="1"/>
          </p:nvPr>
        </p:nvSpPr>
        <p:spPr>
          <a:xfrm>
            <a:off x="587022" y="1151468"/>
            <a:ext cx="11096978" cy="5025495"/>
          </a:xfrm>
        </p:spPr>
        <p:txBody>
          <a:bodyPr>
            <a:normAutofit fontScale="92500" lnSpcReduction="20000"/>
          </a:bodyPr>
          <a:lstStyle/>
          <a:p>
            <a:r>
              <a:rPr lang="en-GB" dirty="0"/>
              <a:t>Force or Torque Requirements: </a:t>
            </a:r>
            <a:endParaRPr lang="tr-TR" dirty="0"/>
          </a:p>
          <a:p>
            <a:pPr lvl="1"/>
            <a:r>
              <a:rPr lang="en-GB" dirty="0"/>
              <a:t>Heavy-lifting or high-torque tasks may call for hydraulic or high-powered electric motors.</a:t>
            </a:r>
            <a:endParaRPr lang="tr-TR" dirty="0"/>
          </a:p>
          <a:p>
            <a:r>
              <a:rPr lang="en-GB" dirty="0"/>
              <a:t>Speed and Precision: </a:t>
            </a:r>
            <a:endParaRPr lang="tr-TR" dirty="0"/>
          </a:p>
          <a:p>
            <a:pPr lvl="1"/>
            <a:r>
              <a:rPr lang="en-GB" dirty="0"/>
              <a:t>Stepper motors and servo motors excel at precise positioning. </a:t>
            </a:r>
            <a:endParaRPr lang="tr-TR" dirty="0"/>
          </a:p>
          <a:p>
            <a:pPr lvl="1"/>
            <a:r>
              <a:rPr lang="en-GB" dirty="0"/>
              <a:t>Piezo actuators and SMAs can be used for micro-scale or specialized tasks.</a:t>
            </a:r>
            <a:endParaRPr lang="tr-TR" dirty="0"/>
          </a:p>
          <a:p>
            <a:r>
              <a:rPr lang="en-GB" dirty="0"/>
              <a:t>Weight and Size Constraints: </a:t>
            </a:r>
            <a:endParaRPr lang="tr-TR" dirty="0"/>
          </a:p>
          <a:p>
            <a:pPr lvl="1"/>
            <a:r>
              <a:rPr lang="en-GB" dirty="0"/>
              <a:t>Pneumatics and soft actuators can be lightweight, but may lack fine control. </a:t>
            </a:r>
            <a:endParaRPr lang="tr-TR" dirty="0"/>
          </a:p>
          <a:p>
            <a:pPr lvl="1"/>
            <a:r>
              <a:rPr lang="en-GB" dirty="0"/>
              <a:t>Electric servos are common for mid-range tasks where compactness is crucial.</a:t>
            </a:r>
            <a:endParaRPr lang="tr-TR" dirty="0"/>
          </a:p>
          <a:p>
            <a:r>
              <a:rPr lang="en-GB" dirty="0"/>
              <a:t>Environmental Conditions: </a:t>
            </a:r>
            <a:endParaRPr lang="tr-TR" dirty="0"/>
          </a:p>
          <a:p>
            <a:pPr lvl="1"/>
            <a:r>
              <a:rPr lang="en-GB" dirty="0"/>
              <a:t>Hydraulics and sealed electric motors handle harsh environments better, </a:t>
            </a:r>
            <a:endParaRPr lang="tr-TR" dirty="0"/>
          </a:p>
          <a:p>
            <a:pPr lvl="1"/>
            <a:r>
              <a:rPr lang="en-GB" dirty="0"/>
              <a:t>but pneumatic or soft actuators may be safer around humans.</a:t>
            </a:r>
            <a:endParaRPr lang="tr-TR" dirty="0"/>
          </a:p>
          <a:p>
            <a:r>
              <a:rPr lang="en-GB" dirty="0"/>
              <a:t>Cost and Complexity: </a:t>
            </a:r>
            <a:endParaRPr lang="tr-TR" dirty="0"/>
          </a:p>
          <a:p>
            <a:pPr lvl="1"/>
            <a:r>
              <a:rPr lang="en-GB" dirty="0"/>
              <a:t>Electric actuators are often simpler to implement than hydraulics or pneumatics, </a:t>
            </a:r>
            <a:endParaRPr lang="tr-TR" dirty="0"/>
          </a:p>
          <a:p>
            <a:pPr lvl="1"/>
            <a:r>
              <a:rPr lang="en-GB" dirty="0"/>
              <a:t>which require additional infrastructure (pumps, compressors, fluid reservoirs).</a:t>
            </a:r>
          </a:p>
        </p:txBody>
      </p:sp>
      <p:sp>
        <p:nvSpPr>
          <p:cNvPr id="4" name="Date Placeholder 3">
            <a:extLst>
              <a:ext uri="{FF2B5EF4-FFF2-40B4-BE49-F238E27FC236}">
                <a16:creationId xmlns:a16="http://schemas.microsoft.com/office/drawing/2014/main" id="{51EB5E56-2BD1-E031-58BC-2AEDF7BF2605}"/>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948CDFF1-67D3-3396-1AA0-A474839BB2EC}"/>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897854C7-1BDB-C07E-2EF3-BA01137FF7BA}"/>
              </a:ext>
            </a:extLst>
          </p:cNvPr>
          <p:cNvSpPr>
            <a:spLocks noGrp="1"/>
          </p:cNvSpPr>
          <p:nvPr>
            <p:ph type="sldNum" sz="quarter" idx="12"/>
          </p:nvPr>
        </p:nvSpPr>
        <p:spPr/>
        <p:txBody>
          <a:bodyPr/>
          <a:lstStyle/>
          <a:p>
            <a:fld id="{3612906B-0D48-4D44-A2FA-F5590F1ECEEB}" type="slidenum">
              <a:rPr lang="en-GB" smtClean="0"/>
              <a:t>52</a:t>
            </a:fld>
            <a:endParaRPr lang="en-GB"/>
          </a:p>
        </p:txBody>
      </p:sp>
    </p:spTree>
    <p:extLst>
      <p:ext uri="{BB962C8B-B14F-4D97-AF65-F5344CB8AC3E}">
        <p14:creationId xmlns:p14="http://schemas.microsoft.com/office/powerpoint/2010/main" val="1869783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D08F0-B221-5B7B-E1B2-BAAD6C571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8D7D8-01C5-C77E-ADCB-389960C85DD5}"/>
              </a:ext>
            </a:extLst>
          </p:cNvPr>
          <p:cNvSpPr>
            <a:spLocks noGrp="1"/>
          </p:cNvSpPr>
          <p:nvPr>
            <p:ph type="title"/>
          </p:nvPr>
        </p:nvSpPr>
        <p:spPr>
          <a:xfrm>
            <a:off x="838200" y="365126"/>
            <a:ext cx="8821366" cy="786342"/>
          </a:xfrm>
        </p:spPr>
        <p:txBody>
          <a:bodyPr/>
          <a:lstStyle/>
          <a:p>
            <a:r>
              <a:rPr lang="tr-TR" dirty="0" err="1"/>
              <a:t>Types</a:t>
            </a:r>
            <a:r>
              <a:rPr lang="tr-TR" dirty="0"/>
              <a:t> of </a:t>
            </a:r>
            <a:r>
              <a:rPr lang="tr-TR" dirty="0" err="1"/>
              <a:t>grippers</a:t>
            </a:r>
            <a:endParaRPr lang="en-GB" dirty="0"/>
          </a:p>
        </p:txBody>
      </p:sp>
      <p:sp>
        <p:nvSpPr>
          <p:cNvPr id="3" name="Content Placeholder 2">
            <a:extLst>
              <a:ext uri="{FF2B5EF4-FFF2-40B4-BE49-F238E27FC236}">
                <a16:creationId xmlns:a16="http://schemas.microsoft.com/office/drawing/2014/main" id="{1C15A1A3-C9C4-4481-E7E8-DC2F5F124AFF}"/>
              </a:ext>
            </a:extLst>
          </p:cNvPr>
          <p:cNvSpPr>
            <a:spLocks noGrp="1"/>
          </p:cNvSpPr>
          <p:nvPr>
            <p:ph idx="1"/>
          </p:nvPr>
        </p:nvSpPr>
        <p:spPr>
          <a:xfrm>
            <a:off x="587022" y="1151468"/>
            <a:ext cx="9072544" cy="5025495"/>
          </a:xfrm>
        </p:spPr>
        <p:txBody>
          <a:bodyPr>
            <a:normAutofit lnSpcReduction="10000"/>
          </a:bodyPr>
          <a:lstStyle/>
          <a:p>
            <a:r>
              <a:rPr lang="en-GB" dirty="0"/>
              <a:t>Robot grippers (or end-effectors) are the “hands” of a robot, </a:t>
            </a:r>
            <a:endParaRPr lang="tr-TR" dirty="0"/>
          </a:p>
          <a:p>
            <a:pPr lvl="1"/>
            <a:r>
              <a:rPr lang="en-GB" dirty="0"/>
              <a:t>enabling it to grasp, hold, and manipulate objects. </a:t>
            </a:r>
            <a:endParaRPr lang="tr-TR" dirty="0"/>
          </a:p>
          <a:p>
            <a:r>
              <a:rPr lang="en-GB" dirty="0"/>
              <a:t>The choice of gripper depends on the task, the objects’ shape and material, and the required precision or force. </a:t>
            </a:r>
            <a:endParaRPr lang="tr-TR" dirty="0"/>
          </a:p>
          <a:p>
            <a:r>
              <a:rPr lang="en-GB" b="1" dirty="0"/>
              <a:t>1. Parallel-Jaw (Two-Jaw) Grippers</a:t>
            </a:r>
          </a:p>
          <a:p>
            <a:pPr lvl="1"/>
            <a:r>
              <a:rPr lang="en-GB" b="1" dirty="0"/>
              <a:t>Description</a:t>
            </a:r>
            <a:r>
              <a:rPr lang="en-GB" dirty="0"/>
              <a:t>: These have two opposing jaws that move in parallel to grip an object.</a:t>
            </a:r>
          </a:p>
          <a:p>
            <a:pPr lvl="1"/>
            <a:r>
              <a:rPr lang="en-GB" b="1" dirty="0"/>
              <a:t>Common Uses</a:t>
            </a:r>
            <a:r>
              <a:rPr lang="en-GB" dirty="0"/>
              <a:t>: Pick-and-place applications in manufacturing or logistics, especially for objects with simple shapes (e.g., boxes, cylindrical parts).</a:t>
            </a:r>
          </a:p>
          <a:p>
            <a:pPr lvl="1"/>
            <a:r>
              <a:rPr lang="en-GB" b="1" dirty="0"/>
              <a:t>Advantages</a:t>
            </a:r>
            <a:r>
              <a:rPr lang="en-GB" dirty="0"/>
              <a:t>: Simple design, relatively low cost, reliable.</a:t>
            </a:r>
          </a:p>
          <a:p>
            <a:pPr lvl="1"/>
            <a:r>
              <a:rPr lang="en-GB" b="1" dirty="0"/>
              <a:t>Example</a:t>
            </a:r>
            <a:r>
              <a:rPr lang="en-GB" dirty="0"/>
              <a:t>: Schunk PGN series grippers.</a:t>
            </a:r>
          </a:p>
          <a:p>
            <a:pPr lvl="1"/>
            <a:endParaRPr lang="en-GB" dirty="0"/>
          </a:p>
          <a:p>
            <a:endParaRPr lang="en-GB" dirty="0"/>
          </a:p>
        </p:txBody>
      </p:sp>
      <p:sp>
        <p:nvSpPr>
          <p:cNvPr id="4" name="Date Placeholder 3">
            <a:extLst>
              <a:ext uri="{FF2B5EF4-FFF2-40B4-BE49-F238E27FC236}">
                <a16:creationId xmlns:a16="http://schemas.microsoft.com/office/drawing/2014/main" id="{A07EB393-579E-5260-55EE-D65944DF98B7}"/>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D1C2412A-33F4-3C42-B1C9-A17A1ED0C3BA}"/>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A7DC635A-2462-B5E8-FFC0-D68F0DD61C8D}"/>
              </a:ext>
            </a:extLst>
          </p:cNvPr>
          <p:cNvSpPr>
            <a:spLocks noGrp="1"/>
          </p:cNvSpPr>
          <p:nvPr>
            <p:ph type="sldNum" sz="quarter" idx="12"/>
          </p:nvPr>
        </p:nvSpPr>
        <p:spPr/>
        <p:txBody>
          <a:bodyPr/>
          <a:lstStyle/>
          <a:p>
            <a:fld id="{3612906B-0D48-4D44-A2FA-F5590F1ECEEB}" type="slidenum">
              <a:rPr lang="en-GB" smtClean="0"/>
              <a:t>53</a:t>
            </a:fld>
            <a:endParaRPr lang="en-GB"/>
          </a:p>
        </p:txBody>
      </p:sp>
      <p:pic>
        <p:nvPicPr>
          <p:cNvPr id="8" name="Picture 7">
            <a:extLst>
              <a:ext uri="{FF2B5EF4-FFF2-40B4-BE49-F238E27FC236}">
                <a16:creationId xmlns:a16="http://schemas.microsoft.com/office/drawing/2014/main" id="{D6D416BB-A14B-44F0-97D0-63BFCEE65600}"/>
              </a:ext>
            </a:extLst>
          </p:cNvPr>
          <p:cNvPicPr>
            <a:picLocks noChangeAspect="1"/>
          </p:cNvPicPr>
          <p:nvPr/>
        </p:nvPicPr>
        <p:blipFill>
          <a:blip r:embed="rId2"/>
          <a:stretch>
            <a:fillRect/>
          </a:stretch>
        </p:blipFill>
        <p:spPr>
          <a:xfrm>
            <a:off x="9982200" y="3437732"/>
            <a:ext cx="1762125" cy="1885950"/>
          </a:xfrm>
          <a:prstGeom prst="rect">
            <a:avLst/>
          </a:prstGeom>
        </p:spPr>
      </p:pic>
    </p:spTree>
    <p:extLst>
      <p:ext uri="{BB962C8B-B14F-4D97-AF65-F5344CB8AC3E}">
        <p14:creationId xmlns:p14="http://schemas.microsoft.com/office/powerpoint/2010/main" val="3361754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A9C3-6FCD-4EE3-9364-EA9E44CDA356}"/>
              </a:ext>
            </a:extLst>
          </p:cNvPr>
          <p:cNvSpPr>
            <a:spLocks noGrp="1"/>
          </p:cNvSpPr>
          <p:nvPr>
            <p:ph type="title"/>
          </p:nvPr>
        </p:nvSpPr>
        <p:spPr>
          <a:xfrm>
            <a:off x="838200" y="365126"/>
            <a:ext cx="8821366" cy="639586"/>
          </a:xfrm>
        </p:spPr>
        <p:txBody>
          <a:bodyPr>
            <a:normAutofit fontScale="90000"/>
          </a:bodyPr>
          <a:lstStyle/>
          <a:p>
            <a:r>
              <a:rPr lang="tr-TR" dirty="0" err="1"/>
              <a:t>Types</a:t>
            </a:r>
            <a:r>
              <a:rPr lang="tr-TR" dirty="0"/>
              <a:t> of </a:t>
            </a:r>
            <a:r>
              <a:rPr lang="tr-TR" dirty="0" err="1"/>
              <a:t>grippers</a:t>
            </a:r>
            <a:endParaRPr lang="en-GB" dirty="0"/>
          </a:p>
        </p:txBody>
      </p:sp>
      <p:sp>
        <p:nvSpPr>
          <p:cNvPr id="3" name="Content Placeholder 2">
            <a:extLst>
              <a:ext uri="{FF2B5EF4-FFF2-40B4-BE49-F238E27FC236}">
                <a16:creationId xmlns:a16="http://schemas.microsoft.com/office/drawing/2014/main" id="{83D74853-5876-8484-B9B2-0099B6EFFF8D}"/>
              </a:ext>
            </a:extLst>
          </p:cNvPr>
          <p:cNvSpPr>
            <a:spLocks noGrp="1"/>
          </p:cNvSpPr>
          <p:nvPr>
            <p:ph idx="1"/>
          </p:nvPr>
        </p:nvSpPr>
        <p:spPr>
          <a:xfrm>
            <a:off x="711200" y="1377244"/>
            <a:ext cx="8821366" cy="4799719"/>
          </a:xfrm>
        </p:spPr>
        <p:txBody>
          <a:bodyPr>
            <a:normAutofit fontScale="92500" lnSpcReduction="10000"/>
          </a:bodyPr>
          <a:lstStyle/>
          <a:p>
            <a:r>
              <a:rPr lang="en-GB" dirty="0"/>
              <a:t>2. Three-Jaw Grippers</a:t>
            </a:r>
            <a:endParaRPr lang="tr-TR" dirty="0"/>
          </a:p>
          <a:p>
            <a:pPr lvl="1"/>
            <a:r>
              <a:rPr lang="en-GB" dirty="0"/>
              <a:t>Description: </a:t>
            </a:r>
            <a:r>
              <a:rPr lang="tr-TR" dirty="0"/>
              <a:t> </a:t>
            </a:r>
            <a:r>
              <a:rPr lang="en-GB" dirty="0"/>
              <a:t>Similar to parallel-jaw grippers, but with three jaws equally spaced.</a:t>
            </a:r>
            <a:endParaRPr lang="tr-TR" dirty="0"/>
          </a:p>
          <a:p>
            <a:pPr lvl="1"/>
            <a:r>
              <a:rPr lang="en-GB" dirty="0"/>
              <a:t>Common Uses: </a:t>
            </a:r>
            <a:r>
              <a:rPr lang="en-GB" dirty="0" err="1"/>
              <a:t>Centering</a:t>
            </a:r>
            <a:r>
              <a:rPr lang="en-GB" dirty="0"/>
              <a:t> or securely gripping round or cylindrical parts, often used in machining or assembly lines.</a:t>
            </a:r>
            <a:endParaRPr lang="tr-TR" dirty="0"/>
          </a:p>
          <a:p>
            <a:pPr lvl="1"/>
            <a:r>
              <a:rPr lang="en-GB" dirty="0"/>
              <a:t>Advantages: More secure grip on circular objects, self-</a:t>
            </a:r>
            <a:r>
              <a:rPr lang="en-GB" dirty="0" err="1"/>
              <a:t>centering</a:t>
            </a:r>
            <a:r>
              <a:rPr lang="en-GB" dirty="0"/>
              <a:t>.</a:t>
            </a:r>
            <a:endParaRPr lang="tr-TR" dirty="0"/>
          </a:p>
          <a:p>
            <a:pPr lvl="1"/>
            <a:r>
              <a:rPr lang="en-GB" dirty="0"/>
              <a:t>Example: Schunk ROTA or robotic 3-finger centric grippers.</a:t>
            </a:r>
            <a:endParaRPr lang="tr-TR" dirty="0"/>
          </a:p>
          <a:p>
            <a:r>
              <a:rPr lang="en-GB" dirty="0"/>
              <a:t>3. Angular (Pivoting) Grippers</a:t>
            </a:r>
            <a:endParaRPr lang="tr-TR" dirty="0"/>
          </a:p>
          <a:p>
            <a:pPr lvl="1"/>
            <a:r>
              <a:rPr lang="en-GB" dirty="0"/>
              <a:t>Description: The jaws pivot around a hinge rather than moving linearly.</a:t>
            </a:r>
            <a:endParaRPr lang="tr-TR" dirty="0"/>
          </a:p>
          <a:p>
            <a:pPr lvl="1"/>
            <a:r>
              <a:rPr lang="en-GB" dirty="0"/>
              <a:t>Common Uses: Applications where the robot needs to approach from a specific angle or fit into tight spaces.</a:t>
            </a:r>
            <a:endParaRPr lang="tr-TR" dirty="0"/>
          </a:p>
          <a:p>
            <a:pPr lvl="1"/>
            <a:r>
              <a:rPr lang="en-GB" dirty="0"/>
              <a:t>Advantages: Compact design, can handle a variety of part sizes.</a:t>
            </a:r>
            <a:endParaRPr lang="tr-TR" dirty="0"/>
          </a:p>
          <a:p>
            <a:pPr lvl="1"/>
            <a:r>
              <a:rPr lang="en-GB" dirty="0"/>
              <a:t>Example: </a:t>
            </a:r>
            <a:r>
              <a:rPr lang="en-GB" dirty="0" err="1"/>
              <a:t>Robohand</a:t>
            </a:r>
            <a:r>
              <a:rPr lang="en-GB" dirty="0"/>
              <a:t> (DESTACO) angular grippers</a:t>
            </a:r>
          </a:p>
        </p:txBody>
      </p:sp>
      <p:sp>
        <p:nvSpPr>
          <p:cNvPr id="4" name="Date Placeholder 3">
            <a:extLst>
              <a:ext uri="{FF2B5EF4-FFF2-40B4-BE49-F238E27FC236}">
                <a16:creationId xmlns:a16="http://schemas.microsoft.com/office/drawing/2014/main" id="{4F411CC4-8B94-85F0-A483-98625A8D8064}"/>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BF778858-DCA3-D11F-734F-EBEBE7261C31}"/>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95191D24-36BE-A9E2-A858-FA9C5AAC6E2F}"/>
              </a:ext>
            </a:extLst>
          </p:cNvPr>
          <p:cNvSpPr>
            <a:spLocks noGrp="1"/>
          </p:cNvSpPr>
          <p:nvPr>
            <p:ph type="sldNum" sz="quarter" idx="12"/>
          </p:nvPr>
        </p:nvSpPr>
        <p:spPr/>
        <p:txBody>
          <a:bodyPr/>
          <a:lstStyle/>
          <a:p>
            <a:fld id="{3612906B-0D48-4D44-A2FA-F5590F1ECEEB}" type="slidenum">
              <a:rPr lang="en-GB" smtClean="0"/>
              <a:t>54</a:t>
            </a:fld>
            <a:endParaRPr lang="en-GB"/>
          </a:p>
        </p:txBody>
      </p:sp>
      <p:pic>
        <p:nvPicPr>
          <p:cNvPr id="14" name="Picture 13">
            <a:extLst>
              <a:ext uri="{FF2B5EF4-FFF2-40B4-BE49-F238E27FC236}">
                <a16:creationId xmlns:a16="http://schemas.microsoft.com/office/drawing/2014/main" id="{1564FAA1-E254-4672-0259-A68E73FFB51E}"/>
              </a:ext>
            </a:extLst>
          </p:cNvPr>
          <p:cNvPicPr>
            <a:picLocks noChangeAspect="1"/>
          </p:cNvPicPr>
          <p:nvPr/>
        </p:nvPicPr>
        <p:blipFill>
          <a:blip r:embed="rId2"/>
          <a:stretch>
            <a:fillRect/>
          </a:stretch>
        </p:blipFill>
        <p:spPr>
          <a:xfrm>
            <a:off x="9798226" y="1329266"/>
            <a:ext cx="1762125" cy="2667000"/>
          </a:xfrm>
          <a:prstGeom prst="rect">
            <a:avLst/>
          </a:prstGeom>
        </p:spPr>
      </p:pic>
      <p:pic>
        <p:nvPicPr>
          <p:cNvPr id="16" name="Picture 15">
            <a:extLst>
              <a:ext uri="{FF2B5EF4-FFF2-40B4-BE49-F238E27FC236}">
                <a16:creationId xmlns:a16="http://schemas.microsoft.com/office/drawing/2014/main" id="{2B6E88A6-1AC9-2A07-9E23-5B5148D6E5B2}"/>
              </a:ext>
            </a:extLst>
          </p:cNvPr>
          <p:cNvPicPr>
            <a:picLocks noChangeAspect="1"/>
          </p:cNvPicPr>
          <p:nvPr/>
        </p:nvPicPr>
        <p:blipFill>
          <a:blip r:embed="rId3"/>
          <a:stretch>
            <a:fillRect/>
          </a:stretch>
        </p:blipFill>
        <p:spPr>
          <a:xfrm>
            <a:off x="9982200" y="3851450"/>
            <a:ext cx="1581371" cy="2210108"/>
          </a:xfrm>
          <a:prstGeom prst="rect">
            <a:avLst/>
          </a:prstGeom>
        </p:spPr>
      </p:pic>
    </p:spTree>
    <p:extLst>
      <p:ext uri="{BB962C8B-B14F-4D97-AF65-F5344CB8AC3E}">
        <p14:creationId xmlns:p14="http://schemas.microsoft.com/office/powerpoint/2010/main" val="3233314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9" name="Picture 7" descr="Magnetic Grippers SGM-SV-BY">
            <a:extLst>
              <a:ext uri="{FF2B5EF4-FFF2-40B4-BE49-F238E27FC236}">
                <a16:creationId xmlns:a16="http://schemas.microsoft.com/office/drawing/2014/main" id="{041D12C0-3A00-7663-3305-A2BDBB1F5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8522" y="4280076"/>
            <a:ext cx="2660474" cy="17745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EDE5B4-A634-753E-278A-D5711B0A170C}"/>
              </a:ext>
            </a:extLst>
          </p:cNvPr>
          <p:cNvSpPr>
            <a:spLocks noGrp="1"/>
          </p:cNvSpPr>
          <p:nvPr>
            <p:ph type="title"/>
          </p:nvPr>
        </p:nvSpPr>
        <p:spPr>
          <a:xfrm>
            <a:off x="838200" y="365125"/>
            <a:ext cx="8821366" cy="876653"/>
          </a:xfrm>
        </p:spPr>
        <p:txBody>
          <a:bodyPr/>
          <a:lstStyle/>
          <a:p>
            <a:r>
              <a:rPr lang="tr-TR" dirty="0" err="1"/>
              <a:t>Types</a:t>
            </a:r>
            <a:r>
              <a:rPr lang="tr-TR" dirty="0"/>
              <a:t> of </a:t>
            </a:r>
            <a:r>
              <a:rPr lang="tr-TR" dirty="0" err="1"/>
              <a:t>grippers</a:t>
            </a:r>
            <a:endParaRPr lang="en-GB" dirty="0"/>
          </a:p>
        </p:txBody>
      </p:sp>
      <p:sp>
        <p:nvSpPr>
          <p:cNvPr id="3" name="Content Placeholder 2">
            <a:extLst>
              <a:ext uri="{FF2B5EF4-FFF2-40B4-BE49-F238E27FC236}">
                <a16:creationId xmlns:a16="http://schemas.microsoft.com/office/drawing/2014/main" id="{26FE4CB5-BC2A-CC96-3392-B7FAB1B5185A}"/>
              </a:ext>
            </a:extLst>
          </p:cNvPr>
          <p:cNvSpPr>
            <a:spLocks noGrp="1"/>
          </p:cNvSpPr>
          <p:nvPr>
            <p:ph idx="1"/>
          </p:nvPr>
        </p:nvSpPr>
        <p:spPr>
          <a:xfrm>
            <a:off x="632178" y="1433689"/>
            <a:ext cx="8918222" cy="4743274"/>
          </a:xfrm>
        </p:spPr>
        <p:txBody>
          <a:bodyPr>
            <a:normAutofit fontScale="70000" lnSpcReduction="20000"/>
          </a:bodyPr>
          <a:lstStyle/>
          <a:p>
            <a:r>
              <a:rPr lang="en-GB" dirty="0"/>
              <a:t>4. Vacuum (Suction) Grippers</a:t>
            </a:r>
            <a:endParaRPr lang="tr-TR" dirty="0"/>
          </a:p>
          <a:p>
            <a:pPr lvl="1"/>
            <a:r>
              <a:rPr lang="en-GB" dirty="0"/>
              <a:t>Description: Use suction cups or vacuum pads to pick up items by creating a pressure difference (vacuum).</a:t>
            </a:r>
            <a:endParaRPr lang="tr-TR" dirty="0"/>
          </a:p>
          <a:p>
            <a:pPr lvl="1"/>
            <a:r>
              <a:rPr lang="en-GB" dirty="0"/>
              <a:t>Common Uses: Handling flat or slightly curved, smooth-surfaced objects (e.g., sheets of metal, glass, plastic packaging). </a:t>
            </a:r>
            <a:endParaRPr lang="tr-TR" dirty="0"/>
          </a:p>
          <a:p>
            <a:pPr lvl="1"/>
            <a:r>
              <a:rPr lang="en-GB" dirty="0"/>
              <a:t>Commonly seen in pick-and-place on conveyor lines.</a:t>
            </a:r>
            <a:endParaRPr lang="tr-TR" dirty="0"/>
          </a:p>
          <a:p>
            <a:pPr lvl="1"/>
            <a:r>
              <a:rPr lang="en-GB" dirty="0"/>
              <a:t>Advantages: Non-damaging to delicate objects (if the surface is airtight), fast gripping action.</a:t>
            </a:r>
            <a:endParaRPr lang="tr-TR" dirty="0"/>
          </a:p>
          <a:p>
            <a:pPr lvl="1"/>
            <a:r>
              <a:rPr lang="en-GB" dirty="0"/>
              <a:t>Drawbacks: Require an external vacuum system; not suitable for very porous or irregular surfaces.</a:t>
            </a:r>
            <a:endParaRPr lang="tr-TR" dirty="0"/>
          </a:p>
          <a:p>
            <a:pPr lvl="1"/>
            <a:r>
              <a:rPr lang="en-GB" dirty="0"/>
              <a:t>Example: </a:t>
            </a:r>
            <a:r>
              <a:rPr lang="en-GB" dirty="0" err="1"/>
              <a:t>Piab</a:t>
            </a:r>
            <a:r>
              <a:rPr lang="en-GB" dirty="0"/>
              <a:t> vacuum grippers, Festo suction cup arrays.</a:t>
            </a:r>
            <a:endParaRPr lang="tr-TR" dirty="0"/>
          </a:p>
          <a:p>
            <a:r>
              <a:rPr lang="en-GB" dirty="0"/>
              <a:t>5. Magnetic Grippers</a:t>
            </a:r>
            <a:endParaRPr lang="tr-TR" dirty="0"/>
          </a:p>
          <a:p>
            <a:pPr lvl="1"/>
            <a:r>
              <a:rPr lang="en-GB" dirty="0"/>
              <a:t>Description: Use permanent or electromagnets to hold ferromagnetic objects.</a:t>
            </a:r>
            <a:endParaRPr lang="tr-TR" dirty="0"/>
          </a:p>
          <a:p>
            <a:pPr lvl="1"/>
            <a:r>
              <a:rPr lang="en-GB" dirty="0"/>
              <a:t>Common Uses: Handling metal parts, scrap metal, or steel sheets in factories.</a:t>
            </a:r>
            <a:endParaRPr lang="tr-TR" dirty="0"/>
          </a:p>
          <a:p>
            <a:pPr lvl="1"/>
            <a:r>
              <a:rPr lang="en-GB" dirty="0"/>
              <a:t>Advantages: Simple and clean (no mechanical jaws or vacuum lines); quick pick-and-drop for magnetic parts.</a:t>
            </a:r>
            <a:endParaRPr lang="tr-TR" dirty="0"/>
          </a:p>
          <a:p>
            <a:pPr lvl="1"/>
            <a:r>
              <a:rPr lang="en-GB" dirty="0"/>
              <a:t>Drawbacks: Only works with ferrous materials; electromagnets require power and can be large.</a:t>
            </a:r>
            <a:endParaRPr lang="tr-TR" dirty="0"/>
          </a:p>
          <a:p>
            <a:pPr lvl="1"/>
            <a:r>
              <a:rPr lang="en-GB" dirty="0"/>
              <a:t>Example: SMC magnetic grippers, Schmalz permanent magnet end-effectors.</a:t>
            </a:r>
          </a:p>
        </p:txBody>
      </p:sp>
      <p:sp>
        <p:nvSpPr>
          <p:cNvPr id="4" name="Date Placeholder 3">
            <a:extLst>
              <a:ext uri="{FF2B5EF4-FFF2-40B4-BE49-F238E27FC236}">
                <a16:creationId xmlns:a16="http://schemas.microsoft.com/office/drawing/2014/main" id="{84008D33-B035-5441-3740-4E0EB9B17F81}"/>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00080A93-A26C-8D83-AE9E-5169525E569F}"/>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FCA537B4-F062-52CC-429C-5AC250FBAA13}"/>
              </a:ext>
            </a:extLst>
          </p:cNvPr>
          <p:cNvSpPr>
            <a:spLocks noGrp="1"/>
          </p:cNvSpPr>
          <p:nvPr>
            <p:ph type="sldNum" sz="quarter" idx="12"/>
          </p:nvPr>
        </p:nvSpPr>
        <p:spPr/>
        <p:txBody>
          <a:bodyPr/>
          <a:lstStyle/>
          <a:p>
            <a:fld id="{3612906B-0D48-4D44-A2FA-F5590F1ECEEB}" type="slidenum">
              <a:rPr lang="en-GB" smtClean="0"/>
              <a:t>55</a:t>
            </a:fld>
            <a:endParaRPr lang="en-GB"/>
          </a:p>
        </p:txBody>
      </p:sp>
      <p:pic>
        <p:nvPicPr>
          <p:cNvPr id="11" name="Picture 10">
            <a:extLst>
              <a:ext uri="{FF2B5EF4-FFF2-40B4-BE49-F238E27FC236}">
                <a16:creationId xmlns:a16="http://schemas.microsoft.com/office/drawing/2014/main" id="{10C04A06-402D-56CA-D369-ACD90DC31ACE}"/>
              </a:ext>
            </a:extLst>
          </p:cNvPr>
          <p:cNvPicPr>
            <a:picLocks noChangeAspect="1"/>
          </p:cNvPicPr>
          <p:nvPr/>
        </p:nvPicPr>
        <p:blipFill>
          <a:blip r:embed="rId4"/>
          <a:stretch>
            <a:fillRect/>
          </a:stretch>
        </p:blipFill>
        <p:spPr>
          <a:xfrm>
            <a:off x="9797697" y="1433689"/>
            <a:ext cx="1762125" cy="2667000"/>
          </a:xfrm>
          <a:prstGeom prst="rect">
            <a:avLst/>
          </a:prstGeom>
        </p:spPr>
      </p:pic>
    </p:spTree>
    <p:extLst>
      <p:ext uri="{BB962C8B-B14F-4D97-AF65-F5344CB8AC3E}">
        <p14:creationId xmlns:p14="http://schemas.microsoft.com/office/powerpoint/2010/main" val="3032560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58BAF5-A43D-C715-76BE-C39C048B5DA6}"/>
              </a:ext>
            </a:extLst>
          </p:cNvPr>
          <p:cNvPicPr>
            <a:picLocks noChangeAspect="1"/>
          </p:cNvPicPr>
          <p:nvPr/>
        </p:nvPicPr>
        <p:blipFill>
          <a:blip r:embed="rId2"/>
          <a:stretch>
            <a:fillRect/>
          </a:stretch>
        </p:blipFill>
        <p:spPr>
          <a:xfrm>
            <a:off x="8918222" y="4388555"/>
            <a:ext cx="3048000" cy="1714500"/>
          </a:xfrm>
          <a:prstGeom prst="rect">
            <a:avLst/>
          </a:prstGeom>
        </p:spPr>
      </p:pic>
      <p:pic>
        <p:nvPicPr>
          <p:cNvPr id="9221" name="Picture 5" descr="3-Finger Adaptive Robot Gripper">
            <a:extLst>
              <a:ext uri="{FF2B5EF4-FFF2-40B4-BE49-F238E27FC236}">
                <a16:creationId xmlns:a16="http://schemas.microsoft.com/office/drawing/2014/main" id="{DCA6BB6A-5CE0-1169-C6EC-C793B818A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031" y="1612195"/>
            <a:ext cx="2676525"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249A9D-2814-71CB-A8D9-F048360F270A}"/>
              </a:ext>
            </a:extLst>
          </p:cNvPr>
          <p:cNvSpPr>
            <a:spLocks noGrp="1"/>
          </p:cNvSpPr>
          <p:nvPr>
            <p:ph type="title"/>
          </p:nvPr>
        </p:nvSpPr>
        <p:spPr>
          <a:xfrm>
            <a:off x="838200" y="365125"/>
            <a:ext cx="8821366" cy="831497"/>
          </a:xfrm>
        </p:spPr>
        <p:txBody>
          <a:bodyPr/>
          <a:lstStyle/>
          <a:p>
            <a:r>
              <a:rPr lang="tr-TR" dirty="0" err="1"/>
              <a:t>Types</a:t>
            </a:r>
            <a:r>
              <a:rPr lang="tr-TR" dirty="0"/>
              <a:t> of </a:t>
            </a:r>
            <a:r>
              <a:rPr lang="tr-TR" dirty="0" err="1"/>
              <a:t>grippers</a:t>
            </a:r>
            <a:endParaRPr lang="en-GB" dirty="0"/>
          </a:p>
        </p:txBody>
      </p:sp>
      <p:sp>
        <p:nvSpPr>
          <p:cNvPr id="3" name="Content Placeholder 2">
            <a:extLst>
              <a:ext uri="{FF2B5EF4-FFF2-40B4-BE49-F238E27FC236}">
                <a16:creationId xmlns:a16="http://schemas.microsoft.com/office/drawing/2014/main" id="{8283EF56-BBFA-49A4-1D18-054E0A98B88E}"/>
              </a:ext>
            </a:extLst>
          </p:cNvPr>
          <p:cNvSpPr>
            <a:spLocks noGrp="1"/>
          </p:cNvSpPr>
          <p:nvPr>
            <p:ph idx="1"/>
          </p:nvPr>
        </p:nvSpPr>
        <p:spPr>
          <a:xfrm>
            <a:off x="699911" y="1309511"/>
            <a:ext cx="9098845" cy="4867452"/>
          </a:xfrm>
        </p:spPr>
        <p:txBody>
          <a:bodyPr>
            <a:normAutofit fontScale="85000" lnSpcReduction="20000"/>
          </a:bodyPr>
          <a:lstStyle/>
          <a:p>
            <a:r>
              <a:rPr lang="en-GB" dirty="0"/>
              <a:t>6. Multi-Finger / Anthropomorphic Grippers</a:t>
            </a:r>
            <a:endParaRPr lang="tr-TR" dirty="0"/>
          </a:p>
          <a:p>
            <a:pPr lvl="1"/>
            <a:r>
              <a:rPr lang="en-GB" dirty="0"/>
              <a:t>Description: Designed to mimic a human hand with multiple fingers and joints for more complex manipulation.</a:t>
            </a:r>
            <a:endParaRPr lang="tr-TR" dirty="0"/>
          </a:p>
          <a:p>
            <a:pPr lvl="1"/>
            <a:r>
              <a:rPr lang="en-GB" dirty="0"/>
              <a:t>Common Uses: Research, service robots, or advanced industrial tasks requiring dexterous handling.</a:t>
            </a:r>
            <a:endParaRPr lang="tr-TR" dirty="0"/>
          </a:p>
          <a:p>
            <a:pPr lvl="1"/>
            <a:r>
              <a:rPr lang="en-GB" dirty="0"/>
              <a:t>Advantages: High dexterity, can handle a wide range of shapes/sizes.</a:t>
            </a:r>
            <a:endParaRPr lang="tr-TR" dirty="0"/>
          </a:p>
          <a:p>
            <a:pPr lvl="1"/>
            <a:r>
              <a:rPr lang="en-GB" dirty="0"/>
              <a:t>Drawbacks: More complex control and higher cost.</a:t>
            </a:r>
            <a:endParaRPr lang="tr-TR" dirty="0"/>
          </a:p>
          <a:p>
            <a:pPr lvl="1"/>
            <a:r>
              <a:rPr lang="en-GB" dirty="0"/>
              <a:t>Example: </a:t>
            </a:r>
            <a:r>
              <a:rPr lang="en-GB" dirty="0" err="1"/>
              <a:t>BarrettHand</a:t>
            </a:r>
            <a:r>
              <a:rPr lang="en-GB" dirty="0"/>
              <a:t>, Shadow Dexterous Hand, </a:t>
            </a:r>
            <a:r>
              <a:rPr lang="en-GB" dirty="0" err="1"/>
              <a:t>Robotiq</a:t>
            </a:r>
            <a:r>
              <a:rPr lang="en-GB" dirty="0"/>
              <a:t> 3-Finger Adaptive Gripper.</a:t>
            </a:r>
            <a:endParaRPr lang="tr-TR" dirty="0"/>
          </a:p>
          <a:p>
            <a:r>
              <a:rPr lang="en-GB" dirty="0"/>
              <a:t>7. Soft / Adaptive Grippers</a:t>
            </a:r>
            <a:endParaRPr lang="tr-TR" dirty="0"/>
          </a:p>
          <a:p>
            <a:pPr lvl="1"/>
            <a:r>
              <a:rPr lang="en-GB" dirty="0"/>
              <a:t>Description: Made from flexible materials (silicone, rubber) or use mechanical linkages that passively adapt to an object’s contours.</a:t>
            </a:r>
            <a:endParaRPr lang="tr-TR" dirty="0"/>
          </a:p>
          <a:p>
            <a:pPr lvl="1"/>
            <a:r>
              <a:rPr lang="en-GB" dirty="0"/>
              <a:t>Common Uses: Handling delicate or irregularly shaped objects such as produce, fragile goods, or mixed items in food processing and e-commerce </a:t>
            </a:r>
            <a:r>
              <a:rPr lang="en-GB" dirty="0" err="1"/>
              <a:t>fulfillment</a:t>
            </a:r>
            <a:r>
              <a:rPr lang="en-GB" dirty="0"/>
              <a:t>.</a:t>
            </a:r>
            <a:endParaRPr lang="tr-TR" dirty="0"/>
          </a:p>
          <a:p>
            <a:pPr lvl="1"/>
            <a:r>
              <a:rPr lang="en-GB" dirty="0"/>
              <a:t>Advantages: Safe for delicate items, robust against shape variations, good for collaborative robots around humans.</a:t>
            </a:r>
            <a:endParaRPr lang="tr-TR" dirty="0"/>
          </a:p>
          <a:p>
            <a:pPr lvl="1"/>
            <a:r>
              <a:rPr lang="en-GB" dirty="0"/>
              <a:t>Examples: Soft Robotics Inc. grippers, </a:t>
            </a:r>
            <a:r>
              <a:rPr lang="en-GB" dirty="0" err="1"/>
              <a:t>Robotiq</a:t>
            </a:r>
            <a:r>
              <a:rPr lang="en-GB" dirty="0"/>
              <a:t> 2F Adaptive Grippers.</a:t>
            </a:r>
          </a:p>
        </p:txBody>
      </p:sp>
      <p:sp>
        <p:nvSpPr>
          <p:cNvPr id="4" name="Date Placeholder 3">
            <a:extLst>
              <a:ext uri="{FF2B5EF4-FFF2-40B4-BE49-F238E27FC236}">
                <a16:creationId xmlns:a16="http://schemas.microsoft.com/office/drawing/2014/main" id="{8A815C90-CCB7-D53B-D80A-6CCD4C495253}"/>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97E4E81B-A94B-4D66-B1CC-418F419B1128}"/>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FABD168B-F02C-1688-B317-564B3D42212D}"/>
              </a:ext>
            </a:extLst>
          </p:cNvPr>
          <p:cNvSpPr>
            <a:spLocks noGrp="1"/>
          </p:cNvSpPr>
          <p:nvPr>
            <p:ph type="sldNum" sz="quarter" idx="12"/>
          </p:nvPr>
        </p:nvSpPr>
        <p:spPr/>
        <p:txBody>
          <a:bodyPr/>
          <a:lstStyle/>
          <a:p>
            <a:fld id="{3612906B-0D48-4D44-A2FA-F5590F1ECEEB}" type="slidenum">
              <a:rPr lang="en-GB" smtClean="0"/>
              <a:t>56</a:t>
            </a:fld>
            <a:endParaRPr lang="en-GB"/>
          </a:p>
        </p:txBody>
      </p:sp>
    </p:spTree>
    <p:extLst>
      <p:ext uri="{BB962C8B-B14F-4D97-AF65-F5344CB8AC3E}">
        <p14:creationId xmlns:p14="http://schemas.microsoft.com/office/powerpoint/2010/main" val="2837404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B22A-6AF2-6B74-2E57-442D1B87387A}"/>
              </a:ext>
            </a:extLst>
          </p:cNvPr>
          <p:cNvSpPr>
            <a:spLocks noGrp="1"/>
          </p:cNvSpPr>
          <p:nvPr>
            <p:ph type="title"/>
          </p:nvPr>
        </p:nvSpPr>
        <p:spPr>
          <a:xfrm>
            <a:off x="838200" y="365125"/>
            <a:ext cx="8821366" cy="707319"/>
          </a:xfrm>
        </p:spPr>
        <p:txBody>
          <a:bodyPr/>
          <a:lstStyle/>
          <a:p>
            <a:r>
              <a:rPr lang="tr-TR" dirty="0" err="1"/>
              <a:t>Types</a:t>
            </a:r>
            <a:r>
              <a:rPr lang="tr-TR" dirty="0"/>
              <a:t> of </a:t>
            </a:r>
            <a:r>
              <a:rPr lang="tr-TR" dirty="0" err="1"/>
              <a:t>grippers</a:t>
            </a:r>
            <a:endParaRPr lang="en-GB" dirty="0"/>
          </a:p>
        </p:txBody>
      </p:sp>
      <p:sp>
        <p:nvSpPr>
          <p:cNvPr id="3" name="Content Placeholder 2">
            <a:extLst>
              <a:ext uri="{FF2B5EF4-FFF2-40B4-BE49-F238E27FC236}">
                <a16:creationId xmlns:a16="http://schemas.microsoft.com/office/drawing/2014/main" id="{E1CF630F-5CE7-4348-E9EE-8115B75BCB29}"/>
              </a:ext>
            </a:extLst>
          </p:cNvPr>
          <p:cNvSpPr>
            <a:spLocks noGrp="1"/>
          </p:cNvSpPr>
          <p:nvPr>
            <p:ph idx="1"/>
          </p:nvPr>
        </p:nvSpPr>
        <p:spPr>
          <a:xfrm>
            <a:off x="609601" y="1377244"/>
            <a:ext cx="8737600" cy="4799719"/>
          </a:xfrm>
        </p:spPr>
        <p:txBody>
          <a:bodyPr>
            <a:normAutofit fontScale="77500" lnSpcReduction="20000"/>
          </a:bodyPr>
          <a:lstStyle/>
          <a:p>
            <a:r>
              <a:rPr lang="en-GB" dirty="0"/>
              <a:t>8. Underactuated / Compliant Grippers</a:t>
            </a:r>
            <a:endParaRPr lang="tr-TR" dirty="0"/>
          </a:p>
          <a:p>
            <a:pPr lvl="1"/>
            <a:r>
              <a:rPr lang="en-GB" dirty="0"/>
              <a:t>Description: Grippers that rely on mechanical compliance or fewer actuators than degrees of freedom, allowing the fingers to conform to an object’s shape.</a:t>
            </a:r>
            <a:endParaRPr lang="tr-TR" dirty="0"/>
          </a:p>
          <a:p>
            <a:pPr lvl="1"/>
            <a:r>
              <a:rPr lang="en-GB" dirty="0"/>
              <a:t>Common Uses: Scenarios where objects vary in size or shape, and a single gripper design must work for many different items.</a:t>
            </a:r>
            <a:endParaRPr lang="tr-TR" dirty="0"/>
          </a:p>
          <a:p>
            <a:pPr lvl="1"/>
            <a:r>
              <a:rPr lang="en-GB" dirty="0"/>
              <a:t>Advantages: Fewer motors needed, can be lighter, cheaper, and still handle varied shapes.</a:t>
            </a:r>
            <a:endParaRPr lang="tr-TR" dirty="0"/>
          </a:p>
          <a:p>
            <a:pPr lvl="1"/>
            <a:r>
              <a:rPr lang="en-GB" dirty="0"/>
              <a:t>Drawbacks: Less precise control of individual fingers.</a:t>
            </a:r>
            <a:endParaRPr lang="tr-TR" dirty="0"/>
          </a:p>
          <a:p>
            <a:pPr lvl="1"/>
            <a:r>
              <a:rPr lang="en-GB" dirty="0"/>
              <a:t>Example: Pisa/IIT </a:t>
            </a:r>
            <a:r>
              <a:rPr lang="en-GB" dirty="0" err="1"/>
              <a:t>SoftHand</a:t>
            </a:r>
            <a:r>
              <a:rPr lang="en-GB" dirty="0"/>
              <a:t>, </a:t>
            </a:r>
            <a:r>
              <a:rPr lang="en-GB" dirty="0" err="1"/>
              <a:t>RightHand</a:t>
            </a:r>
            <a:r>
              <a:rPr lang="en-GB" dirty="0"/>
              <a:t> Robotics’ underactuated fingers.</a:t>
            </a:r>
            <a:endParaRPr lang="tr-TR" dirty="0"/>
          </a:p>
          <a:p>
            <a:r>
              <a:rPr lang="en-GB" dirty="0"/>
              <a:t>9. Needle Grippers</a:t>
            </a:r>
            <a:endParaRPr lang="tr-TR" dirty="0"/>
          </a:p>
          <a:p>
            <a:pPr lvl="1"/>
            <a:r>
              <a:rPr lang="en-GB" dirty="0"/>
              <a:t>Description: Use a set of retractable needles to impale or pierce soft or bag-like materials for picking.</a:t>
            </a:r>
            <a:endParaRPr lang="tr-TR" dirty="0"/>
          </a:p>
          <a:p>
            <a:pPr lvl="1"/>
            <a:r>
              <a:rPr lang="en-GB" dirty="0"/>
              <a:t>Common Uses: Handling textiles, foam, or bags that are hard to grab with suction or jaws.</a:t>
            </a:r>
            <a:endParaRPr lang="tr-TR" dirty="0"/>
          </a:p>
          <a:p>
            <a:pPr lvl="1"/>
            <a:r>
              <a:rPr lang="en-GB" dirty="0"/>
              <a:t>Advantages: Can handle loosely packaged, porous, or soft objects where suction or conventional gripping is difficult.</a:t>
            </a:r>
            <a:endParaRPr lang="tr-TR" dirty="0"/>
          </a:p>
          <a:p>
            <a:pPr lvl="1"/>
            <a:r>
              <a:rPr lang="en-GB" dirty="0"/>
              <a:t>Drawbacks: May damage the material or cause holes; limited to flexible items.</a:t>
            </a:r>
            <a:endParaRPr lang="tr-TR" dirty="0"/>
          </a:p>
          <a:p>
            <a:pPr lvl="1"/>
            <a:r>
              <a:rPr lang="en-GB" dirty="0"/>
              <a:t>Example: Custom-designed needle grippers in automated packaging lines.</a:t>
            </a:r>
          </a:p>
        </p:txBody>
      </p:sp>
      <p:sp>
        <p:nvSpPr>
          <p:cNvPr id="4" name="Date Placeholder 3">
            <a:extLst>
              <a:ext uri="{FF2B5EF4-FFF2-40B4-BE49-F238E27FC236}">
                <a16:creationId xmlns:a16="http://schemas.microsoft.com/office/drawing/2014/main" id="{B6A9D962-F64B-5098-EAC7-1EF0C1DC9FF2}"/>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699FDC34-CEC9-764F-FC98-88F1DD7B9648}"/>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149A3222-C51B-7B4C-879D-2A52594D15AD}"/>
              </a:ext>
            </a:extLst>
          </p:cNvPr>
          <p:cNvSpPr>
            <a:spLocks noGrp="1"/>
          </p:cNvSpPr>
          <p:nvPr>
            <p:ph type="sldNum" sz="quarter" idx="12"/>
          </p:nvPr>
        </p:nvSpPr>
        <p:spPr/>
        <p:txBody>
          <a:bodyPr/>
          <a:lstStyle/>
          <a:p>
            <a:fld id="{3612906B-0D48-4D44-A2FA-F5590F1ECEEB}" type="slidenum">
              <a:rPr lang="en-GB" smtClean="0"/>
              <a:t>57</a:t>
            </a:fld>
            <a:endParaRPr lang="en-GB"/>
          </a:p>
        </p:txBody>
      </p:sp>
      <p:pic>
        <p:nvPicPr>
          <p:cNvPr id="10245" name="Picture 5" descr="The PISA-IIT SoftHand 2">
            <a:extLst>
              <a:ext uri="{FF2B5EF4-FFF2-40B4-BE49-F238E27FC236}">
                <a16:creationId xmlns:a16="http://schemas.microsoft.com/office/drawing/2014/main" id="{B416CB85-AB29-9F2A-1476-623006F5E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6480" y="1514475"/>
            <a:ext cx="239077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952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AF5E1-E0A5-6D31-B833-D44C41553B7E}"/>
              </a:ext>
            </a:extLst>
          </p:cNvPr>
          <p:cNvSpPr>
            <a:spLocks noGrp="1"/>
          </p:cNvSpPr>
          <p:nvPr>
            <p:ph type="title"/>
          </p:nvPr>
        </p:nvSpPr>
        <p:spPr>
          <a:xfrm>
            <a:off x="838200" y="365126"/>
            <a:ext cx="8821366" cy="865364"/>
          </a:xfrm>
        </p:spPr>
        <p:txBody>
          <a:bodyPr/>
          <a:lstStyle/>
          <a:p>
            <a:r>
              <a:rPr lang="tr-TR" dirty="0" err="1"/>
              <a:t>Types</a:t>
            </a:r>
            <a:r>
              <a:rPr lang="tr-TR" dirty="0"/>
              <a:t> of </a:t>
            </a:r>
            <a:r>
              <a:rPr lang="tr-TR" dirty="0" err="1"/>
              <a:t>grippers</a:t>
            </a:r>
            <a:endParaRPr lang="en-GB" dirty="0"/>
          </a:p>
        </p:txBody>
      </p:sp>
      <p:sp>
        <p:nvSpPr>
          <p:cNvPr id="3" name="Content Placeholder 2">
            <a:extLst>
              <a:ext uri="{FF2B5EF4-FFF2-40B4-BE49-F238E27FC236}">
                <a16:creationId xmlns:a16="http://schemas.microsoft.com/office/drawing/2014/main" id="{D553F202-F927-D2FE-41C4-827387095427}"/>
              </a:ext>
            </a:extLst>
          </p:cNvPr>
          <p:cNvSpPr>
            <a:spLocks noGrp="1"/>
          </p:cNvSpPr>
          <p:nvPr>
            <p:ph idx="1"/>
          </p:nvPr>
        </p:nvSpPr>
        <p:spPr>
          <a:xfrm>
            <a:off x="361244" y="1444978"/>
            <a:ext cx="10992556" cy="4731985"/>
          </a:xfrm>
        </p:spPr>
        <p:txBody>
          <a:bodyPr>
            <a:normAutofit fontScale="85000" lnSpcReduction="20000"/>
          </a:bodyPr>
          <a:lstStyle/>
          <a:p>
            <a:r>
              <a:rPr lang="en-GB" dirty="0"/>
              <a:t>10. </a:t>
            </a:r>
            <a:r>
              <a:rPr lang="en-GB" dirty="0" err="1"/>
              <a:t>Electroadhesive</a:t>
            </a:r>
            <a:r>
              <a:rPr lang="en-GB" dirty="0"/>
              <a:t> </a:t>
            </a:r>
            <a:r>
              <a:rPr lang="en-GB" dirty="0" err="1"/>
              <a:t>GrippersDescription</a:t>
            </a:r>
            <a:r>
              <a:rPr lang="en-GB" dirty="0"/>
              <a:t>: </a:t>
            </a:r>
            <a:endParaRPr lang="tr-TR" dirty="0"/>
          </a:p>
          <a:p>
            <a:pPr lvl="1"/>
            <a:r>
              <a:rPr lang="en-GB" dirty="0"/>
              <a:t>Create electrostatic forces that “stick” to surfaces, similar to static cling.</a:t>
            </a:r>
            <a:endParaRPr lang="tr-TR" dirty="0"/>
          </a:p>
          <a:p>
            <a:pPr lvl="1"/>
            <a:r>
              <a:rPr lang="en-GB" dirty="0"/>
              <a:t>Common Uses: Handling lightweight objects like paper, fabric, </a:t>
            </a:r>
            <a:endParaRPr lang="tr-TR" dirty="0"/>
          </a:p>
          <a:p>
            <a:pPr lvl="1"/>
            <a:r>
              <a:rPr lang="en-GB" dirty="0"/>
              <a:t>Advantages: Low energy consumption, can grip a variety of surfaces</a:t>
            </a:r>
            <a:endParaRPr lang="tr-TR" dirty="0"/>
          </a:p>
          <a:p>
            <a:pPr lvl="1"/>
            <a:r>
              <a:rPr lang="en-GB" dirty="0"/>
              <a:t>Drawbacks: dust or moisture, typically limited to low-weight objects.</a:t>
            </a:r>
            <a:endParaRPr lang="tr-TR" dirty="0"/>
          </a:p>
          <a:p>
            <a:pPr lvl="1"/>
            <a:r>
              <a:rPr lang="en-GB" dirty="0"/>
              <a:t>Example: </a:t>
            </a:r>
            <a:r>
              <a:rPr lang="en-GB" dirty="0" err="1"/>
              <a:t>Grabit’s</a:t>
            </a:r>
            <a:r>
              <a:rPr lang="en-GB" dirty="0"/>
              <a:t> </a:t>
            </a:r>
            <a:r>
              <a:rPr lang="en-GB" dirty="0" err="1"/>
              <a:t>electroadhesive</a:t>
            </a:r>
            <a:r>
              <a:rPr lang="en-GB" dirty="0"/>
              <a:t> gripping solutions.</a:t>
            </a:r>
            <a:endParaRPr lang="tr-TR" dirty="0"/>
          </a:p>
          <a:p>
            <a:r>
              <a:rPr lang="en-GB" dirty="0"/>
              <a:t>Key Considerations When Choosing a Gripper</a:t>
            </a:r>
            <a:endParaRPr lang="tr-TR" dirty="0"/>
          </a:p>
          <a:p>
            <a:pPr lvl="1"/>
            <a:r>
              <a:rPr lang="en-GB" dirty="0"/>
              <a:t>Object Properties: Size, shape, weight, material (porous or non-porous, ferrous or non-ferrous, rigid or soft).</a:t>
            </a:r>
            <a:endParaRPr lang="tr-TR" dirty="0"/>
          </a:p>
          <a:p>
            <a:pPr lvl="1"/>
            <a:r>
              <a:rPr lang="en-GB" dirty="0"/>
              <a:t>Required Grip Force: How securely you need to hold the object, and whether the gripper can apply gentle or high force.</a:t>
            </a:r>
            <a:endParaRPr lang="tr-TR" dirty="0"/>
          </a:p>
          <a:p>
            <a:pPr lvl="1"/>
            <a:r>
              <a:rPr lang="en-GB" dirty="0"/>
              <a:t>Speed and Cycle Time: Production requirements might dictate how quickly a gripper must move and release objects.</a:t>
            </a:r>
            <a:endParaRPr lang="tr-TR" dirty="0"/>
          </a:p>
          <a:p>
            <a:pPr lvl="1"/>
            <a:r>
              <a:rPr lang="en-GB" dirty="0"/>
              <a:t>Environment: Cleanliness (e.g., food-grade, medical), presence of contaminants (dust, moisture), or temperature extremes.</a:t>
            </a:r>
            <a:endParaRPr lang="tr-TR" dirty="0"/>
          </a:p>
          <a:p>
            <a:pPr lvl="1"/>
            <a:r>
              <a:rPr lang="en-GB" dirty="0"/>
              <a:t>Robot Type and Payload: Collaborative or industrial robot, maximum payload, reach, and dexterity needed.</a:t>
            </a:r>
          </a:p>
        </p:txBody>
      </p:sp>
      <p:sp>
        <p:nvSpPr>
          <p:cNvPr id="4" name="Date Placeholder 3">
            <a:extLst>
              <a:ext uri="{FF2B5EF4-FFF2-40B4-BE49-F238E27FC236}">
                <a16:creationId xmlns:a16="http://schemas.microsoft.com/office/drawing/2014/main" id="{788E7E4D-37D3-ED2C-4408-C7599EA12247}"/>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3CE6F6CF-ACA9-AD61-2017-8C0D5AEB4C1C}"/>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9BCA2BA3-5C17-A6ED-CBFF-C603358870E4}"/>
              </a:ext>
            </a:extLst>
          </p:cNvPr>
          <p:cNvSpPr>
            <a:spLocks noGrp="1"/>
          </p:cNvSpPr>
          <p:nvPr>
            <p:ph type="sldNum" sz="quarter" idx="12"/>
          </p:nvPr>
        </p:nvSpPr>
        <p:spPr/>
        <p:txBody>
          <a:bodyPr/>
          <a:lstStyle/>
          <a:p>
            <a:fld id="{3612906B-0D48-4D44-A2FA-F5590F1ECEEB}" type="slidenum">
              <a:rPr lang="en-GB" smtClean="0"/>
              <a:t>58</a:t>
            </a:fld>
            <a:endParaRPr lang="en-GB"/>
          </a:p>
        </p:txBody>
      </p:sp>
      <p:pic>
        <p:nvPicPr>
          <p:cNvPr id="11269" name="Picture 5" descr="Grabit uses electroadhesion for good grip on objects">
            <a:extLst>
              <a:ext uri="{FF2B5EF4-FFF2-40B4-BE49-F238E27FC236}">
                <a16:creationId xmlns:a16="http://schemas.microsoft.com/office/drawing/2014/main" id="{641D1028-3291-2CFB-9EDC-1AC07B5C1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1357" y="1265591"/>
            <a:ext cx="3446439" cy="191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10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0A773785-6B0B-43F2-62FF-1CC09D46CDCE}"/>
              </a:ext>
            </a:extLst>
          </p:cNvPr>
          <p:cNvSpPr>
            <a:spLocks noGrp="1"/>
          </p:cNvSpPr>
          <p:nvPr>
            <p:ph type="title"/>
          </p:nvPr>
        </p:nvSpPr>
        <p:spPr/>
        <p:txBody>
          <a:bodyPr/>
          <a:lstStyle/>
          <a:p>
            <a:r>
              <a:rPr lang="tr-TR" dirty="0"/>
              <a:t>1. </a:t>
            </a:r>
            <a:r>
              <a:rPr lang="tr-TR" dirty="0" err="1"/>
              <a:t>Introduction</a:t>
            </a:r>
            <a:endParaRPr lang="tr-TR" dirty="0"/>
          </a:p>
        </p:txBody>
      </p:sp>
      <p:sp>
        <p:nvSpPr>
          <p:cNvPr id="5" name="İçerik Yer Tutucusu 4">
            <a:extLst>
              <a:ext uri="{FF2B5EF4-FFF2-40B4-BE49-F238E27FC236}">
                <a16:creationId xmlns:a16="http://schemas.microsoft.com/office/drawing/2014/main" id="{72CBDD13-6B76-84EE-9F4C-8D8479536902}"/>
              </a:ext>
            </a:extLst>
          </p:cNvPr>
          <p:cNvSpPr>
            <a:spLocks noGrp="1"/>
          </p:cNvSpPr>
          <p:nvPr>
            <p:ph idx="1"/>
          </p:nvPr>
        </p:nvSpPr>
        <p:spPr/>
        <p:txBody>
          <a:bodyPr>
            <a:normAutofit fontScale="92500" lnSpcReduction="10000"/>
          </a:bodyPr>
          <a:lstStyle/>
          <a:p>
            <a:r>
              <a:rPr lang="tr-TR" dirty="0">
                <a:hlinkClick r:id="rId2"/>
              </a:rPr>
              <a:t>https://www.roboticsbook.org/S10_introduction.html</a:t>
            </a:r>
            <a:r>
              <a:rPr lang="tr-TR" dirty="0"/>
              <a:t> </a:t>
            </a:r>
          </a:p>
          <a:p>
            <a:r>
              <a:rPr lang="tr-TR" b="0" i="0" dirty="0" err="1">
                <a:solidFill>
                  <a:srgbClr val="222832"/>
                </a:solidFill>
                <a:effectLst/>
                <a:latin typeface="-apple-system"/>
              </a:rPr>
              <a:t>E.g</a:t>
            </a:r>
            <a:r>
              <a:rPr lang="tr-TR" b="0" i="0" dirty="0">
                <a:solidFill>
                  <a:srgbClr val="222832"/>
                </a:solidFill>
                <a:effectLst/>
                <a:latin typeface="-apple-system"/>
              </a:rPr>
              <a:t>.</a:t>
            </a:r>
            <a:r>
              <a:rPr lang="en-US" b="0" i="0" dirty="0">
                <a:solidFill>
                  <a:srgbClr val="222832"/>
                </a:solidFill>
                <a:effectLst/>
                <a:latin typeface="-apple-system"/>
              </a:rPr>
              <a:t>, place the chairs in the room into a circular pattern,</a:t>
            </a:r>
            <a:endParaRPr lang="tr-TR" dirty="0"/>
          </a:p>
          <a:p>
            <a:pPr lvl="1"/>
            <a:r>
              <a:rPr lang="tr-TR" dirty="0"/>
              <a:t>Sense-</a:t>
            </a:r>
            <a:r>
              <a:rPr lang="tr-TR" dirty="0" err="1"/>
              <a:t>Think</a:t>
            </a:r>
            <a:r>
              <a:rPr lang="tr-TR" dirty="0"/>
              <a:t>-</a:t>
            </a:r>
            <a:r>
              <a:rPr lang="tr-TR" dirty="0" err="1"/>
              <a:t>Act</a:t>
            </a:r>
            <a:r>
              <a:rPr lang="tr-TR" dirty="0"/>
              <a:t> </a:t>
            </a:r>
            <a:r>
              <a:rPr lang="tr-TR" dirty="0" err="1"/>
              <a:t>paradigm</a:t>
            </a:r>
            <a:endParaRPr lang="tr-TR" dirty="0"/>
          </a:p>
          <a:p>
            <a:r>
              <a:rPr lang="tr-TR" b="0" i="0" dirty="0">
                <a:solidFill>
                  <a:srgbClr val="222832"/>
                </a:solidFill>
                <a:effectLst/>
                <a:latin typeface="-apple-system"/>
              </a:rPr>
              <a:t>R</a:t>
            </a:r>
            <a:r>
              <a:rPr lang="en-US" b="0" i="0" dirty="0" err="1">
                <a:solidFill>
                  <a:srgbClr val="222832"/>
                </a:solidFill>
                <a:effectLst/>
                <a:latin typeface="-apple-system"/>
              </a:rPr>
              <a:t>obotic</a:t>
            </a:r>
            <a:r>
              <a:rPr lang="en-US" b="0" i="0" dirty="0">
                <a:solidFill>
                  <a:srgbClr val="222832"/>
                </a:solidFill>
                <a:effectLst/>
                <a:latin typeface="-apple-system"/>
              </a:rPr>
              <a:t> systems</a:t>
            </a:r>
            <a:r>
              <a:rPr lang="tr-TR" b="0" i="0" dirty="0">
                <a:solidFill>
                  <a:srgbClr val="222832"/>
                </a:solidFill>
                <a:effectLst/>
                <a:latin typeface="-apple-system"/>
              </a:rPr>
              <a:t>:</a:t>
            </a:r>
          </a:p>
          <a:p>
            <a:pPr lvl="1"/>
            <a:r>
              <a:rPr lang="tr-TR" b="0" i="0" dirty="0" err="1">
                <a:solidFill>
                  <a:srgbClr val="222832"/>
                </a:solidFill>
                <a:effectLst/>
                <a:latin typeface="-apple-system"/>
              </a:rPr>
              <a:t>Sensing</a:t>
            </a:r>
            <a:r>
              <a:rPr lang="tr-TR" b="0" i="0" dirty="0">
                <a:solidFill>
                  <a:srgbClr val="222832"/>
                </a:solidFill>
                <a:effectLst/>
                <a:latin typeface="-apple-system"/>
              </a:rPr>
              <a:t>: </a:t>
            </a:r>
            <a:r>
              <a:rPr lang="en-US" b="0" i="0" dirty="0">
                <a:solidFill>
                  <a:srgbClr val="222832"/>
                </a:solidFill>
                <a:effectLst/>
                <a:latin typeface="-apple-system"/>
              </a:rPr>
              <a:t>computer vision, touch sensors, laser range scanners</a:t>
            </a:r>
            <a:r>
              <a:rPr lang="tr-TR" b="0" i="0" dirty="0">
                <a:solidFill>
                  <a:srgbClr val="222832"/>
                </a:solidFill>
                <a:effectLst/>
                <a:latin typeface="-apple-system"/>
              </a:rPr>
              <a:t> </a:t>
            </a:r>
            <a:r>
              <a:rPr lang="tr-TR" b="0" i="0" dirty="0" err="1">
                <a:solidFill>
                  <a:srgbClr val="222832"/>
                </a:solidFill>
                <a:effectLst/>
                <a:latin typeface="-apple-system"/>
              </a:rPr>
              <a:t>etc</a:t>
            </a:r>
            <a:r>
              <a:rPr lang="tr-TR" b="0" i="0" dirty="0">
                <a:solidFill>
                  <a:srgbClr val="222832"/>
                </a:solidFill>
                <a:effectLst/>
                <a:latin typeface="-apple-system"/>
              </a:rPr>
              <a:t>.</a:t>
            </a:r>
            <a:r>
              <a:rPr lang="en-US" b="0" i="0" dirty="0">
                <a:solidFill>
                  <a:srgbClr val="222832"/>
                </a:solidFill>
                <a:effectLst/>
                <a:latin typeface="-apple-system"/>
              </a:rPr>
              <a:t> </a:t>
            </a:r>
            <a:endParaRPr lang="tr-TR" b="0" i="0" dirty="0">
              <a:solidFill>
                <a:srgbClr val="222832"/>
              </a:solidFill>
              <a:effectLst/>
              <a:latin typeface="-apple-system"/>
            </a:endParaRPr>
          </a:p>
          <a:p>
            <a:pPr lvl="1"/>
            <a:r>
              <a:rPr lang="en-US" b="0" i="1" dirty="0">
                <a:solidFill>
                  <a:srgbClr val="222832"/>
                </a:solidFill>
                <a:effectLst/>
                <a:latin typeface="-apple-system"/>
              </a:rPr>
              <a:t>Thinking</a:t>
            </a:r>
            <a:r>
              <a:rPr lang="tr-TR" dirty="0">
                <a:solidFill>
                  <a:srgbClr val="222832"/>
                </a:solidFill>
                <a:latin typeface="-apple-system"/>
              </a:rPr>
              <a:t>: </a:t>
            </a:r>
            <a:r>
              <a:rPr lang="en-US" b="0" i="0" dirty="0">
                <a:solidFill>
                  <a:srgbClr val="222832"/>
                </a:solidFill>
                <a:effectLst/>
                <a:latin typeface="-apple-system"/>
              </a:rPr>
              <a:t>reasoning about which actions the robot could perform</a:t>
            </a:r>
            <a:endParaRPr lang="tr-TR" b="0" i="0" dirty="0">
              <a:solidFill>
                <a:srgbClr val="222832"/>
              </a:solidFill>
              <a:effectLst/>
              <a:latin typeface="-apple-system"/>
            </a:endParaRPr>
          </a:p>
          <a:p>
            <a:pPr lvl="1"/>
            <a:r>
              <a:rPr lang="en-US" b="0" i="1" dirty="0">
                <a:solidFill>
                  <a:srgbClr val="222832"/>
                </a:solidFill>
                <a:effectLst/>
                <a:latin typeface="-apple-system"/>
              </a:rPr>
              <a:t>acting</a:t>
            </a:r>
            <a:r>
              <a:rPr lang="en-US" b="0" i="0" dirty="0">
                <a:solidFill>
                  <a:srgbClr val="222832"/>
                </a:solidFill>
                <a:effectLst/>
                <a:latin typeface="-apple-system"/>
              </a:rPr>
              <a:t> </a:t>
            </a:r>
            <a:r>
              <a:rPr lang="tr-TR" b="0" i="0" dirty="0">
                <a:solidFill>
                  <a:srgbClr val="222832"/>
                </a:solidFill>
                <a:effectLst/>
                <a:latin typeface="-apple-system"/>
              </a:rPr>
              <a:t>: </a:t>
            </a:r>
            <a:r>
              <a:rPr lang="en-US" b="0" i="0" dirty="0">
                <a:solidFill>
                  <a:srgbClr val="222832"/>
                </a:solidFill>
                <a:effectLst/>
                <a:latin typeface="-apple-system"/>
              </a:rPr>
              <a:t>robot moves in, and interacts with, its environment.</a:t>
            </a:r>
            <a:endParaRPr lang="tr-TR" b="0" i="0" dirty="0">
              <a:solidFill>
                <a:srgbClr val="222832"/>
              </a:solidFill>
              <a:effectLst/>
              <a:latin typeface="-apple-system"/>
            </a:endParaRPr>
          </a:p>
          <a:p>
            <a:r>
              <a:rPr lang="tr-TR" b="0" i="0" dirty="0">
                <a:solidFill>
                  <a:srgbClr val="222832"/>
                </a:solidFill>
                <a:effectLst/>
                <a:latin typeface="-apple-system"/>
              </a:rPr>
              <a:t>T</a:t>
            </a:r>
            <a:r>
              <a:rPr lang="en-US" b="0" i="0" dirty="0" err="1">
                <a:solidFill>
                  <a:srgbClr val="222832"/>
                </a:solidFill>
                <a:effectLst/>
                <a:latin typeface="-apple-system"/>
              </a:rPr>
              <a:t>hese</a:t>
            </a:r>
            <a:r>
              <a:rPr lang="en-US" b="0" i="0" dirty="0">
                <a:solidFill>
                  <a:srgbClr val="222832"/>
                </a:solidFill>
                <a:effectLst/>
                <a:latin typeface="-apple-system"/>
              </a:rPr>
              <a:t> steps are typically performed iteratively. </a:t>
            </a:r>
            <a:endParaRPr lang="tr-TR" b="0" i="0" dirty="0">
              <a:solidFill>
                <a:srgbClr val="222832"/>
              </a:solidFill>
              <a:effectLst/>
              <a:latin typeface="-apple-system"/>
            </a:endParaRPr>
          </a:p>
          <a:p>
            <a:pPr lvl="1"/>
            <a:r>
              <a:rPr lang="en-US" b="0" i="1" dirty="0">
                <a:solidFill>
                  <a:srgbClr val="222832"/>
                </a:solidFill>
                <a:effectLst/>
                <a:latin typeface="-apple-system"/>
              </a:rPr>
              <a:t>sense-think-act loop</a:t>
            </a:r>
            <a:r>
              <a:rPr lang="en-US" b="0" i="0" dirty="0">
                <a:solidFill>
                  <a:srgbClr val="222832"/>
                </a:solidFill>
                <a:effectLst/>
                <a:latin typeface="-apple-system"/>
              </a:rPr>
              <a:t>. </a:t>
            </a:r>
            <a:endParaRPr lang="tr-TR" b="0" i="0" dirty="0">
              <a:solidFill>
                <a:srgbClr val="222832"/>
              </a:solidFill>
              <a:effectLst/>
              <a:latin typeface="-apple-system"/>
            </a:endParaRPr>
          </a:p>
          <a:p>
            <a:pPr lvl="1"/>
            <a:r>
              <a:rPr lang="tr-TR" dirty="0" err="1">
                <a:solidFill>
                  <a:srgbClr val="222832"/>
                </a:solidFill>
                <a:latin typeface="-apple-system"/>
              </a:rPr>
              <a:t>Speed</a:t>
            </a:r>
            <a:endParaRPr lang="tr-TR" dirty="0">
              <a:solidFill>
                <a:srgbClr val="222832"/>
              </a:solidFill>
              <a:latin typeface="-apple-system"/>
            </a:endParaRPr>
          </a:p>
          <a:p>
            <a:pPr lvl="2"/>
            <a:r>
              <a:rPr lang="tr-TR" b="0" i="0" dirty="0">
                <a:solidFill>
                  <a:srgbClr val="222832"/>
                </a:solidFill>
                <a:effectLst/>
                <a:latin typeface="-apple-system"/>
              </a:rPr>
              <a:t>C</a:t>
            </a:r>
            <a:r>
              <a:rPr lang="en-US" b="0" i="0" dirty="0" err="1">
                <a:solidFill>
                  <a:srgbClr val="222832"/>
                </a:solidFill>
                <a:effectLst/>
                <a:latin typeface="-apple-system"/>
              </a:rPr>
              <a:t>hess</a:t>
            </a:r>
            <a:r>
              <a:rPr lang="en-US" b="0" i="0" dirty="0">
                <a:solidFill>
                  <a:srgbClr val="222832"/>
                </a:solidFill>
                <a:effectLst/>
                <a:latin typeface="-apple-system"/>
              </a:rPr>
              <a:t> playing robot, a single iteration could take seconds or minutes </a:t>
            </a:r>
            <a:endParaRPr lang="tr-TR" b="0" i="0" dirty="0">
              <a:solidFill>
                <a:srgbClr val="222832"/>
              </a:solidFill>
              <a:effectLst/>
              <a:latin typeface="-apple-system"/>
            </a:endParaRPr>
          </a:p>
          <a:p>
            <a:pPr lvl="2"/>
            <a:r>
              <a:rPr lang="en-US" b="0" i="0" dirty="0">
                <a:solidFill>
                  <a:srgbClr val="222832"/>
                </a:solidFill>
                <a:effectLst/>
                <a:latin typeface="-apple-system"/>
              </a:rPr>
              <a:t>self-driving car, a single iteration might take milliseconds</a:t>
            </a:r>
            <a:endParaRPr lang="tr-TR" b="0" i="0" dirty="0">
              <a:solidFill>
                <a:srgbClr val="222832"/>
              </a:solidFill>
              <a:effectLst/>
              <a:latin typeface="-apple-system"/>
            </a:endParaRPr>
          </a:p>
          <a:p>
            <a:pPr lvl="1"/>
            <a:endParaRPr lang="tr-TR" dirty="0"/>
          </a:p>
        </p:txBody>
      </p:sp>
      <p:sp>
        <p:nvSpPr>
          <p:cNvPr id="3" name="Slayt Numarası Yer Tutucusu 2">
            <a:extLst>
              <a:ext uri="{FF2B5EF4-FFF2-40B4-BE49-F238E27FC236}">
                <a16:creationId xmlns:a16="http://schemas.microsoft.com/office/drawing/2014/main" id="{17B49EB3-3536-2AD5-9C79-7CA9D0EB01E7}"/>
              </a:ext>
            </a:extLst>
          </p:cNvPr>
          <p:cNvSpPr>
            <a:spLocks noGrp="1"/>
          </p:cNvSpPr>
          <p:nvPr>
            <p:ph type="sldNum" sz="quarter" idx="11"/>
          </p:nvPr>
        </p:nvSpPr>
        <p:spPr/>
        <p:txBody>
          <a:bodyPr/>
          <a:lstStyle/>
          <a:p>
            <a:pPr>
              <a:defRPr/>
            </a:pPr>
            <a:r>
              <a:rPr lang="en-US" altLang="en-US">
                <a:solidFill>
                  <a:srgbClr val="D52B1E"/>
                </a:solidFill>
              </a:rPr>
              <a:t>| </a:t>
            </a:r>
            <a:fld id="{495A638E-6A6F-48C1-9FC2-E68598D59955}" type="slidenum">
              <a:rPr lang="en-US" altLang="en-US" smtClean="0">
                <a:solidFill>
                  <a:srgbClr val="6E6E6E"/>
                </a:solidFill>
              </a:rPr>
              <a:pPr>
                <a:defRPr/>
              </a:pPr>
              <a:t>59</a:t>
            </a:fld>
            <a:endParaRPr lang="en-US" altLang="en-US" dirty="0">
              <a:solidFill>
                <a:srgbClr val="6E6E6E"/>
              </a:solidFill>
            </a:endParaRPr>
          </a:p>
        </p:txBody>
      </p:sp>
      <p:sp>
        <p:nvSpPr>
          <p:cNvPr id="2" name="Date Placeholder 1">
            <a:extLst>
              <a:ext uri="{FF2B5EF4-FFF2-40B4-BE49-F238E27FC236}">
                <a16:creationId xmlns:a16="http://schemas.microsoft.com/office/drawing/2014/main" id="{58F4020A-6826-8040-1586-14EB8066F657}"/>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4890BD1E-8B44-B22A-70D8-9DC5113BD2D6}"/>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398785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5C7A-E534-43F9-8003-4FF2717DCFC5}"/>
              </a:ext>
            </a:extLst>
          </p:cNvPr>
          <p:cNvSpPr>
            <a:spLocks noGrp="1"/>
          </p:cNvSpPr>
          <p:nvPr>
            <p:ph type="title"/>
          </p:nvPr>
        </p:nvSpPr>
        <p:spPr/>
        <p:txBody>
          <a:bodyPr/>
          <a:lstStyle/>
          <a:p>
            <a:r>
              <a:rPr lang="en-GB" dirty="0">
                <a:latin typeface="+mn-lt"/>
              </a:rPr>
              <a:t>Module Structure</a:t>
            </a:r>
          </a:p>
        </p:txBody>
      </p:sp>
      <p:sp>
        <p:nvSpPr>
          <p:cNvPr id="3" name="Content Placeholder 2">
            <a:extLst>
              <a:ext uri="{FF2B5EF4-FFF2-40B4-BE49-F238E27FC236}">
                <a16:creationId xmlns:a16="http://schemas.microsoft.com/office/drawing/2014/main" id="{C11C2D53-9DCC-788A-92CE-B6A721612B9C}"/>
              </a:ext>
            </a:extLst>
          </p:cNvPr>
          <p:cNvSpPr>
            <a:spLocks noGrp="1"/>
          </p:cNvSpPr>
          <p:nvPr>
            <p:ph idx="1"/>
          </p:nvPr>
        </p:nvSpPr>
        <p:spPr/>
        <p:txBody>
          <a:bodyPr>
            <a:normAutofit fontScale="85000" lnSpcReduction="20000"/>
          </a:bodyPr>
          <a:lstStyle/>
          <a:p>
            <a:pPr>
              <a:lnSpc>
                <a:spcPct val="110000"/>
              </a:lnSpc>
            </a:pPr>
            <a:r>
              <a:rPr lang="en-GB" b="1" dirty="0"/>
              <a:t>Module code: </a:t>
            </a:r>
            <a:r>
              <a:rPr lang="en-GB" dirty="0"/>
              <a:t>PDE</a:t>
            </a:r>
            <a:r>
              <a:rPr lang="tr-TR" dirty="0"/>
              <a:t>3802</a:t>
            </a:r>
            <a:endParaRPr lang="en-GB" dirty="0"/>
          </a:p>
          <a:p>
            <a:pPr>
              <a:lnSpc>
                <a:spcPct val="110000"/>
              </a:lnSpc>
            </a:pPr>
            <a:r>
              <a:rPr lang="en-GB" b="1" dirty="0"/>
              <a:t>Module title: </a:t>
            </a:r>
            <a:r>
              <a:rPr lang="tr-TR" dirty="0"/>
              <a:t>Artificial Intelligence in Robotics</a:t>
            </a:r>
            <a:endParaRPr lang="en-GB" dirty="0"/>
          </a:p>
          <a:p>
            <a:pPr>
              <a:lnSpc>
                <a:spcPct val="110000"/>
              </a:lnSpc>
            </a:pPr>
            <a:r>
              <a:rPr lang="en-GB" b="1" dirty="0"/>
              <a:t>Structure:</a:t>
            </a:r>
            <a:r>
              <a:rPr lang="en-GB" dirty="0"/>
              <a:t> </a:t>
            </a:r>
            <a:r>
              <a:rPr lang="tr-TR" dirty="0"/>
              <a:t>6</a:t>
            </a:r>
            <a:r>
              <a:rPr lang="en-GB" dirty="0"/>
              <a:t>hrs workshop per week</a:t>
            </a:r>
          </a:p>
          <a:p>
            <a:pPr>
              <a:lnSpc>
                <a:spcPct val="110000"/>
              </a:lnSpc>
            </a:pPr>
            <a:r>
              <a:rPr lang="en-GB" b="1" dirty="0"/>
              <a:t>Duration: </a:t>
            </a:r>
            <a:r>
              <a:rPr lang="en-GB" dirty="0"/>
              <a:t>12 Weeks</a:t>
            </a:r>
          </a:p>
          <a:p>
            <a:pPr>
              <a:lnSpc>
                <a:spcPct val="110000"/>
              </a:lnSpc>
            </a:pPr>
            <a:r>
              <a:rPr lang="en-GB" b="1" dirty="0"/>
              <a:t>Venue: </a:t>
            </a:r>
            <a:r>
              <a:rPr lang="tr-TR" dirty="0"/>
              <a:t>H101</a:t>
            </a:r>
            <a:endParaRPr lang="en-GB" dirty="0"/>
          </a:p>
          <a:p>
            <a:pPr>
              <a:lnSpc>
                <a:spcPct val="110000"/>
              </a:lnSpc>
            </a:pPr>
            <a:r>
              <a:rPr lang="en-GB" b="1" dirty="0"/>
              <a:t>Module weight: </a:t>
            </a:r>
            <a:r>
              <a:rPr lang="tr-TR" b="1" dirty="0"/>
              <a:t>30</a:t>
            </a:r>
            <a:r>
              <a:rPr lang="en-GB" dirty="0"/>
              <a:t> Credits</a:t>
            </a:r>
          </a:p>
          <a:p>
            <a:pPr>
              <a:lnSpc>
                <a:spcPct val="110000"/>
              </a:lnSpc>
            </a:pPr>
            <a:r>
              <a:rPr lang="en-GB" b="1" dirty="0"/>
              <a:t>Learning scheme </a:t>
            </a:r>
            <a:r>
              <a:rPr lang="en-GB" dirty="0"/>
              <a:t>(</a:t>
            </a:r>
            <a:r>
              <a:rPr lang="tr-TR" dirty="0"/>
              <a:t>30 </a:t>
            </a:r>
            <a:r>
              <a:rPr lang="en-GB" dirty="0"/>
              <a:t>credits x 10</a:t>
            </a:r>
            <a:r>
              <a:rPr lang="tr-TR" dirty="0"/>
              <a:t> </a:t>
            </a:r>
            <a:r>
              <a:rPr lang="en-GB" dirty="0"/>
              <a:t>hrs): </a:t>
            </a:r>
          </a:p>
          <a:p>
            <a:pPr lvl="1">
              <a:lnSpc>
                <a:spcPct val="110000"/>
              </a:lnSpc>
            </a:pPr>
            <a:r>
              <a:rPr lang="en-GB" dirty="0"/>
              <a:t>Independent study: </a:t>
            </a:r>
            <a:r>
              <a:rPr lang="tr-TR" dirty="0"/>
              <a:t>228</a:t>
            </a:r>
            <a:r>
              <a:rPr lang="en-GB" dirty="0"/>
              <a:t>hrs</a:t>
            </a:r>
          </a:p>
          <a:p>
            <a:pPr lvl="1">
              <a:lnSpc>
                <a:spcPct val="110000"/>
              </a:lnSpc>
            </a:pPr>
            <a:r>
              <a:rPr lang="en-GB" dirty="0"/>
              <a:t>Scheduled teaching: </a:t>
            </a:r>
            <a:r>
              <a:rPr lang="tr-TR" dirty="0"/>
              <a:t>72</a:t>
            </a:r>
            <a:r>
              <a:rPr lang="en-GB" dirty="0"/>
              <a:t>hrs</a:t>
            </a:r>
          </a:p>
          <a:p>
            <a:pPr>
              <a:lnSpc>
                <a:spcPct val="110000"/>
              </a:lnSpc>
            </a:pPr>
            <a:r>
              <a:rPr lang="en-GB" b="1" dirty="0"/>
              <a:t>Assessments:</a:t>
            </a:r>
            <a:r>
              <a:rPr lang="en-GB" dirty="0"/>
              <a:t> 2 Coursework (</a:t>
            </a:r>
            <a:r>
              <a:rPr lang="en-GB" dirty="0" err="1"/>
              <a:t>Wk</a:t>
            </a:r>
            <a:r>
              <a:rPr lang="en-GB" dirty="0"/>
              <a:t> </a:t>
            </a:r>
            <a:r>
              <a:rPr lang="tr-TR" dirty="0"/>
              <a:t>6</a:t>
            </a:r>
            <a:r>
              <a:rPr lang="en-GB" dirty="0"/>
              <a:t> &amp; </a:t>
            </a:r>
            <a:r>
              <a:rPr lang="en-GB" dirty="0" err="1"/>
              <a:t>Wk</a:t>
            </a:r>
            <a:r>
              <a:rPr lang="en-GB" dirty="0"/>
              <a:t> </a:t>
            </a:r>
            <a:r>
              <a:rPr lang="tr-TR" dirty="0"/>
              <a:t>12</a:t>
            </a:r>
            <a:r>
              <a:rPr lang="en-GB" dirty="0"/>
              <a:t>)</a:t>
            </a:r>
          </a:p>
          <a:p>
            <a:endParaRPr lang="en-GB" dirty="0"/>
          </a:p>
        </p:txBody>
      </p:sp>
      <p:sp>
        <p:nvSpPr>
          <p:cNvPr id="4" name="Date Placeholder 3">
            <a:extLst>
              <a:ext uri="{FF2B5EF4-FFF2-40B4-BE49-F238E27FC236}">
                <a16:creationId xmlns:a16="http://schemas.microsoft.com/office/drawing/2014/main" id="{538DC889-9F2C-114F-EE6A-87B578A294EB}"/>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836269B9-0D4E-4043-D663-EC53516FEDC6}"/>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7E1D2CC5-1C9A-FB63-3FFF-7854D5156356}"/>
              </a:ext>
            </a:extLst>
          </p:cNvPr>
          <p:cNvSpPr>
            <a:spLocks noGrp="1"/>
          </p:cNvSpPr>
          <p:nvPr>
            <p:ph type="sldNum" sz="quarter" idx="12"/>
          </p:nvPr>
        </p:nvSpPr>
        <p:spPr/>
        <p:txBody>
          <a:bodyPr/>
          <a:lstStyle/>
          <a:p>
            <a:fld id="{3612906B-0D48-4D44-A2FA-F5590F1ECEEB}" type="slidenum">
              <a:rPr lang="en-GB" smtClean="0"/>
              <a:t>6</a:t>
            </a:fld>
            <a:endParaRPr lang="en-GB"/>
          </a:p>
        </p:txBody>
      </p:sp>
    </p:spTree>
    <p:extLst>
      <p:ext uri="{BB962C8B-B14F-4D97-AF65-F5344CB8AC3E}">
        <p14:creationId xmlns:p14="http://schemas.microsoft.com/office/powerpoint/2010/main" val="3029385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EAC9B0-659F-5759-BB3B-D798660AE674}"/>
              </a:ext>
            </a:extLst>
          </p:cNvPr>
          <p:cNvSpPr>
            <a:spLocks noGrp="1"/>
          </p:cNvSpPr>
          <p:nvPr>
            <p:ph type="title"/>
          </p:nvPr>
        </p:nvSpPr>
        <p:spPr/>
        <p:txBody>
          <a:bodyPr/>
          <a:lstStyle/>
          <a:p>
            <a:r>
              <a:rPr lang="tr-TR" dirty="0"/>
              <a:t>1.1 </a:t>
            </a:r>
            <a:r>
              <a:rPr lang="tr-TR" dirty="0" err="1"/>
              <a:t>Representing</a:t>
            </a:r>
            <a:r>
              <a:rPr lang="tr-TR" dirty="0"/>
              <a:t> </a:t>
            </a:r>
            <a:r>
              <a:rPr lang="tr-TR" dirty="0" err="1"/>
              <a:t>State</a:t>
            </a:r>
            <a:endParaRPr lang="tr-TR" dirty="0"/>
          </a:p>
        </p:txBody>
      </p:sp>
      <p:sp>
        <p:nvSpPr>
          <p:cNvPr id="3" name="İçerik Yer Tutucusu 2">
            <a:extLst>
              <a:ext uri="{FF2B5EF4-FFF2-40B4-BE49-F238E27FC236}">
                <a16:creationId xmlns:a16="http://schemas.microsoft.com/office/drawing/2014/main" id="{02F31B06-E775-6B3F-7F96-A1269C6AA441}"/>
              </a:ext>
            </a:extLst>
          </p:cNvPr>
          <p:cNvSpPr>
            <a:spLocks noGrp="1"/>
          </p:cNvSpPr>
          <p:nvPr>
            <p:ph idx="1"/>
          </p:nvPr>
        </p:nvSpPr>
        <p:spPr>
          <a:xfrm>
            <a:off x="766916" y="1690688"/>
            <a:ext cx="7417317" cy="4833938"/>
          </a:xfrm>
        </p:spPr>
        <p:txBody>
          <a:bodyPr>
            <a:normAutofit fontScale="92500" lnSpcReduction="10000"/>
          </a:bodyPr>
          <a:lstStyle/>
          <a:p>
            <a:r>
              <a:rPr lang="en-US" b="0" i="0" dirty="0">
                <a:solidFill>
                  <a:srgbClr val="222832"/>
                </a:solidFill>
                <a:effectLst/>
                <a:latin typeface="-apple-system"/>
              </a:rPr>
              <a:t>information necessary</a:t>
            </a:r>
            <a:r>
              <a:rPr lang="tr-TR" b="0" i="0" dirty="0">
                <a:solidFill>
                  <a:srgbClr val="222832"/>
                </a:solidFill>
                <a:effectLst/>
                <a:latin typeface="-apple-system"/>
              </a:rPr>
              <a:t> </a:t>
            </a:r>
            <a:r>
              <a:rPr lang="en-US" b="0" i="0" dirty="0">
                <a:solidFill>
                  <a:srgbClr val="222832"/>
                </a:solidFill>
                <a:effectLst/>
                <a:latin typeface="-apple-system"/>
              </a:rPr>
              <a:t>to understand the environment well enough</a:t>
            </a:r>
            <a:endParaRPr lang="tr-TR" dirty="0"/>
          </a:p>
          <a:p>
            <a:r>
              <a:rPr lang="tr-TR" dirty="0" err="1"/>
              <a:t>Eg</a:t>
            </a:r>
            <a:r>
              <a:rPr lang="tr-TR" dirty="0"/>
              <a:t>. Robot </a:t>
            </a:r>
            <a:r>
              <a:rPr lang="tr-TR" dirty="0" err="1"/>
              <a:t>house</a:t>
            </a:r>
            <a:r>
              <a:rPr lang="tr-TR" dirty="0"/>
              <a:t> keper</a:t>
            </a:r>
          </a:p>
          <a:p>
            <a:pPr lvl="1"/>
            <a:r>
              <a:rPr lang="tr-TR" b="0" i="0" dirty="0">
                <a:solidFill>
                  <a:srgbClr val="222832"/>
                </a:solidFill>
                <a:effectLst/>
                <a:latin typeface="-apple-system"/>
              </a:rPr>
              <a:t>M</a:t>
            </a:r>
            <a:r>
              <a:rPr lang="en-US" b="0" i="0" dirty="0" err="1">
                <a:solidFill>
                  <a:srgbClr val="222832"/>
                </a:solidFill>
                <a:effectLst/>
                <a:latin typeface="-apple-system"/>
              </a:rPr>
              <a:t>oving</a:t>
            </a:r>
            <a:r>
              <a:rPr lang="en-US" b="0" i="0" dirty="0">
                <a:solidFill>
                  <a:srgbClr val="222832"/>
                </a:solidFill>
                <a:effectLst/>
                <a:latin typeface="-apple-system"/>
              </a:rPr>
              <a:t> from the bedroom to the laundry room</a:t>
            </a:r>
            <a:r>
              <a:rPr lang="tr-TR" b="0" i="0" dirty="0">
                <a:solidFill>
                  <a:srgbClr val="222832"/>
                </a:solidFill>
                <a:effectLst/>
                <a:latin typeface="-apple-system"/>
              </a:rPr>
              <a:t>: </a:t>
            </a:r>
            <a:r>
              <a:rPr lang="en-US" b="0" i="0" dirty="0">
                <a:solidFill>
                  <a:srgbClr val="222832"/>
                </a:solidFill>
                <a:effectLst/>
                <a:latin typeface="-apple-system"/>
              </a:rPr>
              <a:t>high-level description of the layout of rooms</a:t>
            </a:r>
            <a:r>
              <a:rPr lang="tr-TR" b="0" i="0" dirty="0">
                <a:solidFill>
                  <a:srgbClr val="222832"/>
                </a:solidFill>
                <a:effectLst/>
                <a:latin typeface="-apple-system"/>
              </a:rPr>
              <a:t>, </a:t>
            </a:r>
            <a:r>
              <a:rPr lang="tr-TR" b="0" i="0" dirty="0" err="1">
                <a:solidFill>
                  <a:srgbClr val="222832"/>
                </a:solidFill>
                <a:effectLst/>
                <a:latin typeface="-apple-system"/>
              </a:rPr>
              <a:t>household</a:t>
            </a:r>
            <a:r>
              <a:rPr lang="tr-TR" b="0" i="0" dirty="0">
                <a:solidFill>
                  <a:srgbClr val="222832"/>
                </a:solidFill>
                <a:effectLst/>
                <a:latin typeface="-apple-system"/>
              </a:rPr>
              <a:t> </a:t>
            </a:r>
            <a:r>
              <a:rPr lang="tr-TR" b="0" i="0" dirty="0" err="1">
                <a:solidFill>
                  <a:srgbClr val="222832"/>
                </a:solidFill>
                <a:effectLst/>
                <a:latin typeface="-apple-system"/>
              </a:rPr>
              <a:t>object</a:t>
            </a:r>
            <a:r>
              <a:rPr lang="tr-TR" b="0" i="0" dirty="0">
                <a:solidFill>
                  <a:srgbClr val="222832"/>
                </a:solidFill>
                <a:effectLst/>
                <a:latin typeface="-apple-system"/>
              </a:rPr>
              <a:t> </a:t>
            </a:r>
            <a:r>
              <a:rPr lang="tr-TR" b="0" i="0" dirty="0" err="1">
                <a:solidFill>
                  <a:srgbClr val="222832"/>
                </a:solidFill>
                <a:effectLst/>
                <a:latin typeface="-apple-system"/>
              </a:rPr>
              <a:t>locations</a:t>
            </a:r>
            <a:r>
              <a:rPr lang="tr-TR" b="0" i="0" dirty="0">
                <a:solidFill>
                  <a:srgbClr val="222832"/>
                </a:solidFill>
                <a:effectLst/>
                <a:latin typeface="-apple-system"/>
              </a:rPr>
              <a:t>, </a:t>
            </a:r>
            <a:endParaRPr lang="tr-TR" dirty="0">
              <a:solidFill>
                <a:srgbClr val="222832"/>
              </a:solidFill>
              <a:latin typeface="-apple-system"/>
            </a:endParaRPr>
          </a:p>
          <a:p>
            <a:pPr lvl="1"/>
            <a:r>
              <a:rPr lang="tr-TR" dirty="0">
                <a:solidFill>
                  <a:srgbClr val="222832"/>
                </a:solidFill>
                <a:latin typeface="-apple-system"/>
              </a:rPr>
              <a:t>F</a:t>
            </a:r>
            <a:r>
              <a:rPr lang="en-US" b="0" i="0" dirty="0" err="1">
                <a:solidFill>
                  <a:srgbClr val="222832"/>
                </a:solidFill>
                <a:effectLst/>
                <a:latin typeface="-apple-system"/>
              </a:rPr>
              <a:t>olding</a:t>
            </a:r>
            <a:r>
              <a:rPr lang="en-US" b="0" i="0" dirty="0">
                <a:solidFill>
                  <a:srgbClr val="222832"/>
                </a:solidFill>
                <a:effectLst/>
                <a:latin typeface="-apple-system"/>
              </a:rPr>
              <a:t> the laundry</a:t>
            </a:r>
            <a:r>
              <a:rPr lang="tr-TR" b="0" i="0" dirty="0">
                <a:solidFill>
                  <a:srgbClr val="222832"/>
                </a:solidFill>
                <a:effectLst/>
                <a:latin typeface="-apple-system"/>
              </a:rPr>
              <a:t>:</a:t>
            </a:r>
            <a:r>
              <a:rPr lang="tr-TR" dirty="0">
                <a:solidFill>
                  <a:srgbClr val="222832"/>
                </a:solidFill>
                <a:latin typeface="-apple-system"/>
              </a:rPr>
              <a:t> </a:t>
            </a:r>
            <a:r>
              <a:rPr lang="en-US" b="0" i="0" dirty="0">
                <a:solidFill>
                  <a:srgbClr val="222832"/>
                </a:solidFill>
                <a:effectLst/>
                <a:latin typeface="-apple-system"/>
              </a:rPr>
              <a:t>model articles of clothing as nonrigid, deformable objects. </a:t>
            </a:r>
            <a:endParaRPr lang="tr-TR" b="0" i="0" dirty="0">
              <a:solidFill>
                <a:srgbClr val="222832"/>
              </a:solidFill>
              <a:effectLst/>
              <a:latin typeface="-apple-system"/>
            </a:endParaRPr>
          </a:p>
          <a:p>
            <a:r>
              <a:rPr lang="tr-TR" dirty="0" err="1">
                <a:solidFill>
                  <a:srgbClr val="222832"/>
                </a:solidFill>
                <a:latin typeface="-apple-system"/>
              </a:rPr>
              <a:t>Chess</a:t>
            </a:r>
            <a:r>
              <a:rPr lang="tr-TR" dirty="0">
                <a:solidFill>
                  <a:srgbClr val="222832"/>
                </a:solidFill>
                <a:latin typeface="-apple-system"/>
              </a:rPr>
              <a:t> </a:t>
            </a:r>
            <a:r>
              <a:rPr lang="tr-TR" dirty="0" err="1">
                <a:solidFill>
                  <a:srgbClr val="222832"/>
                </a:solidFill>
                <a:latin typeface="-apple-system"/>
              </a:rPr>
              <a:t>playing</a:t>
            </a:r>
            <a:r>
              <a:rPr lang="tr-TR" dirty="0">
                <a:solidFill>
                  <a:srgbClr val="222832"/>
                </a:solidFill>
                <a:latin typeface="-apple-system"/>
              </a:rPr>
              <a:t> robot:  </a:t>
            </a:r>
          </a:p>
          <a:p>
            <a:pPr lvl="1"/>
            <a:r>
              <a:rPr lang="en-US" b="0" i="0" dirty="0">
                <a:solidFill>
                  <a:srgbClr val="222832"/>
                </a:solidFill>
                <a:effectLst/>
                <a:latin typeface="-apple-system"/>
              </a:rPr>
              <a:t>complete list of the positions of all chess pieces on the board.</a:t>
            </a:r>
            <a:endParaRPr lang="tr-TR" b="0" i="0" dirty="0">
              <a:solidFill>
                <a:srgbClr val="222832"/>
              </a:solidFill>
              <a:effectLst/>
              <a:latin typeface="-apple-system"/>
            </a:endParaRPr>
          </a:p>
          <a:p>
            <a:pPr lvl="1"/>
            <a:r>
              <a:rPr lang="en-US" b="0" i="0" dirty="0">
                <a:solidFill>
                  <a:srgbClr val="222832"/>
                </a:solidFill>
                <a:effectLst/>
                <a:latin typeface="-apple-system"/>
              </a:rPr>
              <a:t> if task requires manipulating objects in the environment, a more precise geometric description of the state may be required</a:t>
            </a:r>
            <a:endParaRPr lang="tr-TR" b="0" i="0" dirty="0">
              <a:solidFill>
                <a:srgbClr val="222832"/>
              </a:solidFill>
              <a:effectLst/>
              <a:latin typeface="-apple-system"/>
            </a:endParaRPr>
          </a:p>
          <a:p>
            <a:endParaRPr lang="tr-TR" dirty="0"/>
          </a:p>
        </p:txBody>
      </p:sp>
      <p:sp>
        <p:nvSpPr>
          <p:cNvPr id="4" name="Slayt Numarası Yer Tutucusu 3">
            <a:extLst>
              <a:ext uri="{FF2B5EF4-FFF2-40B4-BE49-F238E27FC236}">
                <a16:creationId xmlns:a16="http://schemas.microsoft.com/office/drawing/2014/main" id="{B3015306-4FD5-7B0C-7B32-F4D15B7FD99F}"/>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60</a:t>
            </a:fld>
            <a:endParaRPr lang="en-US" altLang="en-US" dirty="0">
              <a:solidFill>
                <a:srgbClr val="6E6E6E"/>
              </a:solidFill>
            </a:endParaRPr>
          </a:p>
        </p:txBody>
      </p:sp>
      <p:pic>
        <p:nvPicPr>
          <p:cNvPr id="1030" name="Picture 6">
            <a:extLst>
              <a:ext uri="{FF2B5EF4-FFF2-40B4-BE49-F238E27FC236}">
                <a16:creationId xmlns:a16="http://schemas.microsoft.com/office/drawing/2014/main" id="{216D1BCE-3F0A-7973-FD94-0BCB379CFA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0844" y="961053"/>
            <a:ext cx="1977684" cy="2636912"/>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AAC7F483-5EAD-A675-15F4-8ADEE3AE1B9B}"/>
              </a:ext>
            </a:extLst>
          </p:cNvPr>
          <p:cNvSpPr txBox="1"/>
          <p:nvPr/>
        </p:nvSpPr>
        <p:spPr>
          <a:xfrm>
            <a:off x="8525471" y="3953590"/>
            <a:ext cx="1728192" cy="1815882"/>
          </a:xfrm>
          <a:prstGeom prst="rect">
            <a:avLst/>
          </a:prstGeom>
          <a:noFill/>
        </p:spPr>
        <p:txBody>
          <a:bodyPr wrap="square">
            <a:spAutoFit/>
          </a:bodyPr>
          <a:lstStyle/>
          <a:p>
            <a:r>
              <a:rPr lang="en-US" sz="1400" dirty="0">
                <a:solidFill>
                  <a:srgbClr val="48566B"/>
                </a:solidFill>
                <a:latin typeface="-apple-system"/>
              </a:rPr>
              <a:t>The frame origin is located at the center of the </a:t>
            </a:r>
            <a:r>
              <a:rPr lang="en-US" sz="1400" dirty="0" err="1">
                <a:solidFill>
                  <a:srgbClr val="48566B"/>
                </a:solidFill>
                <a:latin typeface="-apple-system"/>
              </a:rPr>
              <a:t>cros</a:t>
            </a:r>
            <a:r>
              <a:rPr lang="tr-TR" sz="1400" dirty="0">
                <a:solidFill>
                  <a:srgbClr val="48566B"/>
                </a:solidFill>
                <a:latin typeface="-apple-system"/>
              </a:rPr>
              <a:t>s. </a:t>
            </a:r>
            <a:r>
              <a:rPr lang="en-US" sz="1400" dirty="0">
                <a:solidFill>
                  <a:srgbClr val="48566B"/>
                </a:solidFill>
                <a:latin typeface="-apple-system"/>
              </a:rPr>
              <a:t>The frame is rigidly attached to the chess piece, and moves when the piece moves.</a:t>
            </a:r>
            <a:endParaRPr lang="tr-TR" sz="1400" dirty="0"/>
          </a:p>
        </p:txBody>
      </p:sp>
      <p:sp>
        <p:nvSpPr>
          <p:cNvPr id="5" name="Date Placeholder 4">
            <a:extLst>
              <a:ext uri="{FF2B5EF4-FFF2-40B4-BE49-F238E27FC236}">
                <a16:creationId xmlns:a16="http://schemas.microsoft.com/office/drawing/2014/main" id="{27C91642-DC0D-4A51-2D29-0EB2E0BD859E}"/>
              </a:ext>
            </a:extLst>
          </p:cNvPr>
          <p:cNvSpPr>
            <a:spLocks noGrp="1"/>
          </p:cNvSpPr>
          <p:nvPr>
            <p:ph type="dt" sz="half" idx="10"/>
          </p:nvPr>
        </p:nvSpPr>
        <p:spPr/>
        <p:txBody>
          <a:bodyPr/>
          <a:lstStyle/>
          <a:p>
            <a:r>
              <a:rPr lang="en-US"/>
              <a:t>2025-26 Fall</a:t>
            </a:r>
            <a:endParaRPr lang="en-GB"/>
          </a:p>
        </p:txBody>
      </p:sp>
      <p:sp>
        <p:nvSpPr>
          <p:cNvPr id="7" name="Footer Placeholder 6">
            <a:extLst>
              <a:ext uri="{FF2B5EF4-FFF2-40B4-BE49-F238E27FC236}">
                <a16:creationId xmlns:a16="http://schemas.microsoft.com/office/drawing/2014/main" id="{F2DC6FF2-4FC0-6E99-5879-D70E34219BA5}"/>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2720737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C74F68-D469-1250-6A75-9139C390C9AF}"/>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57D83ABD-98B9-56A7-C5D7-9DE09ADB6831}"/>
              </a:ext>
            </a:extLst>
          </p:cNvPr>
          <p:cNvSpPr>
            <a:spLocks noGrp="1"/>
          </p:cNvSpPr>
          <p:nvPr>
            <p:ph idx="1"/>
          </p:nvPr>
        </p:nvSpPr>
        <p:spPr/>
        <p:txBody>
          <a:bodyPr/>
          <a:lstStyle/>
          <a:p>
            <a:r>
              <a:rPr lang="tr-TR" b="0" i="0" dirty="0" err="1">
                <a:solidFill>
                  <a:srgbClr val="222832"/>
                </a:solidFill>
                <a:effectLst/>
                <a:latin typeface="-apple-system"/>
              </a:rPr>
              <a:t>E.g</a:t>
            </a:r>
            <a:r>
              <a:rPr lang="tr-TR" b="0" i="0" dirty="0">
                <a:solidFill>
                  <a:srgbClr val="222832"/>
                </a:solidFill>
                <a:effectLst/>
                <a:latin typeface="-apple-system"/>
              </a:rPr>
              <a:t>.</a:t>
            </a:r>
            <a:r>
              <a:rPr lang="en-US" b="0" i="0" dirty="0">
                <a:solidFill>
                  <a:srgbClr val="222832"/>
                </a:solidFill>
                <a:effectLst/>
                <a:latin typeface="-apple-system"/>
              </a:rPr>
              <a:t>, </a:t>
            </a:r>
            <a:r>
              <a:rPr lang="tr-TR" b="0" i="0" dirty="0">
                <a:solidFill>
                  <a:srgbClr val="222832"/>
                </a:solidFill>
                <a:effectLst/>
                <a:latin typeface="-apple-system"/>
              </a:rPr>
              <a:t>in</a:t>
            </a:r>
            <a:r>
              <a:rPr lang="en-US" b="0" i="0" dirty="0">
                <a:solidFill>
                  <a:srgbClr val="222832"/>
                </a:solidFill>
                <a:effectLst/>
                <a:latin typeface="-apple-system"/>
              </a:rPr>
              <a:t> table tennis estimate not only the position of the ball, but also the trajectory of the ball, </a:t>
            </a:r>
            <a:endParaRPr lang="tr-TR" b="0" i="0" dirty="0">
              <a:solidFill>
                <a:srgbClr val="222832"/>
              </a:solidFill>
              <a:effectLst/>
              <a:latin typeface="-apple-system"/>
            </a:endParaRPr>
          </a:p>
          <a:p>
            <a:r>
              <a:rPr lang="en-US" b="0" i="0" dirty="0">
                <a:solidFill>
                  <a:srgbClr val="222832"/>
                </a:solidFill>
                <a:effectLst/>
                <a:latin typeface="-apple-system"/>
              </a:rPr>
              <a:t>It is often the case that discrete time representations are preferable to using continuous time.</a:t>
            </a:r>
            <a:endParaRPr lang="tr-TR" b="0" i="0" dirty="0">
              <a:solidFill>
                <a:srgbClr val="222832"/>
              </a:solidFill>
              <a:effectLst/>
              <a:latin typeface="-apple-system"/>
            </a:endParaRPr>
          </a:p>
          <a:p>
            <a:r>
              <a:rPr lang="tr-TR" b="0" i="0" dirty="0" err="1">
                <a:solidFill>
                  <a:srgbClr val="222832"/>
                </a:solidFill>
                <a:effectLst/>
                <a:latin typeface="-apple-system"/>
              </a:rPr>
              <a:t>Usually</a:t>
            </a:r>
            <a:r>
              <a:rPr lang="en-US" b="0" i="0" dirty="0">
                <a:solidFill>
                  <a:srgbClr val="222832"/>
                </a:solidFill>
                <a:effectLst/>
                <a:latin typeface="-apple-system"/>
              </a:rPr>
              <a:t> robot does not have access to a complete and correct model of its environment. </a:t>
            </a:r>
            <a:endParaRPr lang="tr-TR" b="0" i="0" dirty="0">
              <a:solidFill>
                <a:srgbClr val="222832"/>
              </a:solidFill>
              <a:effectLst/>
              <a:latin typeface="-apple-system"/>
            </a:endParaRPr>
          </a:p>
          <a:p>
            <a:pPr lvl="1"/>
            <a:r>
              <a:rPr lang="tr-TR" b="0" i="0" dirty="0" err="1">
                <a:solidFill>
                  <a:srgbClr val="222832"/>
                </a:solidFill>
                <a:effectLst/>
                <a:latin typeface="-apple-system"/>
              </a:rPr>
              <a:t>tools</a:t>
            </a:r>
            <a:r>
              <a:rPr lang="tr-TR" b="0" i="0" dirty="0">
                <a:solidFill>
                  <a:srgbClr val="222832"/>
                </a:solidFill>
                <a:effectLst/>
                <a:latin typeface="-apple-system"/>
              </a:rPr>
              <a:t> </a:t>
            </a:r>
            <a:r>
              <a:rPr lang="tr-TR" b="0" i="0" dirty="0" err="1">
                <a:solidFill>
                  <a:srgbClr val="222832"/>
                </a:solidFill>
                <a:effectLst/>
                <a:latin typeface="-apple-system"/>
              </a:rPr>
              <a:t>from</a:t>
            </a:r>
            <a:r>
              <a:rPr lang="tr-TR" b="0" i="0" dirty="0">
                <a:solidFill>
                  <a:srgbClr val="222832"/>
                </a:solidFill>
                <a:effectLst/>
                <a:latin typeface="-apple-system"/>
              </a:rPr>
              <a:t> </a:t>
            </a:r>
            <a:r>
              <a:rPr lang="tr-TR" b="0" i="0" dirty="0" err="1">
                <a:solidFill>
                  <a:srgbClr val="222832"/>
                </a:solidFill>
                <a:effectLst/>
                <a:latin typeface="-apple-system"/>
              </a:rPr>
              <a:t>probability</a:t>
            </a:r>
            <a:r>
              <a:rPr lang="tr-TR" b="0" i="0" dirty="0">
                <a:solidFill>
                  <a:srgbClr val="222832"/>
                </a:solidFill>
                <a:effectLst/>
                <a:latin typeface="-apple-system"/>
              </a:rPr>
              <a:t> </a:t>
            </a:r>
            <a:r>
              <a:rPr lang="tr-TR" b="0" i="0" dirty="0" err="1">
                <a:solidFill>
                  <a:srgbClr val="222832"/>
                </a:solidFill>
                <a:effectLst/>
                <a:latin typeface="-apple-system"/>
              </a:rPr>
              <a:t>theory</a:t>
            </a:r>
            <a:endParaRPr lang="tr-TR" dirty="0">
              <a:solidFill>
                <a:srgbClr val="222832"/>
              </a:solidFill>
              <a:latin typeface="-apple-system"/>
            </a:endParaRPr>
          </a:p>
          <a:p>
            <a:r>
              <a:rPr lang="tr-TR" dirty="0" err="1"/>
              <a:t>Obstacles</a:t>
            </a:r>
            <a:endParaRPr lang="tr-TR" dirty="0"/>
          </a:p>
        </p:txBody>
      </p:sp>
      <p:sp>
        <p:nvSpPr>
          <p:cNvPr id="4" name="Slayt Numarası Yer Tutucusu 3">
            <a:extLst>
              <a:ext uri="{FF2B5EF4-FFF2-40B4-BE49-F238E27FC236}">
                <a16:creationId xmlns:a16="http://schemas.microsoft.com/office/drawing/2014/main" id="{9C28591E-B6D7-0C53-15AA-6820FBFEBC48}"/>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61</a:t>
            </a:fld>
            <a:endParaRPr lang="en-US" altLang="en-US" dirty="0">
              <a:solidFill>
                <a:srgbClr val="6E6E6E"/>
              </a:solidFill>
            </a:endParaRPr>
          </a:p>
        </p:txBody>
      </p:sp>
      <p:pic>
        <p:nvPicPr>
          <p:cNvPr id="5" name="Picture 2">
            <a:extLst>
              <a:ext uri="{FF2B5EF4-FFF2-40B4-BE49-F238E27FC236}">
                <a16:creationId xmlns:a16="http://schemas.microsoft.com/office/drawing/2014/main" id="{F60FA89A-9E58-2937-0C81-1E98E33AFB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6189" y="4631797"/>
            <a:ext cx="1419622" cy="18928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1ED2737-2CEC-87DB-3B96-F02E2BA554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8249" y="4554211"/>
            <a:ext cx="1419623" cy="1892831"/>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F7C95A85-F596-CCE8-9D48-D94964ACF4D8}"/>
              </a:ext>
            </a:extLst>
          </p:cNvPr>
          <p:cNvSpPr>
            <a:spLocks noGrp="1"/>
          </p:cNvSpPr>
          <p:nvPr>
            <p:ph type="dt" sz="half" idx="10"/>
          </p:nvPr>
        </p:nvSpPr>
        <p:spPr/>
        <p:txBody>
          <a:bodyPr/>
          <a:lstStyle/>
          <a:p>
            <a:r>
              <a:rPr lang="en-US"/>
              <a:t>2025-26 Fall</a:t>
            </a:r>
            <a:endParaRPr lang="en-GB"/>
          </a:p>
        </p:txBody>
      </p:sp>
      <p:sp>
        <p:nvSpPr>
          <p:cNvPr id="8" name="Footer Placeholder 7">
            <a:extLst>
              <a:ext uri="{FF2B5EF4-FFF2-40B4-BE49-F238E27FC236}">
                <a16:creationId xmlns:a16="http://schemas.microsoft.com/office/drawing/2014/main" id="{9A9866AD-5A84-B04C-F6AD-7A2D096ACC5D}"/>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1590016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B03248-BA70-F943-1DCE-DD1C6C34D44B}"/>
              </a:ext>
            </a:extLst>
          </p:cNvPr>
          <p:cNvSpPr>
            <a:spLocks noGrp="1"/>
          </p:cNvSpPr>
          <p:nvPr>
            <p:ph type="title"/>
          </p:nvPr>
        </p:nvSpPr>
        <p:spPr/>
        <p:txBody>
          <a:bodyPr/>
          <a:lstStyle/>
          <a:p>
            <a:r>
              <a:rPr lang="tr-TR" dirty="0"/>
              <a:t>1.1.2 </a:t>
            </a:r>
            <a:r>
              <a:rPr lang="tr-TR" dirty="0" err="1"/>
              <a:t>Representing</a:t>
            </a:r>
            <a:r>
              <a:rPr lang="tr-TR" dirty="0"/>
              <a:t> </a:t>
            </a:r>
            <a:r>
              <a:rPr lang="tr-TR" dirty="0" err="1"/>
              <a:t>Robot’s</a:t>
            </a:r>
            <a:r>
              <a:rPr lang="tr-TR" dirty="0"/>
              <a:t> </a:t>
            </a:r>
            <a:r>
              <a:rPr lang="tr-TR" dirty="0" err="1"/>
              <a:t>State</a:t>
            </a:r>
            <a:endParaRPr lang="tr-TR" dirty="0"/>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EE5259BE-C06E-B06F-B5CE-B92937A16088}"/>
                  </a:ext>
                </a:extLst>
              </p:cNvPr>
              <p:cNvSpPr>
                <a:spLocks noGrp="1"/>
              </p:cNvSpPr>
              <p:nvPr>
                <p:ph idx="1"/>
              </p:nvPr>
            </p:nvSpPr>
            <p:spPr/>
            <p:txBody>
              <a:bodyPr>
                <a:normAutofit lnSpcReduction="10000"/>
              </a:bodyPr>
              <a:lstStyle/>
              <a:p>
                <a:r>
                  <a:rPr lang="en-US" dirty="0"/>
                  <a:t>a configuration  of the robot provides a complete specification of the location of every point on the robot with respect to a reference frame. </a:t>
                </a:r>
                <a:endParaRPr lang="tr-TR" dirty="0"/>
              </a:p>
              <a:p>
                <a:r>
                  <a:rPr lang="tr-TR" dirty="0"/>
                  <a:t>V</a:t>
                </a:r>
                <a:r>
                  <a:rPr lang="en-US" dirty="0" err="1"/>
                  <a:t>acuum</a:t>
                </a:r>
                <a:r>
                  <a:rPr lang="en-US" dirty="0"/>
                  <a:t> cleaning robot</a:t>
                </a:r>
                <a:r>
                  <a:rPr lang="tr-TR" dirty="0"/>
                  <a:t>:</a:t>
                </a:r>
                <a:r>
                  <a:rPr lang="en-US" dirty="0"/>
                  <a:t> set of </a:t>
                </a:r>
                <a:r>
                  <a:rPr lang="tr-TR" dirty="0"/>
                  <a:t> </a:t>
                </a:r>
                <a:r>
                  <a:rPr lang="en-US" dirty="0"/>
                  <a:t>coordinates of the robot’s centroid with respect to a floor plan of the house. </a:t>
                </a:r>
                <a14:m>
                  <m:oMath xmlns:m="http://schemas.openxmlformats.org/officeDocument/2006/math">
                    <m:d>
                      <m:dPr>
                        <m:ctrlPr>
                          <a:rPr lang="tr-TR" b="0" i="1" smtClean="0">
                            <a:latin typeface="Cambria Math" panose="02040503050406030204" pitchFamily="18" charset="0"/>
                          </a:rPr>
                        </m:ctrlPr>
                      </m:dPr>
                      <m:e>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𝑦</m:t>
                        </m:r>
                      </m:e>
                    </m:d>
                  </m:oMath>
                </a14:m>
                <a:endParaRPr lang="tr-TR" dirty="0"/>
              </a:p>
              <a:p>
                <a:r>
                  <a:rPr lang="tr-TR" dirty="0"/>
                  <a:t>R</a:t>
                </a:r>
                <a:r>
                  <a:rPr lang="en-US" dirty="0" err="1"/>
                  <a:t>obot</a:t>
                </a:r>
                <a:r>
                  <a:rPr lang="en-US" dirty="0"/>
                  <a:t> arm</a:t>
                </a:r>
                <a:r>
                  <a:rPr lang="tr-TR" dirty="0"/>
                  <a:t>: A</a:t>
                </a:r>
                <a:r>
                  <a:rPr lang="en-US" dirty="0"/>
                  <a:t> vector of joint angles. </a:t>
                </a:r>
                <a:endParaRPr lang="tr-TR" dirty="0"/>
              </a:p>
              <a:p>
                <a:r>
                  <a:rPr lang="en-US" dirty="0"/>
                  <a:t>UAV</a:t>
                </a:r>
                <a:r>
                  <a:rPr lang="tr-TR" dirty="0"/>
                  <a:t>:</a:t>
                </a:r>
                <a:r>
                  <a:rPr lang="en-US" dirty="0"/>
                  <a:t> </a:t>
                </a:r>
                <a:r>
                  <a:rPr lang="tr-TR" dirty="0"/>
                  <a:t> </a:t>
                </a:r>
                <a:r>
                  <a:rPr lang="en-US" dirty="0"/>
                  <a:t>coordinates of the vehicle, along with its orientation</a:t>
                </a:r>
                <a14:m>
                  <m:oMath xmlns:m="http://schemas.openxmlformats.org/officeDocument/2006/math">
                    <m:d>
                      <m:dPr>
                        <m:ctrlPr>
                          <a:rPr lang="tr-TR" b="0" i="1" smtClean="0">
                            <a:latin typeface="Cambria Math" panose="02040503050406030204" pitchFamily="18" charset="0"/>
                          </a:rPr>
                        </m:ctrlPr>
                      </m:dPr>
                      <m:e>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m:t>
                        </m:r>
                        <m:r>
                          <a:rPr lang="tr-TR" b="0" i="1" smtClean="0">
                            <a:latin typeface="Cambria Math" panose="02040503050406030204" pitchFamily="18" charset="0"/>
                          </a:rPr>
                          <m:t>𝑧</m:t>
                        </m:r>
                        <m:r>
                          <a:rPr lang="tr-TR" b="0" i="1" smtClean="0">
                            <a:latin typeface="Cambria Math" panose="02040503050406030204" pitchFamily="18" charset="0"/>
                          </a:rPr>
                          <m:t>,</m:t>
                        </m:r>
                        <m:r>
                          <a:rPr lang="tr-TR" b="0" i="1" smtClean="0">
                            <a:latin typeface="Cambria Math" panose="02040503050406030204" pitchFamily="18" charset="0"/>
                          </a:rPr>
                          <m:t>𝜙</m:t>
                        </m:r>
                        <m:r>
                          <a:rPr lang="tr-TR" b="0" i="1" smtClean="0">
                            <a:latin typeface="Cambria Math" panose="02040503050406030204" pitchFamily="18" charset="0"/>
                          </a:rPr>
                          <m:t>,</m:t>
                        </m:r>
                        <m:r>
                          <a:rPr lang="tr-TR" b="0" i="1" smtClean="0">
                            <a:latin typeface="Cambria Math" panose="02040503050406030204" pitchFamily="18" charset="0"/>
                          </a:rPr>
                          <m:t>𝜃</m:t>
                        </m:r>
                        <m:r>
                          <a:rPr lang="tr-TR" b="0" i="1" smtClean="0">
                            <a:latin typeface="Cambria Math" panose="02040503050406030204" pitchFamily="18" charset="0"/>
                          </a:rPr>
                          <m:t>,</m:t>
                        </m:r>
                        <m:r>
                          <a:rPr lang="tr-TR" b="0" i="1" smtClean="0">
                            <a:latin typeface="Cambria Math" panose="02040503050406030204" pitchFamily="18" charset="0"/>
                          </a:rPr>
                          <m:t>𝜓</m:t>
                        </m:r>
                      </m:e>
                    </m:d>
                  </m:oMath>
                </a14:m>
                <a:r>
                  <a:rPr lang="en-US" dirty="0"/>
                  <a:t>. </a:t>
                </a:r>
                <a:endParaRPr lang="tr-TR" dirty="0"/>
              </a:p>
              <a:p>
                <a:r>
                  <a:rPr lang="tr-TR" dirty="0"/>
                  <a:t>H</a:t>
                </a:r>
                <a:r>
                  <a:rPr lang="en-US" dirty="0" err="1"/>
                  <a:t>umanoid</a:t>
                </a:r>
                <a:r>
                  <a:rPr lang="en-US" dirty="0"/>
                  <a:t> robot</a:t>
                </a:r>
                <a:r>
                  <a:rPr lang="tr-TR" dirty="0"/>
                  <a:t>:</a:t>
                </a:r>
                <a:r>
                  <a:rPr lang="en-US" dirty="0"/>
                  <a:t> </a:t>
                </a:r>
                <a:r>
                  <a:rPr lang="tr-TR" dirty="0"/>
                  <a:t>P</a:t>
                </a:r>
                <a:r>
                  <a:rPr lang="en-US" dirty="0" err="1"/>
                  <a:t>osition</a:t>
                </a:r>
                <a:r>
                  <a:rPr lang="en-US" dirty="0"/>
                  <a:t> and orientation of the torso’s centroid, along with a vector of angles for each of the robot’s joints. </a:t>
                </a:r>
                <a:endParaRPr lang="tr-TR" dirty="0"/>
              </a:p>
            </p:txBody>
          </p:sp>
        </mc:Choice>
        <mc:Fallback xmlns="">
          <p:sp>
            <p:nvSpPr>
              <p:cNvPr id="3" name="İçerik Yer Tutucusu 2">
                <a:extLst>
                  <a:ext uri="{FF2B5EF4-FFF2-40B4-BE49-F238E27FC236}">
                    <a16:creationId xmlns:a16="http://schemas.microsoft.com/office/drawing/2014/main" id="{EE5259BE-C06E-B06F-B5CE-B92937A16088}"/>
                  </a:ext>
                </a:extLst>
              </p:cNvPr>
              <p:cNvSpPr>
                <a:spLocks noGrp="1" noRot="1" noChangeAspect="1" noMove="1" noResize="1" noEditPoints="1" noAdjustHandles="1" noChangeArrowheads="1" noChangeShapeType="1" noTextEdit="1"/>
              </p:cNvSpPr>
              <p:nvPr>
                <p:ph idx="1"/>
              </p:nvPr>
            </p:nvSpPr>
            <p:spPr>
              <a:blipFill>
                <a:blip r:embed="rId2"/>
                <a:stretch>
                  <a:fillRect l="-1043" t="-3081" r="-116"/>
                </a:stretch>
              </a:blipFill>
            </p:spPr>
            <p:txBody>
              <a:bodyPr/>
              <a:lstStyle/>
              <a:p>
                <a:r>
                  <a:rPr lang="en-GB">
                    <a:noFill/>
                  </a:rPr>
                  <a:t> </a:t>
                </a:r>
              </a:p>
            </p:txBody>
          </p:sp>
        </mc:Fallback>
      </mc:AlternateContent>
      <p:sp>
        <p:nvSpPr>
          <p:cNvPr id="4" name="Slayt Numarası Yer Tutucusu 3">
            <a:extLst>
              <a:ext uri="{FF2B5EF4-FFF2-40B4-BE49-F238E27FC236}">
                <a16:creationId xmlns:a16="http://schemas.microsoft.com/office/drawing/2014/main" id="{3C3EB650-C9B8-EB55-349F-F600E8BD87EE}"/>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62</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7CA6FA2B-2410-92D9-ECA0-125FE7BDC8F7}"/>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7605E995-0C56-3BDC-4E33-5E03B3118B37}"/>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4099987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8CB772-A29A-A63C-1831-41B8B52E143D}"/>
              </a:ext>
            </a:extLst>
          </p:cNvPr>
          <p:cNvSpPr>
            <a:spLocks noGrp="1"/>
          </p:cNvSpPr>
          <p:nvPr>
            <p:ph type="title"/>
          </p:nvPr>
        </p:nvSpPr>
        <p:spPr/>
        <p:txBody>
          <a:bodyPr/>
          <a:lstStyle/>
          <a:p>
            <a:r>
              <a:rPr lang="tr-TR" dirty="0"/>
              <a:t>1.2 Robot </a:t>
            </a:r>
            <a:r>
              <a:rPr lang="tr-TR" dirty="0" err="1"/>
              <a:t>Actions</a:t>
            </a:r>
            <a:endParaRPr lang="tr-TR" dirty="0"/>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F6590EBF-7E1B-E3A4-E5A5-231736E2D136}"/>
                  </a:ext>
                </a:extLst>
              </p:cNvPr>
              <p:cNvSpPr>
                <a:spLocks noGrp="1"/>
              </p:cNvSpPr>
              <p:nvPr>
                <p:ph idx="1"/>
              </p:nvPr>
            </p:nvSpPr>
            <p:spPr/>
            <p:txBody>
              <a:bodyPr>
                <a:normAutofit fontScale="92500" lnSpcReduction="10000"/>
              </a:bodyPr>
              <a:lstStyle/>
              <a:p>
                <a:r>
                  <a:rPr lang="tr-TR" dirty="0"/>
                  <a:t>Discrete time, grid </a:t>
                </a:r>
                <a:r>
                  <a:rPr lang="tr-TR" dirty="0" err="1"/>
                  <a:t>systems</a:t>
                </a:r>
                <a:endParaRPr lang="tr-TR" dirty="0"/>
              </a:p>
              <a:p>
                <a:pPr lvl="1"/>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𝑡</m:t>
                        </m:r>
                        <m:r>
                          <a:rPr lang="tr-TR" b="0" i="1" smtClean="0">
                            <a:latin typeface="Cambria Math" panose="02040503050406030204" pitchFamily="18" charset="0"/>
                          </a:rPr>
                          <m:t>+1</m:t>
                        </m:r>
                      </m:sub>
                    </m:sSub>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m>
                          <m:mPr>
                            <m:mcs>
                              <m:mc>
                                <m:mcPr>
                                  <m:count m:val="1"/>
                                  <m:mcJc m:val="center"/>
                                </m:mcPr>
                              </m:mc>
                            </m:mcs>
                            <m:ctrlPr>
                              <a:rPr lang="tr-TR" b="0" i="1" smtClean="0">
                                <a:latin typeface="Cambria Math" panose="02040503050406030204" pitchFamily="18" charset="0"/>
                              </a:rPr>
                            </m:ctrlPr>
                          </m:mPr>
                          <m:mr>
                            <m:e>
                              <m:sSub>
                                <m:sSubPr>
                                  <m:ctrlPr>
                                    <a:rPr lang="tr-TR" b="0" i="1" smtClean="0">
                                      <a:latin typeface="Cambria Math" panose="02040503050406030204" pitchFamily="18" charset="0"/>
                                    </a:rPr>
                                  </m:ctrlPr>
                                </m:sSubPr>
                                <m:e>
                                  <m:r>
                                    <m:rPr>
                                      <m:brk m:alnAt="7"/>
                                    </m:rPr>
                                    <a:rPr lang="tr-TR" b="0" i="1" smtClean="0">
                                      <a:latin typeface="Cambria Math" panose="02040503050406030204" pitchFamily="18" charset="0"/>
                                    </a:rPr>
                                    <m:t>𝑟</m:t>
                                  </m:r>
                                </m:e>
                                <m:sub>
                                  <m:r>
                                    <a:rPr lang="tr-TR" b="0" i="1" smtClean="0">
                                      <a:latin typeface="Cambria Math" panose="02040503050406030204" pitchFamily="18" charset="0"/>
                                    </a:rPr>
                                    <m:t>𝑡</m:t>
                                  </m:r>
                                  <m:r>
                                    <a:rPr lang="tr-TR" b="0" i="1" smtClean="0">
                                      <a:latin typeface="Cambria Math" panose="02040503050406030204" pitchFamily="18" charset="0"/>
                                    </a:rPr>
                                    <m:t>+1</m:t>
                                  </m:r>
                                </m:sub>
                              </m:sSub>
                            </m:e>
                          </m:mr>
                          <m:m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𝑡</m:t>
                                  </m:r>
                                  <m:r>
                                    <a:rPr lang="tr-TR" b="0" i="1" smtClean="0">
                                      <a:latin typeface="Cambria Math" panose="02040503050406030204" pitchFamily="18" charset="0"/>
                                    </a:rPr>
                                    <m:t>+1</m:t>
                                  </m:r>
                                </m:sub>
                              </m:sSub>
                            </m:e>
                          </m:mr>
                        </m:m>
                      </m:e>
                    </m:d>
                    <m:r>
                      <a:rPr lang="tr-TR" b="0" i="1" smtClean="0">
                        <a:latin typeface="Cambria Math" panose="02040503050406030204" pitchFamily="18" charset="0"/>
                      </a:rPr>
                      <m:t>=</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𝑡</m:t>
                            </m:r>
                          </m:sub>
                        </m:sSub>
                        <m:r>
                          <a:rPr lang="tr-TR" b="0" i="1" smtClean="0">
                            <a:latin typeface="Cambria Math" panose="02040503050406030204" pitchFamily="18" charset="0"/>
                          </a:rPr>
                          <m:t>,</m:t>
                        </m:r>
                        <m:r>
                          <a:rPr lang="tr-TR" b="0" i="1" smtClean="0">
                            <a:latin typeface="Cambria Math" panose="02040503050406030204" pitchFamily="18" charset="0"/>
                          </a:rPr>
                          <m:t>𝑙𝑒𝑓𝑡</m:t>
                        </m:r>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m>
                          <m:mPr>
                            <m:mcs>
                              <m:mc>
                                <m:mcPr>
                                  <m:count m:val="1"/>
                                  <m:mcJc m:val="center"/>
                                </m:mcPr>
                              </m:mc>
                            </m:mcs>
                            <m:ctrlPr>
                              <a:rPr lang="tr-TR" b="0" i="1" smtClean="0">
                                <a:latin typeface="Cambria Math" panose="02040503050406030204" pitchFamily="18" charset="0"/>
                              </a:rPr>
                            </m:ctrlPr>
                          </m:mPr>
                          <m:mr>
                            <m:e>
                              <m:sSub>
                                <m:sSubPr>
                                  <m:ctrlPr>
                                    <a:rPr lang="tr-TR" b="0" i="1" smtClean="0">
                                      <a:latin typeface="Cambria Math" panose="02040503050406030204" pitchFamily="18" charset="0"/>
                                    </a:rPr>
                                  </m:ctrlPr>
                                </m:sSubPr>
                                <m:e>
                                  <m:r>
                                    <m:rPr>
                                      <m:brk m:alnAt="7"/>
                                    </m:rPr>
                                    <a:rPr lang="tr-TR" b="0" i="1" smtClean="0">
                                      <a:latin typeface="Cambria Math" panose="02040503050406030204" pitchFamily="18" charset="0"/>
                                    </a:rPr>
                                    <m:t>𝑟</m:t>
                                  </m:r>
                                </m:e>
                                <m:sub>
                                  <m:r>
                                    <m:rPr>
                                      <m:brk m:alnAt="7"/>
                                    </m:rPr>
                                    <a:rPr lang="tr-TR" b="0" i="1" smtClean="0">
                                      <a:latin typeface="Cambria Math" panose="02040503050406030204" pitchFamily="18" charset="0"/>
                                    </a:rPr>
                                    <m:t>𝑡</m:t>
                                  </m:r>
                                </m:sub>
                              </m:sSub>
                            </m:e>
                          </m:mr>
                          <m:m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𝑡</m:t>
                                  </m:r>
                                </m:sub>
                              </m:sSub>
                              <m:r>
                                <a:rPr lang="tr-TR" b="0" i="1" smtClean="0">
                                  <a:latin typeface="Cambria Math" panose="02040503050406030204" pitchFamily="18" charset="0"/>
                                </a:rPr>
                                <m:t>−1</m:t>
                              </m:r>
                            </m:e>
                          </m:mr>
                        </m:m>
                      </m:e>
                    </m:d>
                  </m:oMath>
                </a14:m>
                <a:endParaRPr lang="tr-TR" dirty="0"/>
              </a:p>
              <a:p>
                <a:r>
                  <a:rPr lang="tr-TR" dirty="0" err="1"/>
                  <a:t>Continuous</a:t>
                </a:r>
                <a:r>
                  <a:rPr lang="tr-TR" dirty="0"/>
                  <a:t> </a:t>
                </a:r>
                <a:r>
                  <a:rPr lang="tr-TR" dirty="0" err="1"/>
                  <a:t>linear</a:t>
                </a:r>
                <a:r>
                  <a:rPr lang="tr-TR" dirty="0"/>
                  <a:t> time </a:t>
                </a:r>
                <a:r>
                  <a:rPr lang="tr-TR" dirty="0" err="1"/>
                  <a:t>invariant</a:t>
                </a:r>
                <a:r>
                  <a:rPr lang="tr-TR" dirty="0"/>
                  <a:t> time </a:t>
                </a:r>
                <a:r>
                  <a:rPr lang="tr-TR" dirty="0" err="1"/>
                  <a:t>systems</a:t>
                </a:r>
                <a:endParaRPr lang="tr-TR" dirty="0"/>
              </a:p>
              <a:p>
                <a:pPr lvl="1"/>
                <a14:m>
                  <m:oMath xmlns:m="http://schemas.openxmlformats.org/officeDocument/2006/math">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𝑥</m:t>
                        </m:r>
                      </m:e>
                    </m:acc>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b="0" i="1" smtClean="0">
                        <a:latin typeface="Cambria Math" panose="02040503050406030204" pitchFamily="18" charset="0"/>
                      </a:rPr>
                      <m:t>=</m:t>
                    </m:r>
                    <m:r>
                      <a:rPr lang="tr-TR" b="0" i="1" smtClean="0">
                        <a:latin typeface="Cambria Math" panose="02040503050406030204" pitchFamily="18" charset="0"/>
                      </a:rPr>
                      <m:t>𝐴𝑥</m:t>
                    </m:r>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b="0" i="1" smtClean="0">
                        <a:latin typeface="Cambria Math" panose="02040503050406030204" pitchFamily="18" charset="0"/>
                      </a:rPr>
                      <m:t>+</m:t>
                    </m:r>
                    <m:r>
                      <a:rPr lang="tr-TR" b="0" i="1" smtClean="0">
                        <a:latin typeface="Cambria Math" panose="02040503050406030204" pitchFamily="18" charset="0"/>
                      </a:rPr>
                      <m:t>𝐵𝑢</m:t>
                    </m:r>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oMath>
                </a14:m>
                <a:endParaRPr lang="tr-TR" b="0" dirty="0"/>
              </a:p>
              <a:p>
                <a:r>
                  <a:rPr lang="tr-TR" dirty="0" err="1"/>
                  <a:t>Characteristics</a:t>
                </a:r>
                <a:r>
                  <a:rPr lang="tr-TR" dirty="0"/>
                  <a:t> of robot </a:t>
                </a:r>
                <a:r>
                  <a:rPr lang="tr-TR" dirty="0" err="1"/>
                  <a:t>actions</a:t>
                </a:r>
                <a:endParaRPr lang="tr-TR" dirty="0"/>
              </a:p>
              <a:p>
                <a:pPr lvl="1"/>
                <a:r>
                  <a:rPr lang="en-US" b="0" i="0" dirty="0">
                    <a:solidFill>
                      <a:srgbClr val="222832"/>
                    </a:solidFill>
                    <a:effectLst/>
                    <a:latin typeface="-apple-system"/>
                  </a:rPr>
                  <a:t>Actions are executed </a:t>
                </a:r>
                <a:r>
                  <a:rPr lang="en-US" b="0" i="1" dirty="0">
                    <a:solidFill>
                      <a:srgbClr val="222832"/>
                    </a:solidFill>
                    <a:effectLst/>
                    <a:latin typeface="-apple-system"/>
                  </a:rPr>
                  <a:t>here</a:t>
                </a:r>
                <a:r>
                  <a:rPr lang="en-US" b="0" i="0" dirty="0">
                    <a:solidFill>
                      <a:srgbClr val="222832"/>
                    </a:solidFill>
                    <a:effectLst/>
                    <a:latin typeface="-apple-system"/>
                  </a:rPr>
                  <a:t> and </a:t>
                </a:r>
                <a:r>
                  <a:rPr lang="en-US" b="0" i="1" dirty="0">
                    <a:solidFill>
                      <a:srgbClr val="222832"/>
                    </a:solidFill>
                    <a:effectLst/>
                    <a:latin typeface="-apple-system"/>
                  </a:rPr>
                  <a:t>now</a:t>
                </a:r>
                <a:r>
                  <a:rPr lang="en-US" b="0" i="0" dirty="0">
                    <a:solidFill>
                      <a:srgbClr val="222832"/>
                    </a:solidFill>
                    <a:effectLst/>
                    <a:latin typeface="-apple-system"/>
                  </a:rPr>
                  <a:t> and their effects are immediate. </a:t>
                </a:r>
                <a:endParaRPr lang="tr-TR" b="0" i="0" dirty="0">
                  <a:solidFill>
                    <a:srgbClr val="222832"/>
                  </a:solidFill>
                  <a:effectLst/>
                  <a:latin typeface="-apple-system"/>
                </a:endParaRPr>
              </a:p>
              <a:p>
                <a:pPr lvl="1"/>
                <a:r>
                  <a:rPr lang="en-US" b="0" i="0" dirty="0">
                    <a:solidFill>
                      <a:srgbClr val="222832"/>
                    </a:solidFill>
                    <a:effectLst/>
                    <a:latin typeface="-apple-system"/>
                  </a:rPr>
                  <a:t>planners can focus on building plans one step at a time</a:t>
                </a:r>
                <a:endParaRPr lang="tr-TR" dirty="0">
                  <a:solidFill>
                    <a:srgbClr val="222832"/>
                  </a:solidFill>
                  <a:latin typeface="-apple-system"/>
                </a:endParaRPr>
              </a:p>
              <a:p>
                <a:pPr lvl="1"/>
                <a:r>
                  <a:rPr lang="en-US" b="0" i="0" dirty="0">
                    <a:solidFill>
                      <a:srgbClr val="222832"/>
                    </a:solidFill>
                    <a:effectLst/>
                    <a:latin typeface="-apple-system"/>
                  </a:rPr>
                  <a:t>To cope with such uncertainties, we often use probability theory to model the effects of actions. </a:t>
                </a:r>
                <a:endParaRPr lang="tr-TR" b="0" i="0" dirty="0">
                  <a:solidFill>
                    <a:srgbClr val="222832"/>
                  </a:solidFill>
                  <a:effectLst/>
                  <a:latin typeface="-apple-system"/>
                </a:endParaRPr>
              </a:p>
              <a:p>
                <a:pPr lvl="1"/>
                <a14:m>
                  <m:oMath xmlns:m="http://schemas.openxmlformats.org/officeDocument/2006/math">
                    <m:r>
                      <a:rPr lang="tr-TR" b="0" i="1" smtClean="0">
                        <a:solidFill>
                          <a:srgbClr val="222832"/>
                        </a:solidFill>
                        <a:latin typeface="Cambria Math" panose="02040503050406030204" pitchFamily="18" charset="0"/>
                      </a:rPr>
                      <m:t>𝑓</m:t>
                    </m:r>
                    <m:d>
                      <m:dPr>
                        <m:ctrlPr>
                          <a:rPr lang="tr-TR" b="0" i="1" smtClean="0">
                            <a:solidFill>
                              <a:srgbClr val="222832"/>
                            </a:solidFill>
                            <a:latin typeface="Cambria Math" panose="02040503050406030204" pitchFamily="18" charset="0"/>
                          </a:rPr>
                        </m:ctrlPr>
                      </m:dPr>
                      <m:e>
                        <m:sSub>
                          <m:sSubPr>
                            <m:ctrlPr>
                              <a:rPr lang="tr-TR" b="0" i="1" smtClean="0">
                                <a:solidFill>
                                  <a:srgbClr val="222832"/>
                                </a:solidFill>
                                <a:latin typeface="Cambria Math" panose="02040503050406030204" pitchFamily="18" charset="0"/>
                              </a:rPr>
                            </m:ctrlPr>
                          </m:sSubPr>
                          <m:e>
                            <m:r>
                              <a:rPr lang="tr-TR" b="0" i="1" smtClean="0">
                                <a:solidFill>
                                  <a:srgbClr val="222832"/>
                                </a:solidFill>
                                <a:latin typeface="Cambria Math" panose="02040503050406030204" pitchFamily="18" charset="0"/>
                              </a:rPr>
                              <m:t>𝑥</m:t>
                            </m:r>
                          </m:e>
                          <m:sub>
                            <m:r>
                              <a:rPr lang="tr-TR" b="0" i="1" smtClean="0">
                                <a:solidFill>
                                  <a:srgbClr val="222832"/>
                                </a:solidFill>
                                <a:latin typeface="Cambria Math" panose="02040503050406030204" pitchFamily="18" charset="0"/>
                              </a:rPr>
                              <m:t>𝑡</m:t>
                            </m:r>
                          </m:sub>
                        </m:sSub>
                        <m:r>
                          <a:rPr lang="tr-TR" b="0" i="1" smtClean="0">
                            <a:solidFill>
                              <a:srgbClr val="222832"/>
                            </a:solidFill>
                            <a:latin typeface="Cambria Math" panose="02040503050406030204" pitchFamily="18" charset="0"/>
                          </a:rPr>
                          <m:t>,</m:t>
                        </m:r>
                        <m:r>
                          <a:rPr lang="tr-TR" b="0" i="1" smtClean="0">
                            <a:solidFill>
                              <a:srgbClr val="222832"/>
                            </a:solidFill>
                            <a:latin typeface="Cambria Math" panose="02040503050406030204" pitchFamily="18" charset="0"/>
                          </a:rPr>
                          <m:t>𝑙𝑒𝑓𝑡</m:t>
                        </m:r>
                      </m:e>
                    </m:d>
                    <m:r>
                      <a:rPr lang="tr-TR" b="0" i="1" smtClean="0">
                        <a:solidFill>
                          <a:srgbClr val="222832"/>
                        </a:solidFill>
                        <a:latin typeface="Cambria Math" panose="02040503050406030204" pitchFamily="18" charset="0"/>
                      </a:rPr>
                      <m:t>=</m:t>
                    </m:r>
                    <m:d>
                      <m:dPr>
                        <m:begChr m:val="["/>
                        <m:endChr m:val="]"/>
                        <m:ctrlPr>
                          <a:rPr lang="tr-TR" b="0" i="1" smtClean="0">
                            <a:solidFill>
                              <a:srgbClr val="222832"/>
                            </a:solidFill>
                            <a:latin typeface="Cambria Math" panose="02040503050406030204" pitchFamily="18" charset="0"/>
                          </a:rPr>
                        </m:ctrlPr>
                      </m:dPr>
                      <m:e>
                        <m:m>
                          <m:mPr>
                            <m:mcs>
                              <m:mc>
                                <m:mcPr>
                                  <m:count m:val="1"/>
                                  <m:mcJc m:val="center"/>
                                </m:mcPr>
                              </m:mc>
                            </m:mcs>
                            <m:ctrlPr>
                              <a:rPr lang="tr-TR" b="0" i="1" smtClean="0">
                                <a:solidFill>
                                  <a:srgbClr val="222832"/>
                                </a:solidFill>
                                <a:latin typeface="Cambria Math" panose="02040503050406030204" pitchFamily="18" charset="0"/>
                              </a:rPr>
                            </m:ctrlPr>
                          </m:mPr>
                          <m:mr>
                            <m:e>
                              <m:sSub>
                                <m:sSubPr>
                                  <m:ctrlPr>
                                    <a:rPr lang="tr-TR" b="0" i="1" smtClean="0">
                                      <a:solidFill>
                                        <a:srgbClr val="222832"/>
                                      </a:solidFill>
                                      <a:latin typeface="Cambria Math" panose="02040503050406030204" pitchFamily="18" charset="0"/>
                                    </a:rPr>
                                  </m:ctrlPr>
                                </m:sSubPr>
                                <m:e>
                                  <m:r>
                                    <m:rPr>
                                      <m:brk m:alnAt="7"/>
                                    </m:rPr>
                                    <a:rPr lang="tr-TR" b="0" i="1" smtClean="0">
                                      <a:solidFill>
                                        <a:srgbClr val="222832"/>
                                      </a:solidFill>
                                      <a:latin typeface="Cambria Math" panose="02040503050406030204" pitchFamily="18" charset="0"/>
                                    </a:rPr>
                                    <m:t>𝑟</m:t>
                                  </m:r>
                                </m:e>
                                <m:sub>
                                  <m:r>
                                    <m:rPr>
                                      <m:brk m:alnAt="7"/>
                                    </m:rPr>
                                    <a:rPr lang="tr-TR" b="0" i="1" smtClean="0">
                                      <a:solidFill>
                                        <a:srgbClr val="222832"/>
                                      </a:solidFill>
                                      <a:latin typeface="Cambria Math" panose="02040503050406030204" pitchFamily="18" charset="0"/>
                                    </a:rPr>
                                    <m:t>𝑡</m:t>
                                  </m:r>
                                </m:sub>
                              </m:sSub>
                            </m:e>
                          </m:mr>
                          <m:mr>
                            <m:e>
                              <m:sSub>
                                <m:sSubPr>
                                  <m:ctrlPr>
                                    <a:rPr lang="tr-TR" b="0" i="1" smtClean="0">
                                      <a:solidFill>
                                        <a:srgbClr val="222832"/>
                                      </a:solidFill>
                                      <a:latin typeface="Cambria Math" panose="02040503050406030204" pitchFamily="18" charset="0"/>
                                    </a:rPr>
                                  </m:ctrlPr>
                                </m:sSubPr>
                                <m:e>
                                  <m:r>
                                    <a:rPr lang="tr-TR" b="0" i="1" smtClean="0">
                                      <a:solidFill>
                                        <a:srgbClr val="222832"/>
                                      </a:solidFill>
                                      <a:latin typeface="Cambria Math" panose="02040503050406030204" pitchFamily="18" charset="0"/>
                                    </a:rPr>
                                    <m:t>𝑐</m:t>
                                  </m:r>
                                </m:e>
                                <m:sub>
                                  <m:r>
                                    <a:rPr lang="tr-TR" b="0" i="1" smtClean="0">
                                      <a:solidFill>
                                        <a:srgbClr val="222832"/>
                                      </a:solidFill>
                                      <a:latin typeface="Cambria Math" panose="02040503050406030204" pitchFamily="18" charset="0"/>
                                    </a:rPr>
                                    <m:t>𝑡</m:t>
                                  </m:r>
                                </m:sub>
                              </m:sSub>
                              <m:r>
                                <a:rPr lang="tr-TR" b="0" i="1" smtClean="0">
                                  <a:solidFill>
                                    <a:srgbClr val="222832"/>
                                  </a:solidFill>
                                  <a:latin typeface="Cambria Math" panose="02040503050406030204" pitchFamily="18" charset="0"/>
                                </a:rPr>
                                <m:t>−1+</m:t>
                              </m:r>
                              <m:sSub>
                                <m:sSubPr>
                                  <m:ctrlPr>
                                    <a:rPr lang="tr-TR" b="0" i="1" smtClean="0">
                                      <a:solidFill>
                                        <a:srgbClr val="222832"/>
                                      </a:solidFill>
                                      <a:latin typeface="Cambria Math" panose="02040503050406030204" pitchFamily="18" charset="0"/>
                                    </a:rPr>
                                  </m:ctrlPr>
                                </m:sSubPr>
                                <m:e>
                                  <m:r>
                                    <a:rPr lang="tr-TR" b="0" i="1" smtClean="0">
                                      <a:solidFill>
                                        <a:srgbClr val="222832"/>
                                      </a:solidFill>
                                      <a:latin typeface="Cambria Math" panose="02040503050406030204" pitchFamily="18" charset="0"/>
                                    </a:rPr>
                                    <m:t>𝑤</m:t>
                                  </m:r>
                                </m:e>
                                <m:sub>
                                  <m:r>
                                    <a:rPr lang="tr-TR" b="0" i="1" smtClean="0">
                                      <a:solidFill>
                                        <a:srgbClr val="222832"/>
                                      </a:solidFill>
                                      <a:latin typeface="Cambria Math" panose="02040503050406030204" pitchFamily="18" charset="0"/>
                                    </a:rPr>
                                    <m:t>𝑡</m:t>
                                  </m:r>
                                </m:sub>
                              </m:sSub>
                            </m:e>
                          </m:mr>
                        </m:m>
                      </m:e>
                    </m:d>
                    <m:r>
                      <a:rPr lang="tr-TR" b="0" i="1" smtClean="0">
                        <a:solidFill>
                          <a:srgbClr val="222832"/>
                        </a:solidFill>
                        <a:latin typeface="Cambria Math" panose="02040503050406030204" pitchFamily="18" charset="0"/>
                      </a:rPr>
                      <m:t> </m:t>
                    </m:r>
                  </m:oMath>
                </a14:m>
                <a:endParaRPr lang="tr-TR" dirty="0">
                  <a:solidFill>
                    <a:srgbClr val="222832"/>
                  </a:solidFill>
                  <a:latin typeface="-apple-system"/>
                </a:endParaRPr>
              </a:p>
              <a:p>
                <a:pPr lvl="2"/>
                <a:endParaRPr lang="tr-TR" dirty="0"/>
              </a:p>
            </p:txBody>
          </p:sp>
        </mc:Choice>
        <mc:Fallback xmlns="">
          <p:sp>
            <p:nvSpPr>
              <p:cNvPr id="3" name="İçerik Yer Tutucusu 2">
                <a:extLst>
                  <a:ext uri="{FF2B5EF4-FFF2-40B4-BE49-F238E27FC236}">
                    <a16:creationId xmlns:a16="http://schemas.microsoft.com/office/drawing/2014/main" id="{F6590EBF-7E1B-E3A4-E5A5-231736E2D136}"/>
                  </a:ext>
                </a:extLst>
              </p:cNvPr>
              <p:cNvSpPr>
                <a:spLocks noGrp="1" noRot="1" noChangeAspect="1" noMove="1" noResize="1" noEditPoints="1" noAdjustHandles="1" noChangeArrowheads="1" noChangeShapeType="1" noTextEdit="1"/>
              </p:cNvSpPr>
              <p:nvPr>
                <p:ph idx="1"/>
              </p:nvPr>
            </p:nvSpPr>
            <p:spPr>
              <a:blipFill>
                <a:blip r:embed="rId2"/>
                <a:stretch>
                  <a:fillRect l="-928" t="-2801" r="-1101"/>
                </a:stretch>
              </a:blipFill>
            </p:spPr>
            <p:txBody>
              <a:bodyPr/>
              <a:lstStyle/>
              <a:p>
                <a:r>
                  <a:rPr lang="en-GB">
                    <a:noFill/>
                  </a:rPr>
                  <a:t> </a:t>
                </a:r>
              </a:p>
            </p:txBody>
          </p:sp>
        </mc:Fallback>
      </mc:AlternateContent>
      <p:sp>
        <p:nvSpPr>
          <p:cNvPr id="4" name="Slayt Numarası Yer Tutucusu 3">
            <a:extLst>
              <a:ext uri="{FF2B5EF4-FFF2-40B4-BE49-F238E27FC236}">
                <a16:creationId xmlns:a16="http://schemas.microsoft.com/office/drawing/2014/main" id="{B93C72DF-D532-1F29-A907-B6FBCE471D04}"/>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63</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BA1959B6-C811-59C9-5F6A-F08C80854DAE}"/>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22090300-4344-03C6-BCB2-46C4D6E3B0E2}"/>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3059173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700C32-0611-8144-2F8A-7AC104EE73DD}"/>
              </a:ext>
            </a:extLst>
          </p:cNvPr>
          <p:cNvSpPr>
            <a:spLocks noGrp="1"/>
          </p:cNvSpPr>
          <p:nvPr>
            <p:ph type="title"/>
          </p:nvPr>
        </p:nvSpPr>
        <p:spPr/>
        <p:txBody>
          <a:bodyPr/>
          <a:lstStyle/>
          <a:p>
            <a:r>
              <a:rPr lang="tr-TR" dirty="0"/>
              <a:t>1.3 </a:t>
            </a:r>
            <a:r>
              <a:rPr lang="tr-TR" dirty="0" err="1"/>
              <a:t>Sensing</a:t>
            </a:r>
            <a:endParaRPr lang="tr-TR" dirty="0"/>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906B943D-CEAB-ED0C-31D4-40265AB78088}"/>
                  </a:ext>
                </a:extLst>
              </p:cNvPr>
              <p:cNvSpPr>
                <a:spLocks noGrp="1"/>
              </p:cNvSpPr>
              <p:nvPr>
                <p:ph idx="1"/>
              </p:nvPr>
            </p:nvSpPr>
            <p:spPr/>
            <p:txBody>
              <a:bodyPr>
                <a:normAutofit fontScale="77500" lnSpcReduction="20000"/>
              </a:bodyPr>
              <a:lstStyle/>
              <a:p>
                <a:r>
                  <a:rPr lang="en-US" b="0" i="0" dirty="0">
                    <a:solidFill>
                      <a:srgbClr val="222832"/>
                    </a:solidFill>
                    <a:effectLst/>
                    <a:latin typeface="-apple-system"/>
                  </a:rPr>
                  <a:t> Sensors can provide simple information </a:t>
                </a:r>
                <a:endParaRPr lang="tr-TR" b="0" i="0" dirty="0">
                  <a:solidFill>
                    <a:srgbClr val="222832"/>
                  </a:solidFill>
                  <a:effectLst/>
                  <a:latin typeface="-apple-system"/>
                </a:endParaRPr>
              </a:p>
              <a:p>
                <a:pPr lvl="1"/>
                <a:r>
                  <a:rPr lang="en-US" b="0" i="0" dirty="0">
                    <a:solidFill>
                      <a:srgbClr val="222832"/>
                    </a:solidFill>
                    <a:effectLst/>
                    <a:latin typeface="-apple-system"/>
                  </a:rPr>
                  <a:t>a simple collision sensor on a vacuuming robot, </a:t>
                </a:r>
                <a:endParaRPr lang="tr-TR" b="0" i="0" dirty="0">
                  <a:solidFill>
                    <a:srgbClr val="222832"/>
                  </a:solidFill>
                  <a:effectLst/>
                  <a:latin typeface="-apple-system"/>
                </a:endParaRPr>
              </a:p>
              <a:p>
                <a:r>
                  <a:rPr lang="en-US" b="0" i="0" dirty="0">
                    <a:solidFill>
                      <a:srgbClr val="222832"/>
                    </a:solidFill>
                    <a:effectLst/>
                    <a:latin typeface="-apple-system"/>
                  </a:rPr>
                  <a:t>or rich, highly complex data </a:t>
                </a:r>
                <a:endParaRPr lang="tr-TR" b="0" i="0" dirty="0">
                  <a:solidFill>
                    <a:srgbClr val="222832"/>
                  </a:solidFill>
                  <a:effectLst/>
                  <a:latin typeface="-apple-system"/>
                </a:endParaRPr>
              </a:p>
              <a:p>
                <a:pPr lvl="1"/>
                <a:r>
                  <a:rPr lang="en-US" b="0" i="0" dirty="0">
                    <a:solidFill>
                      <a:srgbClr val="222832"/>
                    </a:solidFill>
                    <a:effectLst/>
                    <a:latin typeface="-apple-system"/>
                  </a:rPr>
                  <a:t>an RGB-D camera, which provides a color image along with a depth estimate for each pixel. </a:t>
                </a:r>
                <a:endParaRPr lang="tr-TR" b="0" i="0" dirty="0">
                  <a:solidFill>
                    <a:srgbClr val="222832"/>
                  </a:solidFill>
                  <a:effectLst/>
                  <a:latin typeface="-apple-system"/>
                </a:endParaRPr>
              </a:p>
              <a:p>
                <a:r>
                  <a:rPr lang="en-US" b="0" i="0" dirty="0">
                    <a:solidFill>
                      <a:srgbClr val="222832"/>
                    </a:solidFill>
                    <a:effectLst/>
                    <a:latin typeface="-apple-system"/>
                  </a:rPr>
                  <a:t>the sensing process can be modeled using the laws of physics</a:t>
                </a:r>
                <a:endParaRPr lang="tr-TR" b="0" i="0" dirty="0">
                  <a:solidFill>
                    <a:srgbClr val="222832"/>
                  </a:solidFill>
                  <a:effectLst/>
                  <a:latin typeface="-apple-system"/>
                </a:endParaRPr>
              </a:p>
              <a:p>
                <a:pPr lvl="1"/>
                <a:r>
                  <a:rPr lang="en-US" b="0" i="0" dirty="0">
                    <a:solidFill>
                      <a:srgbClr val="222832"/>
                    </a:solidFill>
                    <a:effectLst/>
                    <a:latin typeface="-apple-system"/>
                  </a:rPr>
                  <a:t>how light reflects off of object surfaces, </a:t>
                </a:r>
                <a:endParaRPr lang="tr-TR" b="0" i="0" dirty="0">
                  <a:solidFill>
                    <a:srgbClr val="222832"/>
                  </a:solidFill>
                  <a:effectLst/>
                  <a:latin typeface="-apple-system"/>
                </a:endParaRPr>
              </a:p>
              <a:p>
                <a:r>
                  <a:rPr lang="en-US" b="0" i="0" dirty="0">
                    <a:solidFill>
                      <a:srgbClr val="222832"/>
                    </a:solidFill>
                    <a:effectLst/>
                    <a:latin typeface="-apple-system"/>
                  </a:rPr>
                  <a:t>or sometimes simple geometry</a:t>
                </a:r>
                <a:endParaRPr lang="tr-TR" b="0" i="0" dirty="0">
                  <a:solidFill>
                    <a:srgbClr val="222832"/>
                  </a:solidFill>
                  <a:effectLst/>
                  <a:latin typeface="-apple-system"/>
                </a:endParaRPr>
              </a:p>
              <a:p>
                <a:pPr lvl="1"/>
                <a:r>
                  <a:rPr lang="en-US" b="0" i="0" dirty="0">
                    <a:solidFill>
                      <a:srgbClr val="222832"/>
                    </a:solidFill>
                    <a:effectLst/>
                    <a:latin typeface="-apple-system"/>
                  </a:rPr>
                  <a:t>stereo vision relies uses simple triangulation to determine the distance</a:t>
                </a:r>
                <a:endParaRPr lang="tr-TR" b="0" i="0" dirty="0">
                  <a:solidFill>
                    <a:srgbClr val="222832"/>
                  </a:solidFill>
                  <a:effectLst/>
                  <a:latin typeface="-apple-system"/>
                </a:endParaRPr>
              </a:p>
              <a:p>
                <a:r>
                  <a:rPr lang="tr-TR" dirty="0">
                    <a:solidFill>
                      <a:srgbClr val="222832"/>
                    </a:solidFill>
                    <a:latin typeface="-apple-system"/>
                  </a:rPr>
                  <a:t>E</a:t>
                </a:r>
                <a:r>
                  <a:rPr lang="en-US" b="0" i="0" dirty="0">
                    <a:solidFill>
                      <a:srgbClr val="222832"/>
                    </a:solidFill>
                    <a:effectLst/>
                    <a:latin typeface="-apple-system"/>
                  </a:rPr>
                  <a:t>ach </a:t>
                </a:r>
                <a:r>
                  <a:rPr lang="tr-TR" b="0" i="0" dirty="0">
                    <a:solidFill>
                      <a:srgbClr val="222832"/>
                    </a:solidFill>
                    <a:effectLst/>
                    <a:latin typeface="-apple-system"/>
                  </a:rPr>
                  <a:t>s</a:t>
                </a:r>
                <a:r>
                  <a:rPr lang="en-US" b="0" i="0" dirty="0" err="1">
                    <a:solidFill>
                      <a:srgbClr val="222832"/>
                    </a:solidFill>
                    <a:effectLst/>
                    <a:latin typeface="-apple-system"/>
                  </a:rPr>
                  <a:t>ensor</a:t>
                </a:r>
                <a:r>
                  <a:rPr lang="en-US" b="0" i="0" dirty="0">
                    <a:solidFill>
                      <a:srgbClr val="222832"/>
                    </a:solidFill>
                    <a:effectLst/>
                    <a:latin typeface="-apple-system"/>
                  </a:rPr>
                  <a:t> has its own specific type of uncertainty</a:t>
                </a:r>
                <a:endParaRPr lang="tr-TR" b="0" i="0" dirty="0">
                  <a:solidFill>
                    <a:srgbClr val="222832"/>
                  </a:solidFill>
                  <a:effectLst/>
                  <a:latin typeface="-apple-system"/>
                </a:endParaRPr>
              </a:p>
              <a:p>
                <a:pPr lvl="1"/>
                <a:r>
                  <a:rPr lang="en-US" b="0" i="0" dirty="0">
                    <a:solidFill>
                      <a:srgbClr val="222832"/>
                    </a:solidFill>
                    <a:effectLst/>
                    <a:latin typeface="-apple-system"/>
                  </a:rPr>
                  <a:t>typically characterized using</a:t>
                </a:r>
                <a:r>
                  <a:rPr lang="tr-TR" b="0" i="0" dirty="0">
                    <a:solidFill>
                      <a:srgbClr val="222832"/>
                    </a:solidFill>
                    <a:effectLst/>
                    <a:latin typeface="-apple-system"/>
                  </a:rPr>
                  <a:t> </a:t>
                </a:r>
                <a:r>
                  <a:rPr lang="tr-TR" b="0" i="0" dirty="0" err="1">
                    <a:solidFill>
                      <a:srgbClr val="222832"/>
                    </a:solidFill>
                    <a:effectLst/>
                    <a:latin typeface="-apple-system"/>
                  </a:rPr>
                  <a:t>conditional</a:t>
                </a:r>
                <a:r>
                  <a:rPr lang="tr-TR" b="0" i="0" dirty="0">
                    <a:solidFill>
                      <a:srgbClr val="222832"/>
                    </a:solidFill>
                    <a:effectLst/>
                    <a:latin typeface="-apple-system"/>
                  </a:rPr>
                  <a:t> </a:t>
                </a:r>
                <a:r>
                  <a:rPr lang="tr-TR" b="0" i="0" dirty="0" err="1">
                    <a:solidFill>
                      <a:srgbClr val="222832"/>
                    </a:solidFill>
                    <a:effectLst/>
                    <a:latin typeface="-apple-system"/>
                  </a:rPr>
                  <a:t>probabilistic</a:t>
                </a:r>
                <a:r>
                  <a:rPr lang="en-US" b="0" i="0" dirty="0">
                    <a:solidFill>
                      <a:srgbClr val="222832"/>
                    </a:solidFill>
                    <a:effectLst/>
                    <a:latin typeface="-apple-system"/>
                  </a:rPr>
                  <a:t> models </a:t>
                </a:r>
                <a:endParaRPr lang="tr-TR" b="0" i="0" dirty="0">
                  <a:solidFill>
                    <a:srgbClr val="222832"/>
                  </a:solidFill>
                  <a:effectLst/>
                  <a:latin typeface="-apple-system"/>
                </a:endParaRPr>
              </a:p>
              <a:p>
                <a:pPr lvl="1"/>
                <a:r>
                  <a:rPr lang="en-US" b="0" i="0" dirty="0">
                    <a:solidFill>
                      <a:srgbClr val="222832"/>
                    </a:solidFill>
                    <a:effectLst/>
                    <a:latin typeface="-apple-system"/>
                  </a:rPr>
                  <a:t>these observation models, along with the sensor values, can be used for inference about the world, which defines perception.</a:t>
                </a:r>
                <a:endParaRPr lang="tr-TR" b="0" i="0" dirty="0">
                  <a:solidFill>
                    <a:srgbClr val="222832"/>
                  </a:solidFill>
                  <a:effectLst/>
                  <a:latin typeface="-apple-system"/>
                </a:endParaRPr>
              </a:p>
              <a:p>
                <a:r>
                  <a:rPr lang="tr-TR" b="0" i="0" dirty="0" err="1">
                    <a:solidFill>
                      <a:srgbClr val="222832"/>
                    </a:solidFill>
                    <a:effectLst/>
                    <a:latin typeface="-apple-system"/>
                  </a:rPr>
                  <a:t>E.g</a:t>
                </a:r>
                <a:r>
                  <a:rPr lang="tr-TR" b="0" i="0" dirty="0">
                    <a:solidFill>
                      <a:srgbClr val="222832"/>
                    </a:solidFill>
                    <a:effectLst/>
                    <a:latin typeface="-apple-system"/>
                  </a:rPr>
                  <a:t>. R</a:t>
                </a:r>
                <a:r>
                  <a:rPr lang="en-US" b="0" i="0" dirty="0" err="1">
                    <a:solidFill>
                      <a:srgbClr val="222832"/>
                    </a:solidFill>
                    <a:effectLst/>
                    <a:latin typeface="-apple-system"/>
                  </a:rPr>
                  <a:t>ange</a:t>
                </a:r>
                <a:r>
                  <a:rPr lang="en-US" b="0" i="0" dirty="0">
                    <a:solidFill>
                      <a:srgbClr val="222832"/>
                    </a:solidFill>
                    <a:effectLst/>
                    <a:latin typeface="-apple-system"/>
                  </a:rPr>
                  <a:t> sensor might give back a value </a:t>
                </a:r>
                <a14:m>
                  <m:oMath xmlns:m="http://schemas.openxmlformats.org/officeDocument/2006/math">
                    <m:r>
                      <a:rPr lang="tr-TR" b="0" i="1" smtClean="0">
                        <a:solidFill>
                          <a:srgbClr val="222832"/>
                        </a:solidFill>
                        <a:effectLst/>
                        <a:latin typeface="Cambria Math" panose="02040503050406030204" pitchFamily="18" charset="0"/>
                      </a:rPr>
                      <m:t>𝑧</m:t>
                    </m:r>
                    <m:r>
                      <a:rPr lang="tr-TR" b="0" i="1" smtClean="0">
                        <a:solidFill>
                          <a:srgbClr val="222832"/>
                        </a:solidFill>
                        <a:effectLst/>
                        <a:latin typeface="Cambria Math" panose="02040503050406030204" pitchFamily="18" charset="0"/>
                      </a:rPr>
                      <m:t>=</m:t>
                    </m:r>
                    <m:sSup>
                      <m:sSupPr>
                        <m:ctrlPr>
                          <a:rPr lang="tr-TR" b="0" i="1" smtClean="0">
                            <a:solidFill>
                              <a:srgbClr val="222832"/>
                            </a:solidFill>
                            <a:effectLst/>
                            <a:latin typeface="Cambria Math" panose="02040503050406030204" pitchFamily="18" charset="0"/>
                          </a:rPr>
                        </m:ctrlPr>
                      </m:sSupPr>
                      <m:e>
                        <m:r>
                          <a:rPr lang="tr-TR" b="0" i="1" smtClean="0">
                            <a:solidFill>
                              <a:srgbClr val="222832"/>
                            </a:solidFill>
                            <a:effectLst/>
                            <a:latin typeface="Cambria Math" panose="02040503050406030204" pitchFamily="18" charset="0"/>
                          </a:rPr>
                          <m:t>𝑧</m:t>
                        </m:r>
                      </m:e>
                      <m:sup>
                        <m:r>
                          <a:rPr lang="tr-TR" b="0" i="1" smtClean="0">
                            <a:solidFill>
                              <a:srgbClr val="222832"/>
                            </a:solidFill>
                            <a:effectLst/>
                            <a:latin typeface="Cambria Math" panose="02040503050406030204" pitchFamily="18" charset="0"/>
                          </a:rPr>
                          <m:t>∗</m:t>
                        </m:r>
                      </m:sup>
                    </m:sSup>
                    <m:r>
                      <a:rPr lang="tr-TR" b="0" i="1" smtClean="0">
                        <a:solidFill>
                          <a:srgbClr val="222832"/>
                        </a:solidFill>
                        <a:effectLst/>
                        <a:latin typeface="Cambria Math" panose="02040503050406030204" pitchFamily="18" charset="0"/>
                      </a:rPr>
                      <m:t>+</m:t>
                    </m:r>
                    <m:r>
                      <a:rPr lang="tr-TR" b="0" i="1" smtClean="0">
                        <a:solidFill>
                          <a:srgbClr val="222832"/>
                        </a:solidFill>
                        <a:effectLst/>
                        <a:latin typeface="Cambria Math" panose="02040503050406030204" pitchFamily="18" charset="0"/>
                      </a:rPr>
                      <m:t>𝑤</m:t>
                    </m:r>
                  </m:oMath>
                </a14:m>
                <a:r>
                  <a:rPr lang="en-US" b="0" i="0" dirty="0">
                    <a:solidFill>
                      <a:srgbClr val="222832"/>
                    </a:solidFill>
                    <a:effectLst/>
                    <a:latin typeface="-apple-system"/>
                  </a:rPr>
                  <a:t> </a:t>
                </a:r>
                <a:endParaRPr lang="tr-TR" dirty="0">
                  <a:solidFill>
                    <a:srgbClr val="222832"/>
                  </a:solidFill>
                  <a:latin typeface="-apple-system"/>
                </a:endParaRPr>
              </a:p>
              <a:p>
                <a:pPr lvl="1"/>
                <a14:m>
                  <m:oMath xmlns:m="http://schemas.openxmlformats.org/officeDocument/2006/math">
                    <m:sSup>
                      <m:sSupPr>
                        <m:ctrlPr>
                          <a:rPr lang="tr-TR" b="0" i="1" smtClean="0">
                            <a:solidFill>
                              <a:srgbClr val="222832"/>
                            </a:solidFill>
                            <a:effectLst/>
                            <a:latin typeface="Cambria Math" panose="02040503050406030204" pitchFamily="18" charset="0"/>
                          </a:rPr>
                        </m:ctrlPr>
                      </m:sSupPr>
                      <m:e>
                        <m:r>
                          <a:rPr lang="tr-TR" b="0" i="1" smtClean="0">
                            <a:solidFill>
                              <a:srgbClr val="222832"/>
                            </a:solidFill>
                            <a:effectLst/>
                            <a:latin typeface="Cambria Math" panose="02040503050406030204" pitchFamily="18" charset="0"/>
                          </a:rPr>
                          <m:t>𝑧</m:t>
                        </m:r>
                      </m:e>
                      <m:sup>
                        <m:r>
                          <a:rPr lang="tr-TR" b="0" i="1" smtClean="0">
                            <a:solidFill>
                              <a:srgbClr val="222832"/>
                            </a:solidFill>
                            <a:effectLst/>
                            <a:latin typeface="Cambria Math" panose="02040503050406030204" pitchFamily="18" charset="0"/>
                          </a:rPr>
                          <m:t>∗</m:t>
                        </m:r>
                      </m:sup>
                    </m:sSup>
                    <m:r>
                      <a:rPr lang="tr-TR" b="0" i="1" smtClean="0">
                        <a:solidFill>
                          <a:srgbClr val="222832"/>
                        </a:solidFill>
                        <a:effectLst/>
                        <a:latin typeface="Cambria Math" panose="02040503050406030204" pitchFamily="18" charset="0"/>
                      </a:rPr>
                      <m:t> </m:t>
                    </m:r>
                  </m:oMath>
                </a14:m>
                <a:r>
                  <a:rPr lang="en-US" b="0" i="0" dirty="0">
                    <a:solidFill>
                      <a:srgbClr val="222832"/>
                    </a:solidFill>
                    <a:effectLst/>
                    <a:latin typeface="-apple-system"/>
                  </a:rPr>
                  <a:t> is the physical distance, </a:t>
                </a:r>
                <a:r>
                  <a:rPr lang="tr-TR" b="0" i="0" dirty="0">
                    <a:solidFill>
                      <a:srgbClr val="222832"/>
                    </a:solidFill>
                    <a:effectLst/>
                    <a:latin typeface="-apple-system"/>
                  </a:rPr>
                  <a:t>w</a:t>
                </a:r>
                <a:r>
                  <a:rPr lang="en-US" b="0" i="0" dirty="0">
                    <a:solidFill>
                      <a:srgbClr val="222832"/>
                    </a:solidFill>
                    <a:effectLst/>
                    <a:latin typeface="-apple-system"/>
                  </a:rPr>
                  <a:t> denotes a</a:t>
                </a:r>
                <a:r>
                  <a:rPr lang="tr-TR" b="0" i="0" dirty="0">
                    <a:solidFill>
                      <a:srgbClr val="222832"/>
                    </a:solidFill>
                    <a:effectLst/>
                    <a:latin typeface="-apple-system"/>
                  </a:rPr>
                  <a:t> </a:t>
                </a:r>
                <a:r>
                  <a:rPr lang="tr-TR" b="0" i="0" dirty="0" err="1">
                    <a:solidFill>
                      <a:srgbClr val="222832"/>
                    </a:solidFill>
                    <a:effectLst/>
                    <a:latin typeface="-apple-system"/>
                  </a:rPr>
                  <a:t>Gaussian</a:t>
                </a:r>
                <a:r>
                  <a:rPr lang="en-US" b="0" i="0" dirty="0">
                    <a:solidFill>
                      <a:srgbClr val="222832"/>
                    </a:solidFill>
                    <a:effectLst/>
                    <a:latin typeface="-apple-system"/>
                  </a:rPr>
                  <a:t> noise</a:t>
                </a:r>
                <a:endParaRPr lang="tr-TR" dirty="0"/>
              </a:p>
            </p:txBody>
          </p:sp>
        </mc:Choice>
        <mc:Fallback xmlns="">
          <p:sp>
            <p:nvSpPr>
              <p:cNvPr id="3" name="İçerik Yer Tutucusu 2">
                <a:extLst>
                  <a:ext uri="{FF2B5EF4-FFF2-40B4-BE49-F238E27FC236}">
                    <a16:creationId xmlns:a16="http://schemas.microsoft.com/office/drawing/2014/main" id="{906B943D-CEAB-ED0C-31D4-40265AB78088}"/>
                  </a:ext>
                </a:extLst>
              </p:cNvPr>
              <p:cNvSpPr>
                <a:spLocks noGrp="1" noRot="1" noChangeAspect="1" noMove="1" noResize="1" noEditPoints="1" noAdjustHandles="1" noChangeArrowheads="1" noChangeShapeType="1" noTextEdit="1"/>
              </p:cNvSpPr>
              <p:nvPr>
                <p:ph idx="1"/>
              </p:nvPr>
            </p:nvSpPr>
            <p:spPr>
              <a:blipFill>
                <a:blip r:embed="rId2"/>
                <a:stretch>
                  <a:fillRect l="-696" t="-2801"/>
                </a:stretch>
              </a:blipFill>
            </p:spPr>
            <p:txBody>
              <a:bodyPr/>
              <a:lstStyle/>
              <a:p>
                <a:r>
                  <a:rPr lang="en-GB">
                    <a:noFill/>
                  </a:rPr>
                  <a:t> </a:t>
                </a:r>
              </a:p>
            </p:txBody>
          </p:sp>
        </mc:Fallback>
      </mc:AlternateContent>
      <p:sp>
        <p:nvSpPr>
          <p:cNvPr id="4" name="Slayt Numarası Yer Tutucusu 3">
            <a:extLst>
              <a:ext uri="{FF2B5EF4-FFF2-40B4-BE49-F238E27FC236}">
                <a16:creationId xmlns:a16="http://schemas.microsoft.com/office/drawing/2014/main" id="{13C4ED11-AE95-D8E5-3C7C-FC7382512741}"/>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64</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98149FF5-BA2A-5933-DB27-BEBCF6304C4B}"/>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199E9EF9-0796-AF8C-2F71-CFD75843A19F}"/>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217049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FDAF35-E8BD-5E72-D3D4-AF63EF03A22F}"/>
              </a:ext>
            </a:extLst>
          </p:cNvPr>
          <p:cNvSpPr>
            <a:spLocks noGrp="1"/>
          </p:cNvSpPr>
          <p:nvPr>
            <p:ph type="title"/>
          </p:nvPr>
        </p:nvSpPr>
        <p:spPr/>
        <p:txBody>
          <a:bodyPr/>
          <a:lstStyle/>
          <a:p>
            <a:r>
              <a:rPr lang="tr-TR" dirty="0"/>
              <a:t>1.4 </a:t>
            </a:r>
            <a:r>
              <a:rPr lang="tr-TR" dirty="0" err="1"/>
              <a:t>Perception</a:t>
            </a:r>
            <a:endParaRPr lang="tr-TR" dirty="0"/>
          </a:p>
        </p:txBody>
      </p:sp>
      <p:sp>
        <p:nvSpPr>
          <p:cNvPr id="3" name="İçerik Yer Tutucusu 2">
            <a:extLst>
              <a:ext uri="{FF2B5EF4-FFF2-40B4-BE49-F238E27FC236}">
                <a16:creationId xmlns:a16="http://schemas.microsoft.com/office/drawing/2014/main" id="{D16CE008-5A58-6AFB-ECC8-2DF308D88B76}"/>
              </a:ext>
            </a:extLst>
          </p:cNvPr>
          <p:cNvSpPr>
            <a:spLocks noGrp="1"/>
          </p:cNvSpPr>
          <p:nvPr>
            <p:ph idx="1"/>
          </p:nvPr>
        </p:nvSpPr>
        <p:spPr/>
        <p:txBody>
          <a:bodyPr>
            <a:normAutofit lnSpcReduction="10000"/>
          </a:bodyPr>
          <a:lstStyle/>
          <a:p>
            <a:r>
              <a:rPr lang="tr-TR" dirty="0" err="1"/>
              <a:t>Forward</a:t>
            </a:r>
            <a:r>
              <a:rPr lang="tr-TR" dirty="0"/>
              <a:t> model: </a:t>
            </a:r>
            <a:r>
              <a:rPr lang="tr-TR" dirty="0" err="1"/>
              <a:t>map</a:t>
            </a:r>
            <a:r>
              <a:rPr lang="tr-TR" dirty="0"/>
              <a:t> </a:t>
            </a:r>
            <a:r>
              <a:rPr lang="tr-TR" dirty="0" err="1"/>
              <a:t>state</a:t>
            </a:r>
            <a:r>
              <a:rPr lang="tr-TR" dirty="0"/>
              <a:t> </a:t>
            </a:r>
            <a:r>
              <a:rPr lang="tr-TR" dirty="0" err="1"/>
              <a:t>to</a:t>
            </a:r>
            <a:r>
              <a:rPr lang="tr-TR" dirty="0"/>
              <a:t> sensor </a:t>
            </a:r>
            <a:r>
              <a:rPr lang="tr-TR" dirty="0" err="1"/>
              <a:t>values</a:t>
            </a:r>
            <a:r>
              <a:rPr lang="tr-TR" dirty="0"/>
              <a:t> (</a:t>
            </a:r>
            <a:r>
              <a:rPr lang="tr-TR" dirty="0" err="1"/>
              <a:t>physics</a:t>
            </a:r>
            <a:r>
              <a:rPr lang="tr-TR" dirty="0"/>
              <a:t>)</a:t>
            </a:r>
          </a:p>
          <a:p>
            <a:r>
              <a:rPr lang="tr-TR" dirty="0" err="1"/>
              <a:t>Inverse</a:t>
            </a:r>
            <a:r>
              <a:rPr lang="tr-TR" dirty="0"/>
              <a:t> problem: </a:t>
            </a:r>
            <a:r>
              <a:rPr lang="tr-TR" dirty="0" err="1"/>
              <a:t>Perception</a:t>
            </a:r>
            <a:r>
              <a:rPr lang="tr-TR" dirty="0"/>
              <a:t>, </a:t>
            </a:r>
            <a:r>
              <a:rPr lang="tr-TR" dirty="0" err="1"/>
              <a:t>given</a:t>
            </a:r>
            <a:r>
              <a:rPr lang="tr-TR" dirty="0"/>
              <a:t> sensor </a:t>
            </a:r>
            <a:r>
              <a:rPr lang="tr-TR" dirty="0" err="1"/>
              <a:t>values</a:t>
            </a:r>
            <a:r>
              <a:rPr lang="tr-TR" dirty="0"/>
              <a:t>, </a:t>
            </a:r>
            <a:r>
              <a:rPr lang="tr-TR" dirty="0" err="1"/>
              <a:t>infer</a:t>
            </a:r>
            <a:r>
              <a:rPr lang="tr-TR" dirty="0"/>
              <a:t> </a:t>
            </a:r>
            <a:r>
              <a:rPr lang="tr-TR" dirty="0" err="1"/>
              <a:t>about</a:t>
            </a:r>
            <a:r>
              <a:rPr lang="tr-TR" dirty="0"/>
              <a:t> </a:t>
            </a:r>
            <a:r>
              <a:rPr lang="tr-TR" dirty="0" err="1"/>
              <a:t>the</a:t>
            </a:r>
            <a:r>
              <a:rPr lang="tr-TR" dirty="0"/>
              <a:t> </a:t>
            </a:r>
            <a:r>
              <a:rPr lang="tr-TR" dirty="0" err="1"/>
              <a:t>state</a:t>
            </a:r>
            <a:endParaRPr lang="tr-TR" dirty="0"/>
          </a:p>
          <a:p>
            <a:pPr lvl="1"/>
            <a:r>
              <a:rPr lang="tr-TR" dirty="0" err="1"/>
              <a:t>Notoriously</a:t>
            </a:r>
            <a:r>
              <a:rPr lang="tr-TR" dirty="0"/>
              <a:t> </a:t>
            </a:r>
            <a:r>
              <a:rPr lang="tr-TR" dirty="0" err="1"/>
              <a:t>difficult</a:t>
            </a:r>
            <a:r>
              <a:rPr lang="tr-TR" dirty="0"/>
              <a:t> </a:t>
            </a:r>
            <a:r>
              <a:rPr lang="tr-TR" dirty="0" err="1"/>
              <a:t>and</a:t>
            </a:r>
            <a:r>
              <a:rPr lang="tr-TR" dirty="0"/>
              <a:t> </a:t>
            </a:r>
            <a:r>
              <a:rPr lang="tr-TR" dirty="0" err="1"/>
              <a:t>ill</a:t>
            </a:r>
            <a:r>
              <a:rPr lang="tr-TR" dirty="0"/>
              <a:t> </a:t>
            </a:r>
            <a:r>
              <a:rPr lang="tr-TR" dirty="0" err="1"/>
              <a:t>defined</a:t>
            </a:r>
            <a:r>
              <a:rPr lang="tr-TR" dirty="0"/>
              <a:t> problem (</a:t>
            </a:r>
            <a:r>
              <a:rPr lang="tr-TR" dirty="0" err="1"/>
              <a:t>uncertainty</a:t>
            </a:r>
            <a:r>
              <a:rPr lang="tr-TR" dirty="0"/>
              <a:t>)</a:t>
            </a:r>
          </a:p>
          <a:p>
            <a:r>
              <a:rPr lang="tr-TR" dirty="0" err="1"/>
              <a:t>Distance</a:t>
            </a:r>
            <a:r>
              <a:rPr lang="tr-TR" dirty="0"/>
              <a:t> 10 </a:t>
            </a:r>
            <a:r>
              <a:rPr lang="tr-TR" dirty="0" err="1"/>
              <a:t>meters</a:t>
            </a:r>
            <a:r>
              <a:rPr lang="tr-TR" dirty="0"/>
              <a:t> </a:t>
            </a:r>
            <a:r>
              <a:rPr lang="tr-TR" dirty="0">
                <a:sym typeface="Wingdings" panose="05000000000000000000" pitchFamily="2" charset="2"/>
              </a:rPr>
              <a:t> sensor </a:t>
            </a:r>
            <a:r>
              <a:rPr lang="tr-TR" dirty="0" err="1">
                <a:sym typeface="Wingdings" panose="05000000000000000000" pitchFamily="2" charset="2"/>
              </a:rPr>
              <a:t>reading</a:t>
            </a:r>
            <a:r>
              <a:rPr lang="tr-TR" dirty="0">
                <a:sym typeface="Wingdings" panose="05000000000000000000" pitchFamily="2" charset="2"/>
              </a:rPr>
              <a:t> z=10</a:t>
            </a:r>
          </a:p>
          <a:p>
            <a:r>
              <a:rPr lang="tr-TR" dirty="0">
                <a:sym typeface="Wingdings" panose="05000000000000000000" pitchFamily="2" charset="2"/>
              </a:rPr>
              <a:t>Sensor </a:t>
            </a:r>
            <a:r>
              <a:rPr lang="tr-TR" dirty="0" err="1">
                <a:sym typeface="Wingdings" panose="05000000000000000000" pitchFamily="2" charset="2"/>
              </a:rPr>
              <a:t>reading</a:t>
            </a:r>
            <a:r>
              <a:rPr lang="tr-TR" dirty="0">
                <a:sym typeface="Wingdings" panose="05000000000000000000" pitchFamily="2" charset="2"/>
              </a:rPr>
              <a:t> z=10  </a:t>
            </a:r>
            <a:r>
              <a:rPr lang="tr-TR" dirty="0" err="1">
                <a:sym typeface="Wingdings" panose="05000000000000000000" pitchFamily="2" charset="2"/>
              </a:rPr>
              <a:t>Distance</a:t>
            </a:r>
            <a:endParaRPr lang="tr-TR" dirty="0">
              <a:sym typeface="Wingdings" panose="05000000000000000000" pitchFamily="2" charset="2"/>
            </a:endParaRPr>
          </a:p>
          <a:p>
            <a:pPr lvl="1"/>
            <a:r>
              <a:rPr lang="en-US" dirty="0"/>
              <a:t>many possible states that could lead to a </a:t>
            </a:r>
            <a:r>
              <a:rPr lang="tr-TR" dirty="0"/>
              <a:t>z=10</a:t>
            </a:r>
            <a:endParaRPr lang="en-US" dirty="0"/>
          </a:p>
          <a:p>
            <a:pPr lvl="1"/>
            <a:r>
              <a:rPr lang="tr-TR" dirty="0"/>
              <a:t>P</a:t>
            </a:r>
            <a:r>
              <a:rPr lang="en-US" dirty="0" err="1"/>
              <a:t>erhaps</a:t>
            </a:r>
            <a:r>
              <a:rPr lang="en-US" dirty="0"/>
              <a:t> another robot has crossed </a:t>
            </a:r>
            <a:r>
              <a:rPr lang="tr-TR" dirty="0"/>
              <a:t>10 </a:t>
            </a:r>
            <a:r>
              <a:rPr lang="en-US" dirty="0"/>
              <a:t>meters in front of the sensor</a:t>
            </a:r>
            <a:endParaRPr lang="tr-TR" dirty="0"/>
          </a:p>
          <a:p>
            <a:pPr lvl="1"/>
            <a:r>
              <a:rPr lang="tr-TR" dirty="0"/>
              <a:t>P</a:t>
            </a:r>
            <a:r>
              <a:rPr lang="en-US" dirty="0" err="1"/>
              <a:t>erhaps</a:t>
            </a:r>
            <a:r>
              <a:rPr lang="en-US" dirty="0"/>
              <a:t> an open door </a:t>
            </a:r>
            <a:r>
              <a:rPr lang="tr-TR" dirty="0"/>
              <a:t>10 </a:t>
            </a:r>
            <a:r>
              <a:rPr lang="en-US" dirty="0"/>
              <a:t>meters in front of the robot has just been closed. </a:t>
            </a:r>
            <a:endParaRPr lang="tr-TR" dirty="0"/>
          </a:p>
          <a:p>
            <a:r>
              <a:rPr lang="en-US" dirty="0"/>
              <a:t>Perception is concerned with these inverse problems.</a:t>
            </a:r>
            <a:endParaRPr lang="tr-TR" dirty="0"/>
          </a:p>
          <a:p>
            <a:endParaRPr lang="tr-TR" dirty="0"/>
          </a:p>
        </p:txBody>
      </p:sp>
      <p:sp>
        <p:nvSpPr>
          <p:cNvPr id="4" name="Slayt Numarası Yer Tutucusu 3">
            <a:extLst>
              <a:ext uri="{FF2B5EF4-FFF2-40B4-BE49-F238E27FC236}">
                <a16:creationId xmlns:a16="http://schemas.microsoft.com/office/drawing/2014/main" id="{EDAE5663-15EB-429C-167A-F96117B29519}"/>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65</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9317A59A-8084-8091-0927-B5DC7291187A}"/>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3F0C5FCB-221E-8BF4-4290-6BA18C92E2CD}"/>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4222141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E4BBB5-F067-7592-E82C-8B30B6E1EDC6}"/>
              </a:ext>
            </a:extLst>
          </p:cNvPr>
          <p:cNvSpPr>
            <a:spLocks noGrp="1"/>
          </p:cNvSpPr>
          <p:nvPr>
            <p:ph type="title"/>
          </p:nvPr>
        </p:nvSpPr>
        <p:spPr>
          <a:xfrm>
            <a:off x="838200" y="365125"/>
            <a:ext cx="8821366" cy="696759"/>
          </a:xfrm>
        </p:spPr>
        <p:txBody>
          <a:bodyPr/>
          <a:lstStyle/>
          <a:p>
            <a:r>
              <a:rPr lang="tr-TR" dirty="0"/>
              <a:t>1.5 Planning</a:t>
            </a:r>
          </a:p>
        </p:txBody>
      </p:sp>
      <p:sp>
        <p:nvSpPr>
          <p:cNvPr id="3" name="İçerik Yer Tutucusu 2">
            <a:extLst>
              <a:ext uri="{FF2B5EF4-FFF2-40B4-BE49-F238E27FC236}">
                <a16:creationId xmlns:a16="http://schemas.microsoft.com/office/drawing/2014/main" id="{18D5A5AB-FD6F-FC11-6E3B-34235091F83A}"/>
              </a:ext>
            </a:extLst>
          </p:cNvPr>
          <p:cNvSpPr>
            <a:spLocks noGrp="1"/>
          </p:cNvSpPr>
          <p:nvPr>
            <p:ph idx="1"/>
          </p:nvPr>
        </p:nvSpPr>
        <p:spPr>
          <a:xfrm>
            <a:off x="580103" y="1140542"/>
            <a:ext cx="9837074" cy="5490446"/>
          </a:xfrm>
        </p:spPr>
        <p:txBody>
          <a:bodyPr>
            <a:normAutofit fontScale="62500" lnSpcReduction="20000"/>
          </a:bodyPr>
          <a:lstStyle/>
          <a:p>
            <a:r>
              <a:rPr lang="tr-TR" dirty="0" err="1"/>
              <a:t>Task</a:t>
            </a:r>
            <a:r>
              <a:rPr lang="tr-TR" dirty="0"/>
              <a:t> Planning</a:t>
            </a:r>
          </a:p>
          <a:p>
            <a:pPr lvl="1"/>
            <a:r>
              <a:rPr lang="tr-TR" b="0" i="0" dirty="0">
                <a:solidFill>
                  <a:srgbClr val="222832"/>
                </a:solidFill>
                <a:effectLst/>
                <a:latin typeface="-apple-system"/>
              </a:rPr>
              <a:t>H</a:t>
            </a:r>
            <a:r>
              <a:rPr lang="en-US" b="0" i="0" dirty="0" err="1">
                <a:solidFill>
                  <a:srgbClr val="222832"/>
                </a:solidFill>
                <a:effectLst/>
                <a:latin typeface="-apple-system"/>
              </a:rPr>
              <a:t>igh</a:t>
            </a:r>
            <a:r>
              <a:rPr lang="en-US" b="0" i="0" dirty="0">
                <a:solidFill>
                  <a:srgbClr val="222832"/>
                </a:solidFill>
                <a:effectLst/>
                <a:latin typeface="-apple-system"/>
              </a:rPr>
              <a:t> level of abstraction, </a:t>
            </a:r>
            <a:endParaRPr lang="tr-TR" b="0" i="0" dirty="0">
              <a:solidFill>
                <a:srgbClr val="222832"/>
              </a:solidFill>
              <a:effectLst/>
              <a:latin typeface="-apple-system"/>
            </a:endParaRPr>
          </a:p>
          <a:p>
            <a:pPr lvl="2"/>
            <a:r>
              <a:rPr lang="en-US" b="0" i="0" dirty="0">
                <a:solidFill>
                  <a:srgbClr val="222832"/>
                </a:solidFill>
                <a:effectLst/>
                <a:latin typeface="-apple-system"/>
              </a:rPr>
              <a:t>ignoring details geometry of the environment, path traversed</a:t>
            </a:r>
            <a:r>
              <a:rPr lang="tr-TR" b="0" i="0" dirty="0">
                <a:solidFill>
                  <a:srgbClr val="222832"/>
                </a:solidFill>
                <a:effectLst/>
                <a:latin typeface="-apple-system"/>
              </a:rPr>
              <a:t>, </a:t>
            </a:r>
            <a:r>
              <a:rPr lang="tr-TR" b="0" i="0" dirty="0" err="1">
                <a:solidFill>
                  <a:srgbClr val="222832"/>
                </a:solidFill>
                <a:effectLst/>
                <a:latin typeface="-apple-system"/>
              </a:rPr>
              <a:t>and</a:t>
            </a:r>
            <a:r>
              <a:rPr lang="en-US" b="0" i="0" dirty="0">
                <a:solidFill>
                  <a:srgbClr val="222832"/>
                </a:solidFill>
                <a:effectLst/>
                <a:latin typeface="-apple-system"/>
              </a:rPr>
              <a:t> dynamics </a:t>
            </a:r>
            <a:endParaRPr lang="tr-TR" b="0" i="0" dirty="0">
              <a:solidFill>
                <a:srgbClr val="222832"/>
              </a:solidFill>
              <a:effectLst/>
              <a:latin typeface="-apple-system"/>
            </a:endParaRPr>
          </a:p>
          <a:p>
            <a:pPr lvl="2"/>
            <a:r>
              <a:rPr lang="en-US" b="0" i="0" dirty="0">
                <a:solidFill>
                  <a:srgbClr val="222832"/>
                </a:solidFill>
                <a:effectLst/>
                <a:latin typeface="-apple-system"/>
              </a:rPr>
              <a:t>Actions described in symbolic terms, </a:t>
            </a:r>
            <a:r>
              <a:rPr lang="tr-TR" dirty="0" err="1">
                <a:solidFill>
                  <a:srgbClr val="222832"/>
                </a:solidFill>
                <a:latin typeface="-apple-system"/>
              </a:rPr>
              <a:t>e.g</a:t>
            </a:r>
            <a:r>
              <a:rPr lang="tr-TR" dirty="0">
                <a:solidFill>
                  <a:srgbClr val="222832"/>
                </a:solidFill>
                <a:latin typeface="-apple-system"/>
              </a:rPr>
              <a:t>. «</a:t>
            </a:r>
            <a:r>
              <a:rPr lang="en-US" b="0" i="1" dirty="0">
                <a:solidFill>
                  <a:srgbClr val="222832"/>
                </a:solidFill>
                <a:effectLst/>
                <a:latin typeface="-apple-system"/>
              </a:rPr>
              <a:t>Move</a:t>
            </a:r>
            <a:r>
              <a:rPr lang="tr-TR" b="0" i="1" dirty="0">
                <a:solidFill>
                  <a:srgbClr val="222832"/>
                </a:solidFill>
                <a:effectLst/>
                <a:latin typeface="-apple-system"/>
              </a:rPr>
              <a:t>»,</a:t>
            </a:r>
            <a:r>
              <a:rPr lang="en-US" b="0" i="1" dirty="0">
                <a:solidFill>
                  <a:srgbClr val="222832"/>
                </a:solidFill>
                <a:effectLst/>
                <a:latin typeface="-apple-system"/>
              </a:rPr>
              <a:t> </a:t>
            </a:r>
            <a:r>
              <a:rPr lang="tr-TR" b="0" i="1" dirty="0">
                <a:solidFill>
                  <a:srgbClr val="222832"/>
                </a:solidFill>
                <a:effectLst/>
                <a:latin typeface="-apple-system"/>
              </a:rPr>
              <a:t>«</a:t>
            </a:r>
            <a:r>
              <a:rPr lang="en-US" b="0" i="1" dirty="0">
                <a:solidFill>
                  <a:srgbClr val="222832"/>
                </a:solidFill>
                <a:effectLst/>
                <a:latin typeface="-apple-system"/>
              </a:rPr>
              <a:t>go</a:t>
            </a:r>
            <a:r>
              <a:rPr lang="tr-TR" b="0" i="1" dirty="0">
                <a:solidFill>
                  <a:srgbClr val="222832"/>
                </a:solidFill>
                <a:effectLst/>
                <a:latin typeface="-apple-system"/>
              </a:rPr>
              <a:t>»</a:t>
            </a:r>
            <a:r>
              <a:rPr lang="en-US" b="0" i="1" dirty="0">
                <a:solidFill>
                  <a:srgbClr val="222832"/>
                </a:solidFill>
                <a:effectLst/>
                <a:latin typeface="-apple-system"/>
              </a:rPr>
              <a:t> </a:t>
            </a:r>
            <a:endParaRPr lang="tr-TR" b="0" i="1" dirty="0">
              <a:solidFill>
                <a:srgbClr val="222832"/>
              </a:solidFill>
              <a:effectLst/>
              <a:latin typeface="-apple-system"/>
            </a:endParaRPr>
          </a:p>
          <a:p>
            <a:pPr lvl="2"/>
            <a:r>
              <a:rPr lang="en-US" b="0" i="0" dirty="0">
                <a:solidFill>
                  <a:srgbClr val="222832"/>
                </a:solidFill>
                <a:effectLst/>
                <a:latin typeface="-apple-system"/>
              </a:rPr>
              <a:t>consider costs associated to</a:t>
            </a:r>
            <a:r>
              <a:rPr lang="tr-TR" b="0" i="0" dirty="0">
                <a:solidFill>
                  <a:srgbClr val="222832"/>
                </a:solidFill>
                <a:effectLst/>
                <a:latin typeface="-apple-system"/>
              </a:rPr>
              <a:t> </a:t>
            </a:r>
            <a:r>
              <a:rPr lang="tr-TR" b="0" i="0" dirty="0" err="1">
                <a:solidFill>
                  <a:srgbClr val="222832"/>
                </a:solidFill>
                <a:effectLst/>
                <a:latin typeface="-apple-system"/>
              </a:rPr>
              <a:t>each</a:t>
            </a:r>
            <a:r>
              <a:rPr lang="tr-TR" b="0" i="0" dirty="0">
                <a:solidFill>
                  <a:srgbClr val="222832"/>
                </a:solidFill>
                <a:effectLst/>
                <a:latin typeface="-apple-system"/>
              </a:rPr>
              <a:t> </a:t>
            </a:r>
            <a:r>
              <a:rPr lang="tr-TR" b="0" i="0" dirty="0" err="1">
                <a:solidFill>
                  <a:srgbClr val="222832"/>
                </a:solidFill>
                <a:effectLst/>
                <a:latin typeface="-apple-system"/>
              </a:rPr>
              <a:t>action</a:t>
            </a:r>
            <a:r>
              <a:rPr lang="en-US" b="0" i="0" dirty="0">
                <a:solidFill>
                  <a:srgbClr val="222832"/>
                </a:solidFill>
                <a:effectLst/>
                <a:latin typeface="-apple-system"/>
              </a:rPr>
              <a:t> </a:t>
            </a:r>
            <a:r>
              <a:rPr lang="tr-TR" b="0" i="0" dirty="0">
                <a:solidFill>
                  <a:srgbClr val="222832"/>
                </a:solidFill>
                <a:effectLst/>
                <a:latin typeface="-apple-system"/>
              </a:rPr>
              <a:t>, </a:t>
            </a:r>
            <a:r>
              <a:rPr lang="tr-TR" b="0" i="0" dirty="0" err="1">
                <a:solidFill>
                  <a:srgbClr val="222832"/>
                </a:solidFill>
                <a:effectLst/>
                <a:latin typeface="-apple-system"/>
              </a:rPr>
              <a:t>and</a:t>
            </a:r>
            <a:r>
              <a:rPr lang="tr-TR" b="0" i="0" dirty="0">
                <a:solidFill>
                  <a:srgbClr val="222832"/>
                </a:solidFill>
                <a:effectLst/>
                <a:latin typeface="-apple-system"/>
              </a:rPr>
              <a:t> </a:t>
            </a:r>
            <a:r>
              <a:rPr lang="en-US" b="0" i="0" dirty="0">
                <a:solidFill>
                  <a:srgbClr val="222832"/>
                </a:solidFill>
                <a:effectLst/>
                <a:latin typeface="-apple-system"/>
              </a:rPr>
              <a:t>probabilities </a:t>
            </a:r>
            <a:endParaRPr lang="tr-TR" b="0" i="0" dirty="0">
              <a:solidFill>
                <a:srgbClr val="222832"/>
              </a:solidFill>
              <a:effectLst/>
              <a:latin typeface="-apple-system"/>
            </a:endParaRPr>
          </a:p>
          <a:p>
            <a:pPr lvl="2"/>
            <a:r>
              <a:rPr lang="tr-TR" dirty="0">
                <a:solidFill>
                  <a:srgbClr val="222832"/>
                </a:solidFill>
                <a:latin typeface="-apple-system"/>
              </a:rPr>
              <a:t>Not </a:t>
            </a:r>
            <a:r>
              <a:rPr lang="tr-TR" dirty="0" err="1">
                <a:solidFill>
                  <a:srgbClr val="222832"/>
                </a:solidFill>
                <a:latin typeface="-apple-system"/>
              </a:rPr>
              <a:t>consider</a:t>
            </a:r>
            <a:r>
              <a:rPr lang="tr-TR" dirty="0">
                <a:solidFill>
                  <a:srgbClr val="222832"/>
                </a:solidFill>
                <a:latin typeface="-apple-system"/>
              </a:rPr>
              <a:t> </a:t>
            </a:r>
            <a:r>
              <a:rPr lang="tr-TR" dirty="0" err="1">
                <a:solidFill>
                  <a:srgbClr val="222832"/>
                </a:solidFill>
                <a:latin typeface="-apple-system"/>
              </a:rPr>
              <a:t>e.g</a:t>
            </a:r>
            <a:r>
              <a:rPr lang="tr-TR" dirty="0">
                <a:solidFill>
                  <a:srgbClr val="222832"/>
                </a:solidFill>
                <a:latin typeface="-apple-system"/>
              </a:rPr>
              <a:t>. </a:t>
            </a:r>
            <a:r>
              <a:rPr lang="en-US" b="0" i="0" dirty="0">
                <a:solidFill>
                  <a:srgbClr val="222832"/>
                </a:solidFill>
                <a:effectLst/>
                <a:latin typeface="-apple-system"/>
              </a:rPr>
              <a:t>how to grasp the item or motor torques</a:t>
            </a:r>
          </a:p>
          <a:p>
            <a:pPr lvl="1"/>
            <a:r>
              <a:rPr lang="tr-TR" b="0" i="0" dirty="0">
                <a:solidFill>
                  <a:srgbClr val="222832"/>
                </a:solidFill>
                <a:effectLst/>
                <a:latin typeface="-apple-system"/>
              </a:rPr>
              <a:t>U</a:t>
            </a:r>
            <a:r>
              <a:rPr lang="en-US" b="0" i="0" dirty="0" err="1">
                <a:solidFill>
                  <a:srgbClr val="222832"/>
                </a:solidFill>
                <a:effectLst/>
                <a:latin typeface="-apple-system"/>
              </a:rPr>
              <a:t>seful</a:t>
            </a:r>
            <a:r>
              <a:rPr lang="en-US" b="0" i="0" dirty="0">
                <a:solidFill>
                  <a:srgbClr val="222832"/>
                </a:solidFill>
                <a:effectLst/>
                <a:latin typeface="-apple-system"/>
              </a:rPr>
              <a:t> when basic skills</a:t>
            </a:r>
            <a:r>
              <a:rPr lang="tr-TR" b="0" i="0" dirty="0">
                <a:solidFill>
                  <a:srgbClr val="222832"/>
                </a:solidFill>
                <a:effectLst/>
                <a:latin typeface="-apple-system"/>
              </a:rPr>
              <a:t> (</a:t>
            </a:r>
            <a:r>
              <a:rPr lang="en-US" b="0" i="1" dirty="0">
                <a:solidFill>
                  <a:srgbClr val="222832"/>
                </a:solidFill>
                <a:effectLst/>
                <a:latin typeface="-apple-system"/>
              </a:rPr>
              <a:t>primitives</a:t>
            </a:r>
            <a:r>
              <a:rPr lang="tr-TR" dirty="0">
                <a:solidFill>
                  <a:srgbClr val="222832"/>
                </a:solidFill>
                <a:latin typeface="-apple-system"/>
              </a:rPr>
              <a:t>)</a:t>
            </a:r>
            <a:r>
              <a:rPr lang="tr-TR" b="0" i="0" dirty="0">
                <a:solidFill>
                  <a:srgbClr val="222832"/>
                </a:solidFill>
                <a:effectLst/>
                <a:latin typeface="-apple-system"/>
              </a:rPr>
              <a:t> </a:t>
            </a:r>
            <a:r>
              <a:rPr lang="tr-TR" b="0" i="0" dirty="0" err="1">
                <a:solidFill>
                  <a:srgbClr val="222832"/>
                </a:solidFill>
                <a:effectLst/>
                <a:latin typeface="-apple-system"/>
              </a:rPr>
              <a:t>exist</a:t>
            </a:r>
            <a:r>
              <a:rPr lang="en-US" b="0" i="0" dirty="0">
                <a:solidFill>
                  <a:srgbClr val="222832"/>
                </a:solidFill>
                <a:effectLst/>
                <a:latin typeface="-apple-system"/>
              </a:rPr>
              <a:t>, </a:t>
            </a:r>
            <a:r>
              <a:rPr lang="tr-TR" dirty="0" err="1">
                <a:solidFill>
                  <a:srgbClr val="222832"/>
                </a:solidFill>
                <a:latin typeface="-apple-system"/>
              </a:rPr>
              <a:t>or</a:t>
            </a:r>
            <a:r>
              <a:rPr lang="tr-TR" dirty="0">
                <a:solidFill>
                  <a:srgbClr val="222832"/>
                </a:solidFill>
                <a:latin typeface="-apple-system"/>
              </a:rPr>
              <a:t> </a:t>
            </a:r>
            <a:r>
              <a:rPr lang="en-US" b="0" i="0" dirty="0">
                <a:solidFill>
                  <a:srgbClr val="222832"/>
                </a:solidFill>
                <a:effectLst/>
                <a:latin typeface="-apple-system"/>
              </a:rPr>
              <a:t>when task planner is integrated into an overall system</a:t>
            </a:r>
            <a:endParaRPr lang="tr-TR" dirty="0"/>
          </a:p>
          <a:p>
            <a:r>
              <a:rPr lang="tr-TR" dirty="0" err="1"/>
              <a:t>Path</a:t>
            </a:r>
            <a:r>
              <a:rPr lang="tr-TR" dirty="0"/>
              <a:t> Planning</a:t>
            </a:r>
          </a:p>
          <a:p>
            <a:pPr lvl="1"/>
            <a:r>
              <a:rPr lang="tr-TR" b="0" i="0" dirty="0">
                <a:solidFill>
                  <a:srgbClr val="222832"/>
                </a:solidFill>
                <a:effectLst/>
                <a:latin typeface="-apple-system"/>
              </a:rPr>
              <a:t>M</a:t>
            </a:r>
            <a:r>
              <a:rPr lang="en-US" b="0" i="0" dirty="0" err="1">
                <a:solidFill>
                  <a:srgbClr val="222832"/>
                </a:solidFill>
                <a:effectLst/>
                <a:latin typeface="-apple-system"/>
              </a:rPr>
              <a:t>oving</a:t>
            </a:r>
            <a:r>
              <a:rPr lang="en-US" b="0" i="0" dirty="0">
                <a:solidFill>
                  <a:srgbClr val="222832"/>
                </a:solidFill>
                <a:effectLst/>
                <a:latin typeface="-apple-system"/>
              </a:rPr>
              <a:t> the robot from one position to another</a:t>
            </a:r>
            <a:r>
              <a:rPr lang="tr-TR" b="0" i="0" dirty="0">
                <a:solidFill>
                  <a:srgbClr val="222832"/>
                </a:solidFill>
                <a:effectLst/>
                <a:latin typeface="-apple-system"/>
              </a:rPr>
              <a:t> (</a:t>
            </a:r>
            <a:r>
              <a:rPr lang="en-US" b="0" i="0" dirty="0">
                <a:solidFill>
                  <a:srgbClr val="222832"/>
                </a:solidFill>
                <a:effectLst/>
                <a:latin typeface="-apple-system"/>
              </a:rPr>
              <a:t>sequence of free grid cells</a:t>
            </a:r>
            <a:r>
              <a:rPr lang="tr-TR" b="0" i="0" dirty="0">
                <a:solidFill>
                  <a:srgbClr val="222832"/>
                </a:solidFill>
                <a:effectLst/>
                <a:latin typeface="-apple-system"/>
              </a:rPr>
              <a:t> </a:t>
            </a:r>
            <a:r>
              <a:rPr lang="tr-TR" b="0" i="0" dirty="0" err="1">
                <a:solidFill>
                  <a:srgbClr val="222832"/>
                </a:solidFill>
                <a:effectLst/>
                <a:latin typeface="-apple-system"/>
              </a:rPr>
              <a:t>from</a:t>
            </a:r>
            <a:r>
              <a:rPr lang="tr-TR" b="0" i="0" dirty="0">
                <a:solidFill>
                  <a:srgbClr val="222832"/>
                </a:solidFill>
                <a:effectLst/>
                <a:latin typeface="-apple-system"/>
              </a:rPr>
              <a:t> </a:t>
            </a:r>
            <a:r>
              <a:rPr lang="tr-TR" b="0" i="0" dirty="0" err="1">
                <a:solidFill>
                  <a:srgbClr val="222832"/>
                </a:solidFill>
                <a:effectLst/>
                <a:latin typeface="-apple-system"/>
              </a:rPr>
              <a:t>initial</a:t>
            </a:r>
            <a:r>
              <a:rPr lang="tr-TR" b="0" i="0" dirty="0">
                <a:solidFill>
                  <a:srgbClr val="222832"/>
                </a:solidFill>
                <a:effectLst/>
                <a:latin typeface="-apple-system"/>
              </a:rPr>
              <a:t> </a:t>
            </a:r>
            <a:r>
              <a:rPr lang="tr-TR" b="0" i="0" dirty="0" err="1">
                <a:solidFill>
                  <a:srgbClr val="222832"/>
                </a:solidFill>
                <a:effectLst/>
                <a:latin typeface="-apple-system"/>
              </a:rPr>
              <a:t>to</a:t>
            </a:r>
            <a:r>
              <a:rPr lang="tr-TR" b="0" i="0" dirty="0">
                <a:solidFill>
                  <a:srgbClr val="222832"/>
                </a:solidFill>
                <a:effectLst/>
                <a:latin typeface="-apple-system"/>
              </a:rPr>
              <a:t> </a:t>
            </a:r>
            <a:r>
              <a:rPr lang="tr-TR" b="0" i="0" dirty="0" err="1">
                <a:solidFill>
                  <a:srgbClr val="222832"/>
                </a:solidFill>
                <a:effectLst/>
                <a:latin typeface="-apple-system"/>
              </a:rPr>
              <a:t>goal</a:t>
            </a:r>
            <a:r>
              <a:rPr lang="tr-TR" b="0" i="0" dirty="0">
                <a:solidFill>
                  <a:srgbClr val="222832"/>
                </a:solidFill>
                <a:effectLst/>
                <a:latin typeface="-apple-system"/>
              </a:rPr>
              <a:t>)</a:t>
            </a:r>
            <a:r>
              <a:rPr lang="en-US" b="0" i="0" dirty="0">
                <a:solidFill>
                  <a:srgbClr val="222832"/>
                </a:solidFill>
                <a:effectLst/>
                <a:latin typeface="-apple-system"/>
              </a:rPr>
              <a:t>. </a:t>
            </a:r>
            <a:endParaRPr lang="tr-TR" b="0" i="0" dirty="0">
              <a:solidFill>
                <a:srgbClr val="222832"/>
              </a:solidFill>
              <a:effectLst/>
              <a:latin typeface="-apple-system"/>
            </a:endParaRPr>
          </a:p>
          <a:p>
            <a:pPr lvl="1"/>
            <a:r>
              <a:rPr lang="en-US" b="0" i="0" dirty="0">
                <a:solidFill>
                  <a:srgbClr val="222832"/>
                </a:solidFill>
                <a:effectLst/>
                <a:latin typeface="-apple-system"/>
              </a:rPr>
              <a:t>Avoiding collisions with obstacles in the environment </a:t>
            </a:r>
            <a:endParaRPr lang="tr-TR" b="0" i="0" dirty="0">
              <a:solidFill>
                <a:srgbClr val="222832"/>
              </a:solidFill>
              <a:effectLst/>
              <a:latin typeface="-apple-system"/>
            </a:endParaRPr>
          </a:p>
          <a:p>
            <a:pPr lvl="1"/>
            <a:r>
              <a:rPr lang="tr-TR" b="0" i="0" dirty="0">
                <a:solidFill>
                  <a:srgbClr val="222832"/>
                </a:solidFill>
                <a:effectLst/>
                <a:latin typeface="-apple-system"/>
              </a:rPr>
              <a:t>D</a:t>
            </a:r>
            <a:r>
              <a:rPr lang="en-US" b="0" i="0" dirty="0" err="1">
                <a:solidFill>
                  <a:srgbClr val="222832"/>
                </a:solidFill>
                <a:effectLst/>
                <a:latin typeface="-apple-system"/>
              </a:rPr>
              <a:t>iscretize</a:t>
            </a:r>
            <a:r>
              <a:rPr lang="en-US" b="0" i="0" dirty="0">
                <a:solidFill>
                  <a:srgbClr val="222832"/>
                </a:solidFill>
                <a:effectLst/>
                <a:latin typeface="-apple-system"/>
              </a:rPr>
              <a:t> the world into a grid</a:t>
            </a:r>
            <a:r>
              <a:rPr lang="tr-TR" b="0" i="0" dirty="0">
                <a:solidFill>
                  <a:srgbClr val="222832"/>
                </a:solidFill>
                <a:effectLst/>
                <a:latin typeface="-apple-system"/>
              </a:rPr>
              <a:t>s (</a:t>
            </a:r>
            <a:r>
              <a:rPr lang="tr-TR" b="0" i="0" dirty="0" err="1">
                <a:solidFill>
                  <a:srgbClr val="222832"/>
                </a:solidFill>
                <a:effectLst/>
                <a:latin typeface="-apple-system"/>
              </a:rPr>
              <a:t>free</a:t>
            </a:r>
            <a:r>
              <a:rPr lang="tr-TR" b="0" i="0" dirty="0">
                <a:solidFill>
                  <a:srgbClr val="222832"/>
                </a:solidFill>
                <a:effectLst/>
                <a:latin typeface="-apple-system"/>
              </a:rPr>
              <a:t> </a:t>
            </a:r>
            <a:r>
              <a:rPr lang="tr-TR" b="0" i="0" dirty="0" err="1">
                <a:solidFill>
                  <a:srgbClr val="222832"/>
                </a:solidFill>
                <a:effectLst/>
                <a:latin typeface="-apple-system"/>
              </a:rPr>
              <a:t>or</a:t>
            </a:r>
            <a:r>
              <a:rPr lang="tr-TR" b="0" i="0" dirty="0">
                <a:solidFill>
                  <a:srgbClr val="222832"/>
                </a:solidFill>
                <a:effectLst/>
                <a:latin typeface="-apple-system"/>
              </a:rPr>
              <a:t> </a:t>
            </a:r>
            <a:r>
              <a:rPr lang="tr-TR" b="0" i="0" dirty="0" err="1">
                <a:solidFill>
                  <a:srgbClr val="222832"/>
                </a:solidFill>
                <a:effectLst/>
                <a:latin typeface="-apple-system"/>
              </a:rPr>
              <a:t>obstacle</a:t>
            </a:r>
            <a:r>
              <a:rPr lang="tr-TR" b="0" i="0" dirty="0">
                <a:solidFill>
                  <a:srgbClr val="222832"/>
                </a:solidFill>
                <a:effectLst/>
                <a:latin typeface="-apple-system"/>
              </a:rPr>
              <a:t>): </a:t>
            </a:r>
            <a:r>
              <a:rPr lang="tr-TR" b="0" i="0" dirty="0" err="1">
                <a:solidFill>
                  <a:srgbClr val="222832"/>
                </a:solidFill>
                <a:effectLst/>
                <a:latin typeface="-apple-system"/>
              </a:rPr>
              <a:t>very</a:t>
            </a:r>
            <a:r>
              <a:rPr lang="tr-TR" b="0" i="0" dirty="0">
                <a:solidFill>
                  <a:srgbClr val="222832"/>
                </a:solidFill>
                <a:effectLst/>
                <a:latin typeface="-apple-system"/>
              </a:rPr>
              <a:t> </a:t>
            </a:r>
            <a:r>
              <a:rPr lang="tr-TR" b="0" i="0" dirty="0" err="1">
                <a:solidFill>
                  <a:srgbClr val="222832"/>
                </a:solidFill>
                <a:effectLst/>
                <a:latin typeface="-apple-system"/>
              </a:rPr>
              <a:t>conservative</a:t>
            </a:r>
            <a:r>
              <a:rPr lang="en-US" b="0" i="0" dirty="0">
                <a:solidFill>
                  <a:srgbClr val="222832"/>
                </a:solidFill>
                <a:effectLst/>
                <a:latin typeface="-apple-system"/>
              </a:rPr>
              <a:t> </a:t>
            </a:r>
            <a:r>
              <a:rPr lang="tr-TR" b="0" i="0" dirty="0" err="1">
                <a:solidFill>
                  <a:srgbClr val="222832"/>
                </a:solidFill>
                <a:effectLst/>
                <a:latin typeface="-apple-system"/>
              </a:rPr>
              <a:t>and</a:t>
            </a:r>
            <a:r>
              <a:rPr lang="tr-TR" b="0" i="0" dirty="0">
                <a:solidFill>
                  <a:srgbClr val="222832"/>
                </a:solidFill>
                <a:effectLst/>
                <a:latin typeface="-apple-system"/>
              </a:rPr>
              <a:t> </a:t>
            </a:r>
            <a:r>
              <a:rPr lang="tr-TR" b="0" i="0" dirty="0" err="1">
                <a:solidFill>
                  <a:srgbClr val="222832"/>
                </a:solidFill>
                <a:effectLst/>
                <a:latin typeface="-apple-system"/>
              </a:rPr>
              <a:t>may</a:t>
            </a:r>
            <a:r>
              <a:rPr lang="tr-TR" b="0" i="0" dirty="0">
                <a:solidFill>
                  <a:srgbClr val="222832"/>
                </a:solidFill>
                <a:effectLst/>
                <a:latin typeface="-apple-system"/>
              </a:rPr>
              <a:t> </a:t>
            </a:r>
            <a:r>
              <a:rPr lang="tr-TR" b="0" i="0" dirty="0" err="1">
                <a:solidFill>
                  <a:srgbClr val="222832"/>
                </a:solidFill>
                <a:effectLst/>
                <a:latin typeface="-apple-system"/>
              </a:rPr>
              <a:t>make</a:t>
            </a:r>
            <a:r>
              <a:rPr lang="tr-TR" b="0" i="0" dirty="0">
                <a:solidFill>
                  <a:srgbClr val="222832"/>
                </a:solidFill>
                <a:effectLst/>
                <a:latin typeface="-apple-system"/>
              </a:rPr>
              <a:t> problem </a:t>
            </a:r>
            <a:r>
              <a:rPr lang="tr-TR" b="0" i="0" dirty="0" err="1">
                <a:solidFill>
                  <a:srgbClr val="222832"/>
                </a:solidFill>
                <a:effectLst/>
                <a:latin typeface="-apple-system"/>
              </a:rPr>
              <a:t>infeasible</a:t>
            </a:r>
            <a:endParaRPr lang="en-US" b="0" i="0" dirty="0">
              <a:solidFill>
                <a:srgbClr val="222832"/>
              </a:solidFill>
              <a:effectLst/>
              <a:latin typeface="-apple-system"/>
            </a:endParaRPr>
          </a:p>
          <a:p>
            <a:pPr lvl="1"/>
            <a:r>
              <a:rPr lang="tr-TR" b="0" i="0" dirty="0">
                <a:solidFill>
                  <a:srgbClr val="222832"/>
                </a:solidFill>
                <a:effectLst/>
                <a:latin typeface="-apple-system"/>
              </a:rPr>
              <a:t>C</a:t>
            </a:r>
            <a:r>
              <a:rPr lang="en-US" b="0" i="0" dirty="0" err="1">
                <a:solidFill>
                  <a:srgbClr val="222832"/>
                </a:solidFill>
                <a:effectLst/>
                <a:latin typeface="-apple-system"/>
              </a:rPr>
              <a:t>omputational</a:t>
            </a:r>
            <a:r>
              <a:rPr lang="en-US" b="0" i="0" dirty="0">
                <a:solidFill>
                  <a:srgbClr val="222832"/>
                </a:solidFill>
                <a:effectLst/>
                <a:latin typeface="-apple-system"/>
              </a:rPr>
              <a:t> complexity exponential with the number of degrees of freedom </a:t>
            </a:r>
            <a:endParaRPr lang="tr-TR" b="0" i="0" dirty="0">
              <a:solidFill>
                <a:srgbClr val="222832"/>
              </a:solidFill>
              <a:effectLst/>
              <a:latin typeface="-apple-system"/>
            </a:endParaRPr>
          </a:p>
          <a:p>
            <a:pPr lvl="2"/>
            <a:r>
              <a:rPr lang="en-US" b="0" i="0" dirty="0">
                <a:solidFill>
                  <a:srgbClr val="222832"/>
                </a:solidFill>
                <a:effectLst/>
                <a:latin typeface="-apple-system"/>
              </a:rPr>
              <a:t>computationally efficient algorithms that perform well in practice, </a:t>
            </a:r>
            <a:endParaRPr lang="tr-TR" dirty="0"/>
          </a:p>
          <a:p>
            <a:r>
              <a:rPr lang="tr-TR" dirty="0" err="1"/>
              <a:t>Trajectory</a:t>
            </a:r>
            <a:r>
              <a:rPr lang="tr-TR" dirty="0"/>
              <a:t> Planning</a:t>
            </a:r>
          </a:p>
          <a:p>
            <a:pPr lvl="1"/>
            <a:r>
              <a:rPr lang="tr-TR" b="0" i="0" dirty="0">
                <a:solidFill>
                  <a:srgbClr val="222832"/>
                </a:solidFill>
                <a:effectLst/>
                <a:latin typeface="-apple-system"/>
              </a:rPr>
              <a:t>P</a:t>
            </a:r>
            <a:r>
              <a:rPr lang="en-US" b="0" i="0" dirty="0" err="1">
                <a:solidFill>
                  <a:srgbClr val="222832"/>
                </a:solidFill>
                <a:effectLst/>
                <a:latin typeface="-apple-system"/>
              </a:rPr>
              <a:t>ath</a:t>
            </a:r>
            <a:r>
              <a:rPr lang="en-US" b="0" i="0" dirty="0">
                <a:solidFill>
                  <a:srgbClr val="222832"/>
                </a:solidFill>
                <a:effectLst/>
                <a:latin typeface="-apple-system"/>
              </a:rPr>
              <a:t> planning</a:t>
            </a:r>
            <a:r>
              <a:rPr lang="tr-TR" b="0" i="0" dirty="0">
                <a:solidFill>
                  <a:srgbClr val="222832"/>
                </a:solidFill>
                <a:effectLst/>
                <a:latin typeface="-apple-system"/>
              </a:rPr>
              <a:t>:</a:t>
            </a:r>
            <a:r>
              <a:rPr lang="en-US" b="0" i="0" dirty="0">
                <a:solidFill>
                  <a:srgbClr val="222832"/>
                </a:solidFill>
                <a:effectLst/>
                <a:latin typeface="-apple-system"/>
              </a:rPr>
              <a:t> “shape” of the </a:t>
            </a:r>
            <a:endParaRPr lang="tr-TR" b="0" i="0" dirty="0">
              <a:solidFill>
                <a:srgbClr val="222832"/>
              </a:solidFill>
              <a:effectLst/>
              <a:latin typeface="-apple-system"/>
            </a:endParaRPr>
          </a:p>
          <a:p>
            <a:pPr lvl="1"/>
            <a:r>
              <a:rPr lang="en-US" b="0" i="0" dirty="0">
                <a:solidFill>
                  <a:srgbClr val="222832"/>
                </a:solidFill>
                <a:effectLst/>
                <a:latin typeface="-apple-system"/>
              </a:rPr>
              <a:t>trajectory planning</a:t>
            </a:r>
            <a:r>
              <a:rPr lang="tr-TR" b="0" i="0" dirty="0">
                <a:solidFill>
                  <a:srgbClr val="222832"/>
                </a:solidFill>
                <a:effectLst/>
                <a:latin typeface="-apple-system"/>
              </a:rPr>
              <a:t>: </a:t>
            </a:r>
            <a:r>
              <a:rPr lang="en-US" b="0" i="0" dirty="0">
                <a:solidFill>
                  <a:srgbClr val="222832"/>
                </a:solidFill>
                <a:effectLst/>
                <a:latin typeface="-apple-system"/>
              </a:rPr>
              <a:t> also how fast the car traverses the road</a:t>
            </a:r>
            <a:r>
              <a:rPr lang="tr-TR" b="0" i="0" dirty="0">
                <a:solidFill>
                  <a:srgbClr val="222832"/>
                </a:solidFill>
                <a:effectLst/>
                <a:latin typeface="-apple-system"/>
              </a:rPr>
              <a:t> (Dynamics, </a:t>
            </a:r>
            <a:r>
              <a:rPr lang="tr-TR" b="0" i="0" dirty="0" err="1">
                <a:solidFill>
                  <a:srgbClr val="222832"/>
                </a:solidFill>
                <a:effectLst/>
                <a:latin typeface="-apple-system"/>
              </a:rPr>
              <a:t>aerodynamics</a:t>
            </a:r>
            <a:r>
              <a:rPr lang="tr-TR" b="0" i="0" dirty="0">
                <a:solidFill>
                  <a:srgbClr val="222832"/>
                </a:solidFill>
                <a:effectLst/>
                <a:latin typeface="-apple-system"/>
              </a:rPr>
              <a:t> (</a:t>
            </a:r>
            <a:r>
              <a:rPr lang="tr-TR" b="0" i="0" dirty="0" err="1">
                <a:solidFill>
                  <a:srgbClr val="222832"/>
                </a:solidFill>
                <a:effectLst/>
                <a:latin typeface="-apple-system"/>
              </a:rPr>
              <a:t>for</a:t>
            </a:r>
            <a:r>
              <a:rPr lang="tr-TR" b="0" i="0" dirty="0">
                <a:solidFill>
                  <a:srgbClr val="222832"/>
                </a:solidFill>
                <a:effectLst/>
                <a:latin typeface="-apple-system"/>
              </a:rPr>
              <a:t> </a:t>
            </a:r>
            <a:r>
              <a:rPr lang="tr-TR" b="0" i="0" dirty="0" err="1">
                <a:solidFill>
                  <a:srgbClr val="222832"/>
                </a:solidFill>
                <a:effectLst/>
                <a:latin typeface="-apple-system"/>
              </a:rPr>
              <a:t>drones</a:t>
            </a:r>
            <a:r>
              <a:rPr lang="tr-TR" b="0" i="0" dirty="0">
                <a:solidFill>
                  <a:srgbClr val="222832"/>
                </a:solidFill>
                <a:effectLst/>
                <a:latin typeface="-apple-system"/>
              </a:rPr>
              <a:t>))</a:t>
            </a:r>
            <a:endParaRPr lang="en-US" b="0" i="0" dirty="0">
              <a:solidFill>
                <a:srgbClr val="222832"/>
              </a:solidFill>
              <a:effectLst/>
              <a:latin typeface="-apple-system"/>
            </a:endParaRPr>
          </a:p>
          <a:p>
            <a:r>
              <a:rPr lang="tr-TR" dirty="0" err="1"/>
              <a:t>Dealing</a:t>
            </a:r>
            <a:r>
              <a:rPr lang="tr-TR" dirty="0"/>
              <a:t> </a:t>
            </a:r>
            <a:r>
              <a:rPr lang="tr-TR" dirty="0" err="1"/>
              <a:t>with</a:t>
            </a:r>
            <a:r>
              <a:rPr lang="tr-TR" dirty="0"/>
              <a:t> </a:t>
            </a:r>
            <a:r>
              <a:rPr lang="tr-TR" dirty="0" err="1"/>
              <a:t>Uncertainty</a:t>
            </a:r>
            <a:endParaRPr lang="tr-TR" dirty="0"/>
          </a:p>
          <a:p>
            <a:pPr lvl="1"/>
            <a:r>
              <a:rPr lang="tr-TR" b="0" i="0" dirty="0" err="1">
                <a:solidFill>
                  <a:srgbClr val="222832"/>
                </a:solidFill>
                <a:effectLst/>
                <a:latin typeface="-apple-system"/>
              </a:rPr>
              <a:t>Sometimes</a:t>
            </a:r>
            <a:r>
              <a:rPr lang="en-US" b="0" i="0" dirty="0">
                <a:solidFill>
                  <a:srgbClr val="222832"/>
                </a:solidFill>
                <a:effectLst/>
                <a:latin typeface="-apple-system"/>
              </a:rPr>
              <a:t> uncertainties cannot be neglected</a:t>
            </a:r>
            <a:r>
              <a:rPr lang="tr-TR" b="0" i="0" dirty="0">
                <a:solidFill>
                  <a:srgbClr val="222832"/>
                </a:solidFill>
                <a:effectLst/>
                <a:latin typeface="-apple-system"/>
              </a:rPr>
              <a:t> (</a:t>
            </a:r>
            <a:r>
              <a:rPr lang="tr-TR" b="0" i="0" dirty="0" err="1">
                <a:solidFill>
                  <a:srgbClr val="222832"/>
                </a:solidFill>
                <a:effectLst/>
                <a:latin typeface="-apple-system"/>
              </a:rPr>
              <a:t>then</a:t>
            </a:r>
            <a:r>
              <a:rPr lang="tr-TR" b="0" i="0" dirty="0">
                <a:solidFill>
                  <a:srgbClr val="222832"/>
                </a:solidFill>
                <a:effectLst/>
                <a:latin typeface="-apple-system"/>
              </a:rPr>
              <a:t> model it) </a:t>
            </a:r>
          </a:p>
          <a:p>
            <a:pPr lvl="1"/>
            <a:r>
              <a:rPr lang="en-US" b="0" i="0" dirty="0">
                <a:solidFill>
                  <a:srgbClr val="222832"/>
                </a:solidFill>
                <a:effectLst/>
                <a:latin typeface="-apple-system"/>
              </a:rPr>
              <a:t>choose actions that minimize the average cost over long time horizons. </a:t>
            </a:r>
            <a:r>
              <a:rPr lang="tr-TR" b="0" i="0" dirty="0">
                <a:solidFill>
                  <a:srgbClr val="222832"/>
                </a:solidFill>
                <a:effectLst/>
                <a:latin typeface="-apple-system"/>
              </a:rPr>
              <a:t>(v</a:t>
            </a:r>
            <a:r>
              <a:rPr lang="en-US" b="0" i="0" dirty="0" err="1">
                <a:solidFill>
                  <a:srgbClr val="222832"/>
                </a:solidFill>
                <a:effectLst/>
                <a:latin typeface="-apple-system"/>
              </a:rPr>
              <a:t>acuuming</a:t>
            </a:r>
            <a:r>
              <a:rPr lang="en-US" b="0" i="0" dirty="0">
                <a:solidFill>
                  <a:srgbClr val="222832"/>
                </a:solidFill>
                <a:effectLst/>
                <a:latin typeface="-apple-system"/>
              </a:rPr>
              <a:t> robot</a:t>
            </a:r>
            <a:r>
              <a:rPr lang="tr-TR" b="0" i="0" dirty="0">
                <a:solidFill>
                  <a:srgbClr val="222832"/>
                </a:solidFill>
                <a:effectLst/>
                <a:latin typeface="-apple-system"/>
              </a:rPr>
              <a:t> </a:t>
            </a:r>
            <a:r>
              <a:rPr lang="tr-TR" b="0" i="0" dirty="0" err="1">
                <a:solidFill>
                  <a:srgbClr val="222832"/>
                </a:solidFill>
                <a:effectLst/>
                <a:latin typeface="-apple-system"/>
              </a:rPr>
              <a:t>vs</a:t>
            </a:r>
            <a:r>
              <a:rPr lang="tr-TR" b="0" i="0" dirty="0">
                <a:solidFill>
                  <a:srgbClr val="222832"/>
                </a:solidFill>
                <a:effectLst/>
                <a:latin typeface="-apple-system"/>
              </a:rPr>
              <a:t> self </a:t>
            </a:r>
            <a:r>
              <a:rPr lang="tr-TR" b="0" i="0" dirty="0" err="1">
                <a:solidFill>
                  <a:srgbClr val="222832"/>
                </a:solidFill>
                <a:effectLst/>
                <a:latin typeface="-apple-system"/>
              </a:rPr>
              <a:t>driving</a:t>
            </a:r>
            <a:r>
              <a:rPr lang="tr-TR" b="0" i="0" dirty="0">
                <a:solidFill>
                  <a:srgbClr val="222832"/>
                </a:solidFill>
                <a:effectLst/>
                <a:latin typeface="-apple-system"/>
              </a:rPr>
              <a:t> car</a:t>
            </a:r>
            <a:r>
              <a:rPr lang="en-US" b="0" i="0" dirty="0">
                <a:solidFill>
                  <a:srgbClr val="222832"/>
                </a:solidFill>
                <a:effectLst/>
                <a:latin typeface="-apple-system"/>
              </a:rPr>
              <a:t>) </a:t>
            </a:r>
            <a:endParaRPr lang="tr-TR" b="0" i="0" dirty="0">
              <a:solidFill>
                <a:srgbClr val="222832"/>
              </a:solidFill>
              <a:effectLst/>
              <a:latin typeface="-apple-system"/>
            </a:endParaRPr>
          </a:p>
          <a:p>
            <a:pPr lvl="1"/>
            <a:r>
              <a:rPr lang="tr-TR" b="0" i="0" dirty="0">
                <a:solidFill>
                  <a:srgbClr val="222832"/>
                </a:solidFill>
                <a:effectLst/>
                <a:latin typeface="-apple-system"/>
              </a:rPr>
              <a:t>U</a:t>
            </a:r>
            <a:r>
              <a:rPr lang="en-US" b="0" i="0" dirty="0" err="1">
                <a:solidFill>
                  <a:srgbClr val="222832"/>
                </a:solidFill>
                <a:effectLst/>
                <a:latin typeface="-apple-system"/>
              </a:rPr>
              <a:t>ncertainty</a:t>
            </a:r>
            <a:r>
              <a:rPr lang="en-US" b="0" i="0" dirty="0">
                <a:solidFill>
                  <a:srgbClr val="222832"/>
                </a:solidFill>
                <a:effectLst/>
                <a:latin typeface="-apple-system"/>
              </a:rPr>
              <a:t> in sensing </a:t>
            </a:r>
            <a:endParaRPr lang="tr-TR" b="0" i="0" dirty="0">
              <a:solidFill>
                <a:srgbClr val="222832"/>
              </a:solidFill>
              <a:effectLst/>
              <a:latin typeface="-apple-system"/>
            </a:endParaRPr>
          </a:p>
          <a:p>
            <a:pPr lvl="1"/>
            <a:r>
              <a:rPr lang="tr-TR" dirty="0">
                <a:solidFill>
                  <a:srgbClr val="222832"/>
                </a:solidFill>
                <a:latin typeface="-apple-system"/>
              </a:rPr>
              <a:t>U</a:t>
            </a:r>
            <a:r>
              <a:rPr lang="en-US" b="0" i="0" dirty="0" err="1">
                <a:solidFill>
                  <a:srgbClr val="222832"/>
                </a:solidFill>
                <a:effectLst/>
                <a:latin typeface="-apple-system"/>
              </a:rPr>
              <a:t>ncertainty</a:t>
            </a:r>
            <a:r>
              <a:rPr lang="en-US" b="0" i="0" dirty="0">
                <a:solidFill>
                  <a:srgbClr val="222832"/>
                </a:solidFill>
                <a:effectLst/>
                <a:latin typeface="-apple-system"/>
              </a:rPr>
              <a:t> in actions </a:t>
            </a:r>
            <a:r>
              <a:rPr lang="tr-TR" b="0" i="0" dirty="0">
                <a:solidFill>
                  <a:srgbClr val="222832"/>
                </a:solidFill>
                <a:effectLst/>
                <a:latin typeface="-apple-system"/>
              </a:rPr>
              <a:t>- </a:t>
            </a:r>
            <a:r>
              <a:rPr lang="en-US" b="0" i="0" dirty="0">
                <a:solidFill>
                  <a:srgbClr val="222832"/>
                </a:solidFill>
                <a:effectLst/>
                <a:latin typeface="-apple-system"/>
              </a:rPr>
              <a:t>Markov Decision Processes</a:t>
            </a:r>
          </a:p>
        </p:txBody>
      </p:sp>
      <p:sp>
        <p:nvSpPr>
          <p:cNvPr id="4" name="Slayt Numarası Yer Tutucusu 3">
            <a:extLst>
              <a:ext uri="{FF2B5EF4-FFF2-40B4-BE49-F238E27FC236}">
                <a16:creationId xmlns:a16="http://schemas.microsoft.com/office/drawing/2014/main" id="{EDEC0BD4-8D74-9029-71D5-96327DE4C216}"/>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66</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67A05041-D715-B141-EE57-4AA008D6F3BD}"/>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BD3F4E56-7FBC-F027-734F-5BEE6A6B3619}"/>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2489653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52ABC1-69BB-A75E-B3A9-35A3D686ED0C}"/>
              </a:ext>
            </a:extLst>
          </p:cNvPr>
          <p:cNvSpPr>
            <a:spLocks noGrp="1"/>
          </p:cNvSpPr>
          <p:nvPr>
            <p:ph type="title"/>
          </p:nvPr>
        </p:nvSpPr>
        <p:spPr/>
        <p:txBody>
          <a:bodyPr/>
          <a:lstStyle/>
          <a:p>
            <a:r>
              <a:rPr lang="tr-TR" dirty="0"/>
              <a:t>1.6 Learning</a:t>
            </a:r>
          </a:p>
        </p:txBody>
      </p:sp>
      <p:sp>
        <p:nvSpPr>
          <p:cNvPr id="3" name="İçerik Yer Tutucusu 2">
            <a:extLst>
              <a:ext uri="{FF2B5EF4-FFF2-40B4-BE49-F238E27FC236}">
                <a16:creationId xmlns:a16="http://schemas.microsoft.com/office/drawing/2014/main" id="{62321B6A-E992-2070-297E-0FA840E18E1A}"/>
              </a:ext>
            </a:extLst>
          </p:cNvPr>
          <p:cNvSpPr>
            <a:spLocks noGrp="1"/>
          </p:cNvSpPr>
          <p:nvPr>
            <p:ph idx="1"/>
          </p:nvPr>
        </p:nvSpPr>
        <p:spPr/>
        <p:txBody>
          <a:bodyPr>
            <a:normAutofit fontScale="70000" lnSpcReduction="20000"/>
          </a:bodyPr>
          <a:lstStyle/>
          <a:p>
            <a:r>
              <a:rPr lang="tr-TR" dirty="0"/>
              <a:t>I</a:t>
            </a:r>
            <a:r>
              <a:rPr lang="en-US" dirty="0" err="1"/>
              <a:t>mpossible</a:t>
            </a:r>
            <a:r>
              <a:rPr lang="en-US" dirty="0"/>
              <a:t> to program a robot for all situations that might occur. </a:t>
            </a:r>
            <a:endParaRPr lang="tr-TR" dirty="0"/>
          </a:p>
          <a:p>
            <a:r>
              <a:rPr lang="tr-TR" dirty="0" err="1"/>
              <a:t>Usually</a:t>
            </a:r>
            <a:r>
              <a:rPr lang="tr-TR" dirty="0"/>
              <a:t> </a:t>
            </a:r>
            <a:r>
              <a:rPr lang="en-US" dirty="0"/>
              <a:t>things are simply too complex to model exactly. </a:t>
            </a:r>
            <a:endParaRPr lang="tr-TR" dirty="0"/>
          </a:p>
          <a:p>
            <a:pPr lvl="1"/>
            <a:r>
              <a:rPr lang="tr-TR" dirty="0" err="1"/>
              <a:t>E.g</a:t>
            </a:r>
            <a:r>
              <a:rPr lang="tr-TR" dirty="0"/>
              <a:t>.</a:t>
            </a:r>
            <a:r>
              <a:rPr lang="en-US" dirty="0"/>
              <a:t> bipedal robot walking over uneven terrain</a:t>
            </a:r>
          </a:p>
          <a:p>
            <a:r>
              <a:rPr lang="en-US" dirty="0"/>
              <a:t>Machine learning approaches can be used </a:t>
            </a:r>
            <a:endParaRPr lang="tr-TR" dirty="0"/>
          </a:p>
          <a:p>
            <a:pPr lvl="1"/>
            <a:r>
              <a:rPr lang="en-US" dirty="0"/>
              <a:t>adapt to unknown or changing circumstances, </a:t>
            </a:r>
            <a:endParaRPr lang="tr-TR" dirty="0"/>
          </a:p>
          <a:p>
            <a:pPr lvl="1"/>
            <a:r>
              <a:rPr lang="en-US" dirty="0"/>
              <a:t>or to improve the robot’s performance over time. </a:t>
            </a:r>
          </a:p>
          <a:p>
            <a:r>
              <a:rPr lang="en-US" dirty="0"/>
              <a:t>Reinforcement Learning (RL)</a:t>
            </a:r>
            <a:endParaRPr lang="tr-TR" dirty="0"/>
          </a:p>
          <a:p>
            <a:pPr lvl="1"/>
            <a:r>
              <a:rPr lang="tr-TR" dirty="0" err="1"/>
              <a:t>Make</a:t>
            </a:r>
            <a:r>
              <a:rPr lang="tr-TR" dirty="0"/>
              <a:t> an </a:t>
            </a:r>
            <a:r>
              <a:rPr lang="tr-TR" dirty="0" err="1"/>
              <a:t>action</a:t>
            </a:r>
            <a:r>
              <a:rPr lang="tr-TR" dirty="0"/>
              <a:t>, </a:t>
            </a:r>
            <a:r>
              <a:rPr lang="tr-TR" dirty="0" err="1"/>
              <a:t>obtain</a:t>
            </a:r>
            <a:r>
              <a:rPr lang="tr-TR" dirty="0"/>
              <a:t> </a:t>
            </a:r>
            <a:r>
              <a:rPr lang="tr-TR" dirty="0" err="1"/>
              <a:t>reward</a:t>
            </a:r>
            <a:r>
              <a:rPr lang="tr-TR" dirty="0"/>
              <a:t> </a:t>
            </a:r>
            <a:r>
              <a:rPr lang="tr-TR" dirty="0" err="1"/>
              <a:t>or</a:t>
            </a:r>
            <a:r>
              <a:rPr lang="tr-TR" dirty="0"/>
              <a:t> </a:t>
            </a:r>
            <a:r>
              <a:rPr lang="tr-TR" dirty="0" err="1"/>
              <a:t>punishment</a:t>
            </a:r>
            <a:r>
              <a:rPr lang="tr-TR" dirty="0"/>
              <a:t>, </a:t>
            </a:r>
            <a:r>
              <a:rPr lang="tr-TR" dirty="0" err="1"/>
              <a:t>then</a:t>
            </a:r>
            <a:r>
              <a:rPr lang="tr-TR" dirty="0"/>
              <a:t> </a:t>
            </a:r>
            <a:r>
              <a:rPr lang="tr-TR" dirty="0" err="1"/>
              <a:t>update</a:t>
            </a:r>
            <a:r>
              <a:rPr lang="tr-TR" dirty="0"/>
              <a:t> </a:t>
            </a:r>
            <a:r>
              <a:rPr lang="tr-TR" dirty="0" err="1"/>
              <a:t>your</a:t>
            </a:r>
            <a:r>
              <a:rPr lang="tr-TR" dirty="0"/>
              <a:t> Q </a:t>
            </a:r>
            <a:r>
              <a:rPr lang="tr-TR" dirty="0" err="1"/>
              <a:t>matrix</a:t>
            </a:r>
            <a:r>
              <a:rPr lang="tr-TR" dirty="0"/>
              <a:t> </a:t>
            </a:r>
            <a:r>
              <a:rPr lang="tr-TR" dirty="0" err="1"/>
              <a:t>which</a:t>
            </a:r>
            <a:r>
              <a:rPr lang="tr-TR" dirty="0"/>
              <a:t> </a:t>
            </a:r>
            <a:r>
              <a:rPr lang="tr-TR" dirty="0" err="1"/>
              <a:t>maps</a:t>
            </a:r>
            <a:r>
              <a:rPr lang="tr-TR" dirty="0"/>
              <a:t> </a:t>
            </a:r>
            <a:r>
              <a:rPr lang="tr-TR" dirty="0" err="1"/>
              <a:t>action</a:t>
            </a:r>
            <a:r>
              <a:rPr lang="tr-TR" dirty="0"/>
              <a:t> </a:t>
            </a:r>
            <a:r>
              <a:rPr lang="tr-TR" dirty="0" err="1"/>
              <a:t>rewards</a:t>
            </a:r>
            <a:r>
              <a:rPr lang="tr-TR" dirty="0"/>
              <a:t> </a:t>
            </a:r>
            <a:r>
              <a:rPr lang="tr-TR" dirty="0" err="1"/>
              <a:t>to</a:t>
            </a:r>
            <a:r>
              <a:rPr lang="tr-TR" dirty="0"/>
              <a:t> </a:t>
            </a:r>
            <a:r>
              <a:rPr lang="tr-TR" dirty="0" err="1"/>
              <a:t>each</a:t>
            </a:r>
            <a:r>
              <a:rPr lang="tr-TR" dirty="0"/>
              <a:t> </a:t>
            </a:r>
            <a:r>
              <a:rPr lang="tr-TR" dirty="0" err="1"/>
              <a:t>state</a:t>
            </a:r>
            <a:r>
              <a:rPr lang="tr-TR" dirty="0"/>
              <a:t> </a:t>
            </a:r>
          </a:p>
          <a:p>
            <a:pPr lvl="1"/>
            <a:r>
              <a:rPr lang="tr-TR" dirty="0" err="1"/>
              <a:t>Suitable</a:t>
            </a:r>
            <a:r>
              <a:rPr lang="tr-TR" dirty="0"/>
              <a:t> </a:t>
            </a:r>
            <a:r>
              <a:rPr lang="tr-TR" dirty="0" err="1"/>
              <a:t>for</a:t>
            </a:r>
            <a:r>
              <a:rPr lang="tr-TR" dirty="0"/>
              <a:t> </a:t>
            </a:r>
            <a:r>
              <a:rPr lang="tr-TR" dirty="0" err="1"/>
              <a:t>discrete</a:t>
            </a:r>
            <a:r>
              <a:rPr lang="tr-TR" dirty="0"/>
              <a:t> </a:t>
            </a:r>
            <a:r>
              <a:rPr lang="tr-TR" dirty="0" err="1"/>
              <a:t>state</a:t>
            </a:r>
            <a:r>
              <a:rPr lang="tr-TR" dirty="0"/>
              <a:t> </a:t>
            </a:r>
            <a:r>
              <a:rPr lang="tr-TR" dirty="0" err="1"/>
              <a:t>and</a:t>
            </a:r>
            <a:r>
              <a:rPr lang="tr-TR" dirty="0"/>
              <a:t> </a:t>
            </a:r>
            <a:r>
              <a:rPr lang="tr-TR" dirty="0" err="1"/>
              <a:t>action</a:t>
            </a:r>
            <a:r>
              <a:rPr lang="tr-TR" dirty="0"/>
              <a:t> </a:t>
            </a:r>
            <a:r>
              <a:rPr lang="tr-TR" dirty="0" err="1"/>
              <a:t>space</a:t>
            </a:r>
            <a:endParaRPr lang="en-US" dirty="0"/>
          </a:p>
          <a:p>
            <a:r>
              <a:rPr lang="en-US" dirty="0"/>
              <a:t>Deep Learning</a:t>
            </a:r>
            <a:endParaRPr lang="tr-TR" dirty="0"/>
          </a:p>
          <a:p>
            <a:pPr lvl="1"/>
            <a:r>
              <a:rPr lang="tr-TR" dirty="0" err="1"/>
              <a:t>Used</a:t>
            </a:r>
            <a:r>
              <a:rPr lang="tr-TR" dirty="0"/>
              <a:t> </a:t>
            </a:r>
            <a:r>
              <a:rPr lang="tr-TR" dirty="0" err="1"/>
              <a:t>to</a:t>
            </a:r>
            <a:r>
              <a:rPr lang="tr-TR" dirty="0"/>
              <a:t> </a:t>
            </a:r>
            <a:r>
              <a:rPr lang="tr-TR" dirty="0" err="1"/>
              <a:t>single</a:t>
            </a:r>
            <a:r>
              <a:rPr lang="tr-TR" dirty="0"/>
              <a:t> </a:t>
            </a:r>
            <a:r>
              <a:rPr lang="tr-TR" dirty="0" err="1"/>
              <a:t>shot</a:t>
            </a:r>
            <a:r>
              <a:rPr lang="tr-TR" dirty="0"/>
              <a:t> </a:t>
            </a:r>
            <a:r>
              <a:rPr lang="tr-TR" dirty="0" err="1"/>
              <a:t>problems</a:t>
            </a:r>
            <a:r>
              <a:rPr lang="tr-TR" dirty="0"/>
              <a:t> </a:t>
            </a:r>
            <a:r>
              <a:rPr lang="tr-TR" dirty="0" err="1"/>
              <a:t>to</a:t>
            </a:r>
            <a:r>
              <a:rPr lang="tr-TR" dirty="0"/>
              <a:t> </a:t>
            </a:r>
            <a:r>
              <a:rPr lang="tr-TR" dirty="0" err="1"/>
              <a:t>train</a:t>
            </a:r>
            <a:r>
              <a:rPr lang="tr-TR" dirty="0"/>
              <a:t> </a:t>
            </a:r>
            <a:r>
              <a:rPr lang="tr-TR" dirty="0" err="1"/>
              <a:t>the</a:t>
            </a:r>
            <a:r>
              <a:rPr lang="tr-TR" dirty="0"/>
              <a:t> robot </a:t>
            </a:r>
            <a:r>
              <a:rPr lang="tr-TR" dirty="0" err="1"/>
              <a:t>based</a:t>
            </a:r>
            <a:r>
              <a:rPr lang="tr-TR" dirty="0"/>
              <a:t> on </a:t>
            </a:r>
            <a:r>
              <a:rPr lang="tr-TR" dirty="0" err="1"/>
              <a:t>labeled</a:t>
            </a:r>
            <a:r>
              <a:rPr lang="tr-TR" dirty="0"/>
              <a:t> data</a:t>
            </a:r>
            <a:endParaRPr lang="en-US" dirty="0"/>
          </a:p>
          <a:p>
            <a:r>
              <a:rPr lang="en-US" dirty="0"/>
              <a:t>Deep Reinforcement Learning (Deep RL)</a:t>
            </a:r>
            <a:endParaRPr lang="tr-TR" dirty="0"/>
          </a:p>
          <a:p>
            <a:pPr lvl="1"/>
            <a:r>
              <a:rPr lang="tr-TR" dirty="0"/>
              <a:t>.</a:t>
            </a:r>
            <a:r>
              <a:rPr lang="tr-TR" dirty="0" err="1"/>
              <a:t>Utilizes</a:t>
            </a:r>
            <a:r>
              <a:rPr lang="tr-TR" dirty="0"/>
              <a:t> a </a:t>
            </a:r>
            <a:r>
              <a:rPr lang="tr-TR" dirty="0" err="1"/>
              <a:t>neural</a:t>
            </a:r>
            <a:r>
              <a:rPr lang="tr-TR" dirty="0"/>
              <a:t> network </a:t>
            </a:r>
            <a:r>
              <a:rPr lang="tr-TR" dirty="0" err="1"/>
              <a:t>instead</a:t>
            </a:r>
            <a:r>
              <a:rPr lang="tr-TR" dirty="0"/>
              <a:t> of a Q </a:t>
            </a:r>
            <a:r>
              <a:rPr lang="tr-TR" dirty="0" err="1"/>
              <a:t>matrix</a:t>
            </a:r>
            <a:endParaRPr lang="tr-TR" dirty="0"/>
          </a:p>
          <a:p>
            <a:pPr lvl="1"/>
            <a:r>
              <a:rPr lang="tr-TR" dirty="0" err="1"/>
              <a:t>Suitable</a:t>
            </a:r>
            <a:r>
              <a:rPr lang="tr-TR" dirty="0"/>
              <a:t> </a:t>
            </a:r>
            <a:r>
              <a:rPr lang="tr-TR" dirty="0" err="1"/>
              <a:t>for</a:t>
            </a:r>
            <a:r>
              <a:rPr lang="tr-TR" dirty="0"/>
              <a:t> </a:t>
            </a:r>
            <a:r>
              <a:rPr lang="tr-TR" dirty="0" err="1"/>
              <a:t>both</a:t>
            </a:r>
            <a:r>
              <a:rPr lang="tr-TR" dirty="0"/>
              <a:t> </a:t>
            </a:r>
            <a:r>
              <a:rPr lang="tr-TR" dirty="0" err="1"/>
              <a:t>discrete</a:t>
            </a:r>
            <a:r>
              <a:rPr lang="tr-TR" dirty="0"/>
              <a:t> </a:t>
            </a:r>
            <a:r>
              <a:rPr lang="tr-TR" dirty="0" err="1"/>
              <a:t>and</a:t>
            </a:r>
            <a:r>
              <a:rPr lang="tr-TR" dirty="0"/>
              <a:t> </a:t>
            </a:r>
            <a:r>
              <a:rPr lang="tr-TR" dirty="0" err="1"/>
              <a:t>continuous</a:t>
            </a:r>
            <a:r>
              <a:rPr lang="tr-TR" dirty="0"/>
              <a:t> </a:t>
            </a:r>
            <a:r>
              <a:rPr lang="tr-TR" dirty="0" err="1"/>
              <a:t>state</a:t>
            </a:r>
            <a:r>
              <a:rPr lang="tr-TR" dirty="0"/>
              <a:t> </a:t>
            </a:r>
            <a:r>
              <a:rPr lang="tr-TR" dirty="0" err="1"/>
              <a:t>and</a:t>
            </a:r>
            <a:r>
              <a:rPr lang="tr-TR" dirty="0"/>
              <a:t> </a:t>
            </a:r>
            <a:r>
              <a:rPr lang="tr-TR" dirty="0" err="1"/>
              <a:t>action</a:t>
            </a:r>
            <a:r>
              <a:rPr lang="tr-TR" dirty="0"/>
              <a:t> </a:t>
            </a:r>
            <a:r>
              <a:rPr lang="tr-TR" dirty="0" err="1"/>
              <a:t>spaces</a:t>
            </a:r>
            <a:r>
              <a:rPr lang="tr-TR" dirty="0"/>
              <a:t>.</a:t>
            </a:r>
          </a:p>
        </p:txBody>
      </p:sp>
      <p:sp>
        <p:nvSpPr>
          <p:cNvPr id="4" name="Slayt Numarası Yer Tutucusu 3">
            <a:extLst>
              <a:ext uri="{FF2B5EF4-FFF2-40B4-BE49-F238E27FC236}">
                <a16:creationId xmlns:a16="http://schemas.microsoft.com/office/drawing/2014/main" id="{153856C0-42A3-BFBC-D49F-BC9186C16B1E}"/>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67</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BDE2315C-E744-A189-6C69-7DC1354FCAFC}"/>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D2FC96FE-AD06-8D9C-014A-B576F2D53C49}"/>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145420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5F9D0D-94C1-BBC3-BD94-C68DA571023C}"/>
              </a:ext>
            </a:extLst>
          </p:cNvPr>
          <p:cNvSpPr>
            <a:spLocks noGrp="1"/>
          </p:cNvSpPr>
          <p:nvPr>
            <p:ph type="title"/>
          </p:nvPr>
        </p:nvSpPr>
        <p:spPr/>
        <p:txBody>
          <a:bodyPr/>
          <a:lstStyle/>
          <a:p>
            <a:r>
              <a:rPr lang="tr-TR" dirty="0"/>
              <a:t>2. A </a:t>
            </a:r>
            <a:r>
              <a:rPr lang="tr-TR" dirty="0" err="1"/>
              <a:t>Trash</a:t>
            </a:r>
            <a:r>
              <a:rPr lang="tr-TR" dirty="0"/>
              <a:t> </a:t>
            </a:r>
            <a:r>
              <a:rPr lang="tr-TR" dirty="0" err="1"/>
              <a:t>Sorting</a:t>
            </a:r>
            <a:r>
              <a:rPr lang="tr-TR" dirty="0"/>
              <a:t> Robot</a:t>
            </a:r>
          </a:p>
        </p:txBody>
      </p:sp>
      <p:sp>
        <p:nvSpPr>
          <p:cNvPr id="3" name="İçerik Yer Tutucusu 2">
            <a:extLst>
              <a:ext uri="{FF2B5EF4-FFF2-40B4-BE49-F238E27FC236}">
                <a16:creationId xmlns:a16="http://schemas.microsoft.com/office/drawing/2014/main" id="{21E28393-F1F8-2355-F5E5-2DFEB37CBBAD}"/>
              </a:ext>
            </a:extLst>
          </p:cNvPr>
          <p:cNvSpPr>
            <a:spLocks noGrp="1"/>
          </p:cNvSpPr>
          <p:nvPr>
            <p:ph idx="1"/>
          </p:nvPr>
        </p:nvSpPr>
        <p:spPr/>
        <p:txBody>
          <a:bodyPr>
            <a:normAutofit fontScale="77500" lnSpcReduction="20000"/>
          </a:bodyPr>
          <a:lstStyle/>
          <a:p>
            <a:r>
              <a:rPr lang="tr-TR" dirty="0"/>
              <a:t>R</a:t>
            </a:r>
            <a:r>
              <a:rPr lang="en-US" dirty="0" err="1"/>
              <a:t>obot</a:t>
            </a:r>
            <a:r>
              <a:rPr lang="en-US" dirty="0"/>
              <a:t> is presented with items of trash, one at a time, on a conveyor belt. </a:t>
            </a:r>
            <a:endParaRPr lang="tr-TR" dirty="0"/>
          </a:p>
          <a:p>
            <a:r>
              <a:rPr lang="tr-TR" dirty="0"/>
              <a:t>C</a:t>
            </a:r>
            <a:r>
              <a:rPr lang="en-US" dirty="0" err="1"/>
              <a:t>ategory</a:t>
            </a:r>
            <a:r>
              <a:rPr lang="en-US" dirty="0"/>
              <a:t> of the item (state), e.g., paper, metal, etc., </a:t>
            </a:r>
            <a:endParaRPr lang="tr-TR" dirty="0"/>
          </a:p>
          <a:p>
            <a:r>
              <a:rPr lang="en-US" dirty="0"/>
              <a:t>move the item (actions) into the appropriate bin. </a:t>
            </a:r>
            <a:endParaRPr lang="tr-TR" dirty="0"/>
          </a:p>
          <a:p>
            <a:r>
              <a:rPr lang="en-US" dirty="0"/>
              <a:t>Sensors are used to measure characteristics (sensing) of a given item of trash, </a:t>
            </a:r>
            <a:endParaRPr lang="tr-TR" dirty="0"/>
          </a:p>
          <a:p>
            <a:r>
              <a:rPr lang="en-US" dirty="0"/>
              <a:t>measurements are then used to infer the item’s category (simple perception). </a:t>
            </a:r>
            <a:endParaRPr lang="tr-TR" dirty="0"/>
          </a:p>
          <a:p>
            <a:r>
              <a:rPr lang="tr-TR" dirty="0" err="1"/>
              <a:t>Then</a:t>
            </a:r>
            <a:r>
              <a:rPr lang="en-US" dirty="0"/>
              <a:t> the robot chooses an action (planning) to place the item in an appropriate bin. </a:t>
            </a:r>
            <a:endParaRPr lang="tr-TR" dirty="0"/>
          </a:p>
          <a:p>
            <a:r>
              <a:rPr lang="en-US" dirty="0"/>
              <a:t>The robot can refine its model of the world based on data acquired during operation (learning), and this new model can be used to improve operation over time.</a:t>
            </a:r>
          </a:p>
          <a:p>
            <a:r>
              <a:rPr lang="tr-TR" dirty="0" err="1"/>
              <a:t>Simplified</a:t>
            </a:r>
            <a:r>
              <a:rPr lang="tr-TR" dirty="0"/>
              <a:t> model: </a:t>
            </a:r>
            <a:r>
              <a:rPr lang="tr-TR" dirty="0" err="1"/>
              <a:t>no</a:t>
            </a:r>
            <a:r>
              <a:rPr lang="tr-TR" dirty="0"/>
              <a:t> </a:t>
            </a:r>
            <a:r>
              <a:rPr lang="en-US" dirty="0"/>
              <a:t>geometric or physical aspects of robot motion, </a:t>
            </a:r>
            <a:endParaRPr lang="tr-TR" dirty="0"/>
          </a:p>
          <a:p>
            <a:r>
              <a:rPr lang="tr-TR" dirty="0"/>
              <a:t>R</a:t>
            </a:r>
            <a:r>
              <a:rPr lang="en-US" dirty="0" err="1"/>
              <a:t>obot</a:t>
            </a:r>
            <a:r>
              <a:rPr lang="en-US" dirty="0"/>
              <a:t> </a:t>
            </a:r>
            <a:r>
              <a:rPr lang="tr-TR" dirty="0"/>
              <a:t>can</a:t>
            </a:r>
            <a:r>
              <a:rPr lang="en-US" dirty="0"/>
              <a:t> move items without error. </a:t>
            </a:r>
            <a:endParaRPr lang="tr-TR" dirty="0"/>
          </a:p>
          <a:p>
            <a:r>
              <a:rPr lang="tr-TR" dirty="0"/>
              <a:t>U</a:t>
            </a:r>
            <a:r>
              <a:rPr lang="en-US" dirty="0" err="1"/>
              <a:t>ncertainty</a:t>
            </a:r>
            <a:r>
              <a:rPr lang="en-US" dirty="0"/>
              <a:t> associated to the problem of classifying items of trash</a:t>
            </a:r>
            <a:endParaRPr lang="tr-TR" dirty="0"/>
          </a:p>
        </p:txBody>
      </p:sp>
      <p:sp>
        <p:nvSpPr>
          <p:cNvPr id="4" name="Slayt Numarası Yer Tutucusu 3">
            <a:extLst>
              <a:ext uri="{FF2B5EF4-FFF2-40B4-BE49-F238E27FC236}">
                <a16:creationId xmlns:a16="http://schemas.microsoft.com/office/drawing/2014/main" id="{7B87BE36-FB2E-1006-F1D8-C1024983D7A5}"/>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68</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8465F906-99F1-FD07-AFAB-C9C1849733AF}"/>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7578927F-994D-3DAF-5B4A-B9959BF73064}"/>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3780437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01856B-6B8C-0FB2-E9BC-741B5D835119}"/>
              </a:ext>
            </a:extLst>
          </p:cNvPr>
          <p:cNvSpPr>
            <a:spLocks noGrp="1"/>
          </p:cNvSpPr>
          <p:nvPr>
            <p:ph type="title"/>
          </p:nvPr>
        </p:nvSpPr>
        <p:spPr/>
        <p:txBody>
          <a:bodyPr/>
          <a:lstStyle/>
          <a:p>
            <a:r>
              <a:rPr lang="tr-TR" dirty="0"/>
              <a:t>2.1, 2.2 </a:t>
            </a:r>
            <a:r>
              <a:rPr lang="tr-TR" dirty="0" err="1"/>
              <a:t>Modeling</a:t>
            </a:r>
            <a:r>
              <a:rPr lang="tr-TR" dirty="0"/>
              <a:t> </a:t>
            </a:r>
            <a:r>
              <a:rPr lang="tr-TR" dirty="0" err="1"/>
              <a:t>the</a:t>
            </a:r>
            <a:r>
              <a:rPr lang="tr-TR" dirty="0"/>
              <a:t> </a:t>
            </a:r>
            <a:r>
              <a:rPr lang="tr-TR" dirty="0" err="1"/>
              <a:t>State</a:t>
            </a:r>
            <a:r>
              <a:rPr lang="tr-TR" dirty="0"/>
              <a:t> </a:t>
            </a:r>
            <a:r>
              <a:rPr lang="tr-TR" dirty="0" err="1"/>
              <a:t>and</a:t>
            </a:r>
            <a:r>
              <a:rPr lang="tr-TR" dirty="0"/>
              <a:t> Action</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A3AC992B-3160-5574-8719-E9CB5512AB52}"/>
                  </a:ext>
                </a:extLst>
              </p:cNvPr>
              <p:cNvSpPr>
                <a:spLocks noGrp="1"/>
              </p:cNvSpPr>
              <p:nvPr>
                <p:ph idx="1"/>
              </p:nvPr>
            </p:nvSpPr>
            <p:spPr/>
            <p:txBody>
              <a:bodyPr/>
              <a:lstStyle/>
              <a:p>
                <a:r>
                  <a:rPr lang="tr-TR" dirty="0" err="1"/>
                  <a:t>States</a:t>
                </a:r>
                <a:r>
                  <a:rPr lang="tr-TR" dirty="0"/>
                  <a:t>= {</a:t>
                </a:r>
                <a:r>
                  <a:rPr lang="en-US" dirty="0"/>
                  <a:t>cardboard</a:t>
                </a:r>
                <a:r>
                  <a:rPr lang="tr-TR" dirty="0"/>
                  <a:t>, </a:t>
                </a:r>
                <a:r>
                  <a:rPr lang="en-US" dirty="0"/>
                  <a:t>paper</a:t>
                </a:r>
                <a:r>
                  <a:rPr lang="tr-TR" dirty="0"/>
                  <a:t>, </a:t>
                </a:r>
                <a:r>
                  <a:rPr lang="en-US" dirty="0"/>
                  <a:t>cans</a:t>
                </a:r>
                <a:r>
                  <a:rPr lang="tr-TR" dirty="0"/>
                  <a:t>, </a:t>
                </a:r>
                <a:r>
                  <a:rPr lang="en-US" dirty="0"/>
                  <a:t>scrap metal</a:t>
                </a:r>
                <a:r>
                  <a:rPr lang="tr-TR" dirty="0"/>
                  <a:t>, </a:t>
                </a:r>
                <a:r>
                  <a:rPr lang="en-US" dirty="0"/>
                  <a:t>bottle</a:t>
                </a:r>
                <a:r>
                  <a:rPr lang="tr-TR" dirty="0"/>
                  <a:t>}</a:t>
                </a:r>
              </a:p>
              <a:p>
                <a:r>
                  <a:rPr lang="tr-TR" dirty="0" err="1"/>
                  <a:t>Probability</a:t>
                </a:r>
                <a:r>
                  <a:rPr lang="tr-TR" dirty="0"/>
                  <a:t> of </a:t>
                </a:r>
                <a:r>
                  <a:rPr lang="tr-TR" dirty="0" err="1"/>
                  <a:t>occurence</a:t>
                </a:r>
                <a:r>
                  <a:rPr lang="tr-TR" dirty="0"/>
                  <a:t>={0.2,0.3,0.25,0.20,0.05}</a:t>
                </a:r>
              </a:p>
              <a:p>
                <a:r>
                  <a:rPr lang="tr-TR" dirty="0" err="1"/>
                  <a:t>Actions</a:t>
                </a:r>
                <a:endParaRPr lang="tr-TR" dirty="0"/>
              </a:p>
              <a:p>
                <a:pPr lvl="1"/>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m:t>
                        </m:r>
                      </m:sub>
                    </m:sSub>
                  </m:oMath>
                </a14:m>
                <a:r>
                  <a:rPr lang="tr-TR" dirty="0"/>
                  <a:t>: put in </a:t>
                </a:r>
                <a:r>
                  <a:rPr lang="tr-TR" dirty="0" err="1"/>
                  <a:t>glass</a:t>
                </a:r>
                <a:r>
                  <a:rPr lang="tr-TR" dirty="0"/>
                  <a:t> bin</a:t>
                </a:r>
              </a:p>
              <a:p>
                <a:pPr lvl="1"/>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2</m:t>
                        </m:r>
                      </m:sub>
                    </m:sSub>
                  </m:oMath>
                </a14:m>
                <a:r>
                  <a:rPr lang="tr-TR" dirty="0"/>
                  <a:t>: put in metal bin</a:t>
                </a:r>
              </a:p>
              <a:p>
                <a:pPr lvl="1"/>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3</m:t>
                        </m:r>
                      </m:sub>
                    </m:sSub>
                  </m:oMath>
                </a14:m>
                <a:r>
                  <a:rPr lang="tr-TR" dirty="0"/>
                  <a:t>: put in </a:t>
                </a:r>
                <a:r>
                  <a:rPr lang="tr-TR" dirty="0" err="1"/>
                  <a:t>mixed</a:t>
                </a:r>
                <a:r>
                  <a:rPr lang="tr-TR" dirty="0"/>
                  <a:t> </a:t>
                </a:r>
                <a:r>
                  <a:rPr lang="tr-TR" dirty="0" err="1"/>
                  <a:t>paper</a:t>
                </a:r>
                <a:r>
                  <a:rPr lang="tr-TR" dirty="0"/>
                  <a:t> bin</a:t>
                </a:r>
              </a:p>
              <a:p>
                <a:pPr lvl="1"/>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4</m:t>
                        </m:r>
                      </m:sub>
                    </m:sSub>
                  </m:oMath>
                </a14:m>
                <a:r>
                  <a:rPr lang="tr-TR" dirty="0"/>
                  <a:t>: </a:t>
                </a:r>
                <a:r>
                  <a:rPr lang="tr-TR" dirty="0" err="1"/>
                  <a:t>let</a:t>
                </a:r>
                <a:r>
                  <a:rPr lang="tr-TR" dirty="0"/>
                  <a:t> </a:t>
                </a:r>
                <a:r>
                  <a:rPr lang="tr-TR" dirty="0" err="1"/>
                  <a:t>the</a:t>
                </a:r>
                <a:r>
                  <a:rPr lang="tr-TR" dirty="0"/>
                  <a:t> </a:t>
                </a:r>
                <a:r>
                  <a:rPr lang="tr-TR" dirty="0" err="1"/>
                  <a:t>object</a:t>
                </a:r>
                <a:r>
                  <a:rPr lang="tr-TR" dirty="0"/>
                  <a:t> </a:t>
                </a:r>
                <a:r>
                  <a:rPr lang="tr-TR" dirty="0" err="1"/>
                  <a:t>continue</a:t>
                </a:r>
                <a:endParaRPr lang="tr-TR" dirty="0"/>
              </a:p>
              <a:p>
                <a:r>
                  <a:rPr lang="tr-TR" dirty="0" err="1"/>
                  <a:t>Cost</a:t>
                </a:r>
                <a:r>
                  <a:rPr lang="tr-TR" dirty="0"/>
                  <a:t> : </a:t>
                </a:r>
                <a:r>
                  <a:rPr lang="tr-TR" dirty="0" err="1"/>
                  <a:t>for</a:t>
                </a:r>
                <a:r>
                  <a:rPr lang="tr-TR" dirty="0"/>
                  <a:t> </a:t>
                </a:r>
                <a:r>
                  <a:rPr lang="tr-TR" dirty="0" err="1"/>
                  <a:t>each</a:t>
                </a:r>
                <a:r>
                  <a:rPr lang="tr-TR" dirty="0"/>
                  <a:t> (</a:t>
                </a:r>
                <a:r>
                  <a:rPr lang="tr-TR" dirty="0" err="1"/>
                  <a:t>state</a:t>
                </a:r>
                <a:r>
                  <a:rPr lang="tr-TR" dirty="0"/>
                  <a:t>, </a:t>
                </a:r>
                <a:r>
                  <a:rPr lang="tr-TR" dirty="0" err="1"/>
                  <a:t>action</a:t>
                </a:r>
                <a:r>
                  <a:rPr lang="tr-TR" dirty="0"/>
                  <a:t>) </a:t>
                </a:r>
                <a:r>
                  <a:rPr lang="tr-TR" dirty="0" err="1"/>
                  <a:t>pair</a:t>
                </a:r>
                <a:endParaRPr lang="tr-TR" dirty="0"/>
              </a:p>
              <a:p>
                <a:endParaRPr lang="tr-TR" dirty="0"/>
              </a:p>
              <a:p>
                <a:pPr lvl="2"/>
                <a:endParaRPr lang="tr-TR" dirty="0"/>
              </a:p>
              <a:p>
                <a:pPr lvl="2"/>
                <a:endParaRPr lang="tr-TR" dirty="0"/>
              </a:p>
            </p:txBody>
          </p:sp>
        </mc:Choice>
        <mc:Fallback xmlns="">
          <p:sp>
            <p:nvSpPr>
              <p:cNvPr id="3" name="İçerik Yer Tutucusu 2">
                <a:extLst>
                  <a:ext uri="{FF2B5EF4-FFF2-40B4-BE49-F238E27FC236}">
                    <a16:creationId xmlns:a16="http://schemas.microsoft.com/office/drawing/2014/main" id="{A3AC992B-3160-5574-8719-E9CB5512AB5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
        <p:nvSpPr>
          <p:cNvPr id="4" name="Slayt Numarası Yer Tutucusu 3">
            <a:extLst>
              <a:ext uri="{FF2B5EF4-FFF2-40B4-BE49-F238E27FC236}">
                <a16:creationId xmlns:a16="http://schemas.microsoft.com/office/drawing/2014/main" id="{B1DFF247-9861-C812-9B53-3C67D1951B68}"/>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69</a:t>
            </a:fld>
            <a:endParaRPr lang="en-US" altLang="en-US" dirty="0">
              <a:solidFill>
                <a:srgbClr val="6E6E6E"/>
              </a:solidFill>
            </a:endParaRPr>
          </a:p>
        </p:txBody>
      </p:sp>
      <p:pic>
        <p:nvPicPr>
          <p:cNvPr id="7" name="Resim 6">
            <a:extLst>
              <a:ext uri="{FF2B5EF4-FFF2-40B4-BE49-F238E27FC236}">
                <a16:creationId xmlns:a16="http://schemas.microsoft.com/office/drawing/2014/main" id="{592FEBE1-2033-6D4E-7E4D-85C74D9D2872}"/>
              </a:ext>
            </a:extLst>
          </p:cNvPr>
          <p:cNvPicPr>
            <a:picLocks noChangeAspect="1"/>
          </p:cNvPicPr>
          <p:nvPr/>
        </p:nvPicPr>
        <p:blipFill>
          <a:blip r:embed="rId3"/>
          <a:stretch>
            <a:fillRect/>
          </a:stretch>
        </p:blipFill>
        <p:spPr>
          <a:xfrm>
            <a:off x="6274969" y="4649322"/>
            <a:ext cx="4366638" cy="1707028"/>
          </a:xfrm>
          <a:prstGeom prst="rect">
            <a:avLst/>
          </a:prstGeom>
        </p:spPr>
      </p:pic>
      <p:sp>
        <p:nvSpPr>
          <p:cNvPr id="5" name="Date Placeholder 4">
            <a:extLst>
              <a:ext uri="{FF2B5EF4-FFF2-40B4-BE49-F238E27FC236}">
                <a16:creationId xmlns:a16="http://schemas.microsoft.com/office/drawing/2014/main" id="{864124B9-A34E-7954-3C68-C618CB381C31}"/>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F995F2CD-0844-ADB9-0A1C-9F926684F6D4}"/>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87875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F8E74-E758-0510-C479-6D0D052B14B2}"/>
              </a:ext>
            </a:extLst>
          </p:cNvPr>
          <p:cNvSpPr>
            <a:spLocks noGrp="1"/>
          </p:cNvSpPr>
          <p:nvPr>
            <p:ph type="title"/>
          </p:nvPr>
        </p:nvSpPr>
        <p:spPr/>
        <p:txBody>
          <a:bodyPr/>
          <a:lstStyle/>
          <a:p>
            <a:r>
              <a:rPr lang="en-GB" dirty="0">
                <a:latin typeface="+mn-lt"/>
              </a:rPr>
              <a:t>Learning Materials</a:t>
            </a:r>
          </a:p>
        </p:txBody>
      </p:sp>
      <p:sp>
        <p:nvSpPr>
          <p:cNvPr id="3" name="Content Placeholder 2">
            <a:extLst>
              <a:ext uri="{FF2B5EF4-FFF2-40B4-BE49-F238E27FC236}">
                <a16:creationId xmlns:a16="http://schemas.microsoft.com/office/drawing/2014/main" id="{CCF4F49F-1EC4-456B-D11C-C2E8924DB473}"/>
              </a:ext>
            </a:extLst>
          </p:cNvPr>
          <p:cNvSpPr>
            <a:spLocks noGrp="1"/>
          </p:cNvSpPr>
          <p:nvPr>
            <p:ph idx="1"/>
          </p:nvPr>
        </p:nvSpPr>
        <p:spPr/>
        <p:txBody>
          <a:bodyPr>
            <a:normAutofit/>
          </a:bodyPr>
          <a:lstStyle/>
          <a:p>
            <a:pPr>
              <a:lnSpc>
                <a:spcPct val="110000"/>
              </a:lnSpc>
            </a:pPr>
            <a:r>
              <a:rPr lang="en-US" sz="2600" b="1" dirty="0">
                <a:solidFill>
                  <a:srgbClr val="000000"/>
                </a:solidFill>
              </a:rPr>
              <a:t>Books:</a:t>
            </a:r>
            <a:endParaRPr lang="en-US" sz="2600" b="1" i="0" u="none" strike="noStrike" baseline="0" dirty="0">
              <a:solidFill>
                <a:srgbClr val="000000"/>
              </a:solidFill>
            </a:endParaRPr>
          </a:p>
          <a:p>
            <a:pPr lvl="1">
              <a:lnSpc>
                <a:spcPct val="110000"/>
              </a:lnSpc>
            </a:pPr>
            <a:r>
              <a:rPr lang="en-GB" sz="2200" b="1" i="0" u="none" strike="noStrike" baseline="0" dirty="0">
                <a:solidFill>
                  <a:srgbClr val="000000"/>
                </a:solidFill>
              </a:rPr>
              <a:t>Computer Vision Algorithms and Applications</a:t>
            </a:r>
            <a:r>
              <a:rPr lang="en-GB" sz="2200" i="0" u="none" strike="noStrike" baseline="0" dirty="0">
                <a:solidFill>
                  <a:srgbClr val="000000"/>
                </a:solidFill>
              </a:rPr>
              <a:t> - </a:t>
            </a:r>
            <a:r>
              <a:rPr lang="en-GB" sz="2200" b="0" i="0" u="none" strike="noStrike" baseline="0" dirty="0">
                <a:solidFill>
                  <a:srgbClr val="000000"/>
                </a:solidFill>
              </a:rPr>
              <a:t>R. </a:t>
            </a:r>
            <a:r>
              <a:rPr lang="en-GB" sz="2200" b="0" i="0" u="none" strike="noStrike" baseline="0" dirty="0" err="1">
                <a:solidFill>
                  <a:srgbClr val="000000"/>
                </a:solidFill>
              </a:rPr>
              <a:t>Szeliski</a:t>
            </a:r>
            <a:r>
              <a:rPr lang="en-GB" sz="2200" b="0" i="0" u="none" strike="noStrike" baseline="0" dirty="0">
                <a:solidFill>
                  <a:srgbClr val="000000"/>
                </a:solidFill>
              </a:rPr>
              <a:t>, Springer, 2011. </a:t>
            </a:r>
            <a:endParaRPr lang="tr-TR" sz="2200" b="0" i="0" u="none" strike="noStrike" baseline="0" dirty="0">
              <a:solidFill>
                <a:srgbClr val="000000"/>
              </a:solidFill>
            </a:endParaRPr>
          </a:p>
          <a:p>
            <a:pPr lvl="1">
              <a:lnSpc>
                <a:spcPct val="110000"/>
              </a:lnSpc>
            </a:pPr>
            <a:r>
              <a:rPr lang="tr-TR" sz="2200" b="1" i="0" u="none" strike="noStrike" baseline="0" dirty="0">
                <a:solidFill>
                  <a:srgbClr val="000000"/>
                </a:solidFill>
              </a:rPr>
              <a:t>Technologies </a:t>
            </a:r>
            <a:r>
              <a:rPr lang="tr-TR" sz="2200" b="1" i="0" u="none" strike="noStrike" baseline="0" dirty="0" err="1">
                <a:solidFill>
                  <a:srgbClr val="000000"/>
                </a:solidFill>
              </a:rPr>
              <a:t>for</a:t>
            </a:r>
            <a:r>
              <a:rPr lang="tr-TR" sz="2200" b="1" i="0" u="none" strike="noStrike" baseline="0" dirty="0">
                <a:solidFill>
                  <a:srgbClr val="000000"/>
                </a:solidFill>
              </a:rPr>
              <a:t> </a:t>
            </a:r>
            <a:r>
              <a:rPr lang="tr-TR" sz="2200" b="1" i="0" u="none" strike="noStrike" baseline="0" dirty="0" err="1">
                <a:solidFill>
                  <a:srgbClr val="000000"/>
                </a:solidFill>
              </a:rPr>
              <a:t>smart</a:t>
            </a:r>
            <a:r>
              <a:rPr lang="tr-TR" sz="2200" b="1" i="0" u="none" strike="noStrike" baseline="0" dirty="0">
                <a:solidFill>
                  <a:srgbClr val="000000"/>
                </a:solidFill>
              </a:rPr>
              <a:t> </a:t>
            </a:r>
            <a:r>
              <a:rPr lang="tr-TR" sz="2200" b="1" i="0" u="none" strike="noStrike" baseline="0" dirty="0" err="1">
                <a:solidFill>
                  <a:srgbClr val="000000"/>
                </a:solidFill>
              </a:rPr>
              <a:t>sensors</a:t>
            </a:r>
            <a:r>
              <a:rPr lang="tr-TR" sz="2200" b="1" i="0" u="none" strike="noStrike" baseline="0" dirty="0">
                <a:solidFill>
                  <a:srgbClr val="000000"/>
                </a:solidFill>
              </a:rPr>
              <a:t> </a:t>
            </a:r>
            <a:r>
              <a:rPr lang="tr-TR" sz="2200" b="1" i="0" u="none" strike="noStrike" baseline="0" dirty="0" err="1">
                <a:solidFill>
                  <a:srgbClr val="000000"/>
                </a:solidFill>
              </a:rPr>
              <a:t>and</a:t>
            </a:r>
            <a:r>
              <a:rPr lang="tr-TR" sz="2200" b="1" i="0" u="none" strike="noStrike" baseline="0" dirty="0">
                <a:solidFill>
                  <a:srgbClr val="000000"/>
                </a:solidFill>
              </a:rPr>
              <a:t> sensor </a:t>
            </a:r>
            <a:r>
              <a:rPr lang="tr-TR" sz="2200" b="1" i="0" u="none" strike="noStrike" baseline="0" dirty="0" err="1">
                <a:solidFill>
                  <a:srgbClr val="000000"/>
                </a:solidFill>
              </a:rPr>
              <a:t>fusion</a:t>
            </a:r>
            <a:r>
              <a:rPr lang="tr-TR" sz="2200" b="1" i="0" u="none" strike="noStrike" baseline="0" dirty="0">
                <a:solidFill>
                  <a:srgbClr val="000000"/>
                </a:solidFill>
              </a:rPr>
              <a:t>.</a:t>
            </a:r>
            <a:r>
              <a:rPr lang="tr-TR" sz="2200" b="0" i="0" u="none" strike="noStrike" baseline="0" dirty="0">
                <a:solidFill>
                  <a:srgbClr val="000000"/>
                </a:solidFill>
              </a:rPr>
              <a:t>  </a:t>
            </a:r>
            <a:r>
              <a:rPr lang="tr-TR" sz="2200" b="0" i="0" u="none" strike="noStrike" baseline="0" dirty="0" err="1">
                <a:solidFill>
                  <a:srgbClr val="000000"/>
                </a:solidFill>
              </a:rPr>
              <a:t>Yallup</a:t>
            </a:r>
            <a:r>
              <a:rPr lang="tr-TR" sz="2200" b="0" i="0" u="none" strike="noStrike" baseline="0" dirty="0">
                <a:solidFill>
                  <a:srgbClr val="000000"/>
                </a:solidFill>
              </a:rPr>
              <a:t>, Kevin, </a:t>
            </a:r>
            <a:r>
              <a:rPr lang="tr-TR" sz="2200" b="0" i="0" u="none" strike="noStrike" baseline="0" dirty="0" err="1">
                <a:solidFill>
                  <a:srgbClr val="000000"/>
                </a:solidFill>
              </a:rPr>
              <a:t>and</a:t>
            </a:r>
            <a:r>
              <a:rPr lang="tr-TR" sz="2200" b="0" i="0" u="none" strike="noStrike" baseline="0" dirty="0">
                <a:solidFill>
                  <a:srgbClr val="000000"/>
                </a:solidFill>
              </a:rPr>
              <a:t> </a:t>
            </a:r>
            <a:r>
              <a:rPr lang="tr-TR" sz="2200" b="0" i="0" u="none" strike="noStrike" baseline="0" dirty="0" err="1">
                <a:solidFill>
                  <a:srgbClr val="000000"/>
                </a:solidFill>
              </a:rPr>
              <a:t>Krzysztof</a:t>
            </a:r>
            <a:r>
              <a:rPr lang="tr-TR" sz="2200" b="0" i="0" u="none" strike="noStrike" baseline="0" dirty="0">
                <a:solidFill>
                  <a:srgbClr val="000000"/>
                </a:solidFill>
              </a:rPr>
              <a:t> </a:t>
            </a:r>
            <a:r>
              <a:rPr lang="tr-TR" sz="2200" b="0" i="0" u="none" strike="noStrike" baseline="0" dirty="0" err="1">
                <a:solidFill>
                  <a:srgbClr val="000000"/>
                </a:solidFill>
              </a:rPr>
              <a:t>Iniewski</a:t>
            </a:r>
            <a:r>
              <a:rPr lang="tr-TR" sz="2200" b="0" i="0" u="none" strike="noStrike" baseline="0" dirty="0">
                <a:solidFill>
                  <a:srgbClr val="000000"/>
                </a:solidFill>
              </a:rPr>
              <a:t>, </a:t>
            </a:r>
            <a:r>
              <a:rPr lang="tr-TR" sz="2200" b="0" i="0" u="none" strike="noStrike" baseline="0" dirty="0" err="1">
                <a:solidFill>
                  <a:srgbClr val="000000"/>
                </a:solidFill>
              </a:rPr>
              <a:t>eds</a:t>
            </a:r>
            <a:r>
              <a:rPr lang="tr-TR" sz="2200" b="0" i="0" u="none" strike="noStrike" baseline="0" dirty="0">
                <a:solidFill>
                  <a:srgbClr val="000000"/>
                </a:solidFill>
              </a:rPr>
              <a:t>. CRC </a:t>
            </a:r>
            <a:r>
              <a:rPr lang="tr-TR" sz="2200" b="0" i="0" u="none" strike="noStrike" baseline="0" dirty="0" err="1">
                <a:solidFill>
                  <a:srgbClr val="000000"/>
                </a:solidFill>
              </a:rPr>
              <a:t>Press</a:t>
            </a:r>
            <a:r>
              <a:rPr lang="tr-TR" sz="2200" b="0" i="0" u="none" strike="noStrike" baseline="0" dirty="0">
                <a:solidFill>
                  <a:srgbClr val="000000"/>
                </a:solidFill>
              </a:rPr>
              <a:t>, 2014.</a:t>
            </a:r>
            <a:endParaRPr lang="en-GB" sz="2200" b="0" i="0" u="none" strike="noStrike" baseline="0" dirty="0">
              <a:solidFill>
                <a:srgbClr val="000000"/>
              </a:solidFill>
            </a:endParaRPr>
          </a:p>
          <a:p>
            <a:pPr lvl="1">
              <a:lnSpc>
                <a:spcPct val="110000"/>
              </a:lnSpc>
            </a:pPr>
            <a:r>
              <a:rPr lang="tr-TR" sz="2200" b="1" i="0" u="none" strike="noStrike" baseline="0" dirty="0">
                <a:solidFill>
                  <a:srgbClr val="000000"/>
                </a:solidFill>
                <a:hlinkClick r:id="rId2"/>
              </a:rPr>
              <a:t>https://mdx.keylinks.org/new-ui/hierarchy/list/24270</a:t>
            </a:r>
            <a:r>
              <a:rPr lang="tr-TR" sz="2200" b="1" i="0" u="none" strike="noStrike" baseline="0" dirty="0">
                <a:solidFill>
                  <a:srgbClr val="000000"/>
                </a:solidFill>
              </a:rPr>
              <a:t> </a:t>
            </a:r>
          </a:p>
          <a:p>
            <a:pPr>
              <a:lnSpc>
                <a:spcPct val="110000"/>
              </a:lnSpc>
            </a:pPr>
            <a:r>
              <a:rPr lang="en-GB" sz="2600" b="1" i="0" u="none" strike="noStrike" baseline="0" dirty="0">
                <a:solidFill>
                  <a:srgbClr val="000000"/>
                </a:solidFill>
              </a:rPr>
              <a:t>Lectures slides</a:t>
            </a:r>
            <a:endParaRPr lang="tr-TR" sz="2600" b="1" i="0" u="none" strike="noStrike" baseline="0" dirty="0">
              <a:solidFill>
                <a:srgbClr val="000000"/>
              </a:solidFill>
            </a:endParaRPr>
          </a:p>
          <a:p>
            <a:pPr>
              <a:lnSpc>
                <a:spcPct val="110000"/>
              </a:lnSpc>
            </a:pPr>
            <a:r>
              <a:rPr lang="tr-TR" sz="2600" b="1" dirty="0" err="1">
                <a:solidFill>
                  <a:srgbClr val="000000"/>
                </a:solidFill>
              </a:rPr>
              <a:t>Recommended</a:t>
            </a:r>
            <a:r>
              <a:rPr lang="tr-TR" sz="2600" b="1" dirty="0">
                <a:solidFill>
                  <a:srgbClr val="000000"/>
                </a:solidFill>
              </a:rPr>
              <a:t> </a:t>
            </a:r>
            <a:r>
              <a:rPr lang="tr-TR" sz="2600" b="1" dirty="0" err="1">
                <a:solidFill>
                  <a:srgbClr val="000000"/>
                </a:solidFill>
              </a:rPr>
              <a:t>Videos</a:t>
            </a:r>
            <a:endParaRPr lang="en-GB" sz="2600" b="1" i="0" u="none" strike="noStrike" baseline="0" dirty="0">
              <a:solidFill>
                <a:srgbClr val="000000"/>
              </a:solidFill>
            </a:endParaRPr>
          </a:p>
          <a:p>
            <a:pPr>
              <a:lnSpc>
                <a:spcPct val="110000"/>
              </a:lnSpc>
            </a:pPr>
            <a:r>
              <a:rPr lang="en-GB" sz="2600" b="1" i="0" u="none" strike="noStrike" baseline="0" dirty="0">
                <a:solidFill>
                  <a:srgbClr val="000000"/>
                </a:solidFill>
              </a:rPr>
              <a:t>Recommended research papers/journals (IEEE, ACM, Science Direct, Springer etc)</a:t>
            </a:r>
          </a:p>
          <a:p>
            <a:endParaRPr lang="en-GB" sz="2600" b="0" i="0" u="none" strike="noStrike" baseline="0" dirty="0">
              <a:solidFill>
                <a:srgbClr val="000000"/>
              </a:solidFill>
            </a:endParaRPr>
          </a:p>
          <a:p>
            <a:endParaRPr lang="en-GB" sz="1800" b="0" i="0" u="none" strike="noStrike" baseline="0" dirty="0">
              <a:solidFill>
                <a:srgbClr val="000000"/>
              </a:solidFill>
              <a:latin typeface="Arial" panose="020B0604020202020204" pitchFamily="34" charset="0"/>
            </a:endParaRPr>
          </a:p>
          <a:p>
            <a:endParaRPr lang="en-GB" dirty="0"/>
          </a:p>
        </p:txBody>
      </p:sp>
      <p:sp>
        <p:nvSpPr>
          <p:cNvPr id="4" name="Date Placeholder 3">
            <a:extLst>
              <a:ext uri="{FF2B5EF4-FFF2-40B4-BE49-F238E27FC236}">
                <a16:creationId xmlns:a16="http://schemas.microsoft.com/office/drawing/2014/main" id="{C102744A-1614-0E14-EBB3-4325E9DC4141}"/>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31B82959-D577-0C95-0AA2-C690225DA018}"/>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61CC7003-A1E8-C831-D3B4-A0C4C9B57978}"/>
              </a:ext>
            </a:extLst>
          </p:cNvPr>
          <p:cNvSpPr>
            <a:spLocks noGrp="1"/>
          </p:cNvSpPr>
          <p:nvPr>
            <p:ph type="sldNum" sz="quarter" idx="12"/>
          </p:nvPr>
        </p:nvSpPr>
        <p:spPr/>
        <p:txBody>
          <a:bodyPr/>
          <a:lstStyle/>
          <a:p>
            <a:fld id="{3612906B-0D48-4D44-A2FA-F5590F1ECEEB}" type="slidenum">
              <a:rPr lang="en-GB" smtClean="0"/>
              <a:t>7</a:t>
            </a:fld>
            <a:endParaRPr lang="en-GB"/>
          </a:p>
        </p:txBody>
      </p:sp>
    </p:spTree>
    <p:extLst>
      <p:ext uri="{BB962C8B-B14F-4D97-AF65-F5344CB8AC3E}">
        <p14:creationId xmlns:p14="http://schemas.microsoft.com/office/powerpoint/2010/main" val="1919807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D2A75A-4178-EA1A-7CC8-EF6C95DA6536}"/>
              </a:ext>
            </a:extLst>
          </p:cNvPr>
          <p:cNvSpPr>
            <a:spLocks noGrp="1"/>
          </p:cNvSpPr>
          <p:nvPr>
            <p:ph type="title"/>
          </p:nvPr>
        </p:nvSpPr>
        <p:spPr/>
        <p:txBody>
          <a:bodyPr/>
          <a:lstStyle/>
          <a:p>
            <a:r>
              <a:rPr lang="tr-TR" dirty="0"/>
              <a:t>2.3 </a:t>
            </a:r>
            <a:r>
              <a:rPr lang="tr-TR" dirty="0" err="1"/>
              <a:t>Sensors</a:t>
            </a:r>
            <a:r>
              <a:rPr lang="tr-TR" dirty="0"/>
              <a:t> </a:t>
            </a:r>
            <a:r>
              <a:rPr lang="tr-TR" dirty="0" err="1"/>
              <a:t>and</a:t>
            </a:r>
            <a:r>
              <a:rPr lang="tr-TR" dirty="0"/>
              <a:t> </a:t>
            </a:r>
            <a:r>
              <a:rPr lang="tr-TR" dirty="0" err="1"/>
              <a:t>Decision</a:t>
            </a:r>
            <a:endParaRPr lang="tr-TR" dirty="0"/>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E1473D46-65B2-BF81-7F1E-5B9308AA401B}"/>
                  </a:ext>
                </a:extLst>
              </p:cNvPr>
              <p:cNvSpPr>
                <a:spLocks noGrp="1"/>
              </p:cNvSpPr>
              <p:nvPr>
                <p:ph idx="1"/>
              </p:nvPr>
            </p:nvSpPr>
            <p:spPr/>
            <p:txBody>
              <a:bodyPr>
                <a:normAutofit fontScale="92500" lnSpcReduction="10000"/>
              </a:bodyPr>
              <a:lstStyle/>
              <a:p>
                <a:r>
                  <a:rPr lang="en-US" dirty="0"/>
                  <a:t>a conductivity sensor, outputting the value True or False</a:t>
                </a:r>
              </a:p>
              <a:p>
                <a:r>
                  <a:rPr lang="en-US" dirty="0"/>
                  <a:t>a camera with a three detection algorithms: bottle, cardboard, paper</a:t>
                </a:r>
              </a:p>
              <a:p>
                <a:r>
                  <a:rPr lang="en-US" dirty="0"/>
                  <a:t>a scale, which gives a continuous value in kg.</a:t>
                </a:r>
                <a:endParaRPr lang="tr-TR" dirty="0"/>
              </a:p>
              <a:p>
                <a:r>
                  <a:rPr lang="tr-TR" dirty="0"/>
                  <a:t>Maximum </a:t>
                </a:r>
                <a:r>
                  <a:rPr lang="tr-TR" dirty="0" err="1"/>
                  <a:t>Likelihood</a:t>
                </a:r>
                <a:endParaRPr lang="tr-TR" dirty="0"/>
              </a:p>
              <a:p>
                <a:pPr lvl="1"/>
                <a:r>
                  <a:rPr lang="en-US" dirty="0"/>
                  <a:t>Maximum likelihood estimation outputs the state that “agrees” most with the measurement.</a:t>
                </a:r>
                <a:endParaRPr lang="tr-TR" dirty="0"/>
              </a:p>
              <a:p>
                <a:pPr lvl="1"/>
                <a:r>
                  <a:rPr lang="tr-TR" dirty="0"/>
                  <a:t>No sensor </a:t>
                </a:r>
                <a:r>
                  <a:rPr lang="tr-TR" dirty="0" err="1"/>
                  <a:t>available</a:t>
                </a:r>
                <a:r>
                  <a:rPr lang="tr-TR" dirty="0"/>
                  <a:t>: </a:t>
                </a:r>
                <a:r>
                  <a:rPr lang="tr-TR" dirty="0" err="1"/>
                  <a:t>Naive</a:t>
                </a:r>
                <a:r>
                  <a:rPr lang="tr-TR" dirty="0"/>
                  <a:t> </a:t>
                </a:r>
                <a:r>
                  <a:rPr lang="tr-TR" dirty="0" err="1"/>
                  <a:t>decision</a:t>
                </a:r>
                <a:r>
                  <a:rPr lang="tr-TR" dirty="0"/>
                  <a:t> </a:t>
                </a:r>
                <a:r>
                  <a:rPr lang="tr-TR" dirty="0" err="1"/>
                  <a:t>using</a:t>
                </a:r>
                <a:r>
                  <a:rPr lang="tr-TR" dirty="0"/>
                  <a:t> </a:t>
                </a:r>
                <a:r>
                  <a:rPr lang="tr-TR" dirty="0" err="1"/>
                  <a:t>priors</a:t>
                </a:r>
                <a:r>
                  <a:rPr lang="tr-TR" dirty="0"/>
                  <a:t>(</a:t>
                </a:r>
                <a:r>
                  <a:rPr lang="tr-TR" dirty="0" err="1"/>
                  <a:t>paper</a:t>
                </a:r>
                <a:r>
                  <a:rPr lang="tr-TR" dirty="0"/>
                  <a:t> bin)</a:t>
                </a:r>
              </a:p>
              <a:p>
                <a:pPr lvl="1"/>
                <a:r>
                  <a:rPr lang="tr-TR" dirty="0" err="1"/>
                  <a:t>Worst</a:t>
                </a:r>
                <a:r>
                  <a:rPr lang="tr-TR" dirty="0"/>
                  <a:t> </a:t>
                </a:r>
                <a:r>
                  <a:rPr lang="tr-TR" dirty="0" err="1"/>
                  <a:t>case</a:t>
                </a:r>
                <a:r>
                  <a:rPr lang="tr-TR" dirty="0"/>
                  <a:t> </a:t>
                </a:r>
                <a:r>
                  <a:rPr lang="tr-TR" dirty="0" err="1"/>
                  <a:t>optimization</a:t>
                </a:r>
                <a:r>
                  <a:rPr lang="tr-TR" dirty="0"/>
                  <a:t>: </a:t>
                </a:r>
                <a:r>
                  <a:rPr lang="en-US" dirty="0"/>
                  <a:t> minimize the damage that can occur in the worst case scenario.</a:t>
                </a:r>
                <a:r>
                  <a:rPr lang="tr-TR" dirty="0"/>
                  <a:t> (</a:t>
                </a:r>
                <a:r>
                  <a:rPr lang="tr-TR" dirty="0" err="1"/>
                  <a:t>nop</a:t>
                </a:r>
                <a:r>
                  <a:rPr lang="tr-TR" dirty="0"/>
                  <a:t> </a:t>
                </a:r>
                <a:r>
                  <a:rPr lang="tr-TR" dirty="0" err="1"/>
                  <a:t>action</a:t>
                </a:r>
                <a:r>
                  <a:rPr lang="tr-TR" dirty="0"/>
                  <a:t>)</a:t>
                </a:r>
              </a:p>
              <a:p>
                <a:pPr lvl="1"/>
                <a:r>
                  <a:rPr lang="tr-TR" dirty="0" err="1"/>
                  <a:t>Incorportating</a:t>
                </a:r>
                <a:r>
                  <a:rPr lang="tr-TR" dirty="0"/>
                  <a:t> sensor </a:t>
                </a:r>
                <a:r>
                  <a:rPr lang="tr-TR" dirty="0" err="1"/>
                  <a:t>information</a:t>
                </a:r>
                <a:endParaRPr lang="tr-TR" b="0" i="1" dirty="0">
                  <a:latin typeface="Cambria Math" panose="02040503050406030204" pitchFamily="18" charset="0"/>
                </a:endParaRPr>
              </a:p>
              <a:p>
                <a:pPr lvl="1"/>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arg</m:t>
                        </m:r>
                      </m:fName>
                      <m:e>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r>
                                  <a:rPr lang="tr-TR" b="0" i="1" smtClean="0">
                                    <a:latin typeface="Cambria Math" panose="02040503050406030204" pitchFamily="18" charset="0"/>
                                  </a:rPr>
                                  <m:t>𝑎</m:t>
                                </m:r>
                              </m:lim>
                            </m:limLow>
                          </m:fName>
                          <m:e>
                            <m:r>
                              <a:rPr lang="tr-TR" i="1">
                                <a:latin typeface="Cambria Math" panose="02040503050406030204" pitchFamily="18" charset="0"/>
                              </a:rPr>
                              <m:t>𝐸</m:t>
                            </m:r>
                            <m:d>
                              <m:dPr>
                                <m:begChr m:val="["/>
                                <m:endChr m:val="]"/>
                                <m:ctrlPr>
                                  <a:rPr lang="tr-TR" i="1">
                                    <a:latin typeface="Cambria Math" panose="02040503050406030204" pitchFamily="18" charset="0"/>
                                  </a:rPr>
                                </m:ctrlPr>
                              </m:dPr>
                              <m:e>
                                <m:r>
                                  <a:rPr lang="tr-TR" i="1">
                                    <a:latin typeface="Cambria Math" panose="02040503050406030204" pitchFamily="18" charset="0"/>
                                  </a:rPr>
                                  <m:t>𝑐𝑜𝑠𝑡</m:t>
                                </m:r>
                                <m:d>
                                  <m:dPr>
                                    <m:ctrlPr>
                                      <a:rPr lang="tr-TR" i="1">
                                        <a:latin typeface="Cambria Math" panose="02040503050406030204" pitchFamily="18" charset="0"/>
                                      </a:rPr>
                                    </m:ctrlPr>
                                  </m:dPr>
                                  <m:e>
                                    <m:r>
                                      <a:rPr lang="tr-TR" i="1">
                                        <a:latin typeface="Cambria Math" panose="02040503050406030204" pitchFamily="18" charset="0"/>
                                      </a:rPr>
                                      <m:t>𝑎</m:t>
                                    </m:r>
                                    <m:r>
                                      <a:rPr lang="tr-TR" i="1">
                                        <a:latin typeface="Cambria Math" panose="02040503050406030204" pitchFamily="18" charset="0"/>
                                      </a:rPr>
                                      <m:t>,</m:t>
                                    </m:r>
                                    <m:r>
                                      <a:rPr lang="tr-TR" i="1">
                                        <a:latin typeface="Cambria Math" panose="02040503050406030204" pitchFamily="18" charset="0"/>
                                      </a:rPr>
                                      <m:t>𝐶</m:t>
                                    </m:r>
                                  </m:e>
                                </m:d>
                                <m:r>
                                  <a:rPr lang="tr-TR" i="1">
                                    <a:latin typeface="Cambria Math" panose="02040503050406030204" pitchFamily="18" charset="0"/>
                                  </a:rPr>
                                  <m:t>|</m:t>
                                </m:r>
                                <m:r>
                                  <a:rPr lang="tr-TR" i="1">
                                    <a:latin typeface="Cambria Math" panose="02040503050406030204" pitchFamily="18" charset="0"/>
                                  </a:rPr>
                                  <m:t>𝑆</m:t>
                                </m:r>
                                <m:r>
                                  <a:rPr lang="tr-TR" i="1">
                                    <a:latin typeface="Cambria Math" panose="02040503050406030204" pitchFamily="18" charset="0"/>
                                  </a:rPr>
                                  <m:t>=</m:t>
                                </m:r>
                                <m:r>
                                  <a:rPr lang="tr-TR" i="1">
                                    <a:latin typeface="Cambria Math" panose="02040503050406030204" pitchFamily="18" charset="0"/>
                                  </a:rPr>
                                  <m:t>𝑠</m:t>
                                </m:r>
                              </m:e>
                            </m:d>
                          </m:e>
                        </m:func>
                      </m:e>
                    </m:func>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arg</m:t>
                        </m:r>
                      </m:fName>
                      <m:e>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r>
                                  <a:rPr lang="tr-TR" b="0" i="1" smtClean="0">
                                    <a:latin typeface="Cambria Math" panose="02040503050406030204" pitchFamily="18" charset="0"/>
                                  </a:rPr>
                                  <m:t>𝑎</m:t>
                                </m:r>
                              </m:lim>
                            </m:limLow>
                          </m:fName>
                          <m:e>
                            <m:nary>
                              <m:naryPr>
                                <m:chr m:val="∑"/>
                                <m:ctrlPr>
                                  <a:rPr lang="tr-TR" i="1">
                                    <a:latin typeface="Cambria Math" panose="02040503050406030204" pitchFamily="18" charset="0"/>
                                  </a:rPr>
                                </m:ctrlPr>
                              </m:naryPr>
                              <m:sub>
                                <m:r>
                                  <m:rPr>
                                    <m:brk m:alnAt="23"/>
                                  </m:rPr>
                                  <a:rPr lang="tr-TR" i="1">
                                    <a:latin typeface="Cambria Math" panose="02040503050406030204" pitchFamily="18" charset="0"/>
                                  </a:rPr>
                                  <m:t>𝑐</m:t>
                                </m:r>
                                <m:r>
                                  <a:rPr lang="tr-TR" i="1">
                                    <a:latin typeface="Cambria Math" panose="02040503050406030204" pitchFamily="18" charset="0"/>
                                  </a:rPr>
                                  <m:t>∈</m:t>
                                </m:r>
                                <m:r>
                                  <m:rPr>
                                    <m:sty m:val="p"/>
                                  </m:rPr>
                                  <a:rPr lang="tr-TR">
                                    <a:latin typeface="Cambria Math" panose="02040503050406030204" pitchFamily="18" charset="0"/>
                                  </a:rPr>
                                  <m:t>Ω</m:t>
                                </m:r>
                              </m:sub>
                              <m:sup/>
                              <m:e>
                                <m:r>
                                  <a:rPr lang="tr-TR" i="1">
                                    <a:latin typeface="Cambria Math" panose="02040503050406030204" pitchFamily="18" charset="0"/>
                                  </a:rPr>
                                  <m:t>𝑐𝑜𝑠𝑡</m:t>
                                </m:r>
                                <m:d>
                                  <m:dPr>
                                    <m:ctrlPr>
                                      <a:rPr lang="tr-TR" i="1">
                                        <a:latin typeface="Cambria Math" panose="02040503050406030204" pitchFamily="18" charset="0"/>
                                      </a:rPr>
                                    </m:ctrlPr>
                                  </m:dPr>
                                  <m:e>
                                    <m:r>
                                      <a:rPr lang="tr-TR" i="1">
                                        <a:latin typeface="Cambria Math" panose="02040503050406030204" pitchFamily="18" charset="0"/>
                                      </a:rPr>
                                      <m:t>𝑎</m:t>
                                    </m:r>
                                    <m:r>
                                      <a:rPr lang="tr-TR" i="1">
                                        <a:latin typeface="Cambria Math" panose="02040503050406030204" pitchFamily="18" charset="0"/>
                                      </a:rPr>
                                      <m:t>,</m:t>
                                    </m:r>
                                    <m:r>
                                      <a:rPr lang="tr-TR" i="1">
                                        <a:latin typeface="Cambria Math" panose="02040503050406030204" pitchFamily="18" charset="0"/>
                                      </a:rPr>
                                      <m:t>𝑐</m:t>
                                    </m:r>
                                  </m:e>
                                </m:d>
                                <m:r>
                                  <a:rPr lang="tr-TR" i="1">
                                    <a:latin typeface="Cambria Math" panose="02040503050406030204" pitchFamily="18" charset="0"/>
                                  </a:rPr>
                                  <m:t>𝑃</m:t>
                                </m:r>
                                <m:r>
                                  <a:rPr lang="tr-TR" i="1">
                                    <a:latin typeface="Cambria Math" panose="02040503050406030204" pitchFamily="18" charset="0"/>
                                  </a:rPr>
                                  <m:t>(</m:t>
                                </m:r>
                                <m:r>
                                  <a:rPr lang="tr-TR" i="1">
                                    <a:latin typeface="Cambria Math" panose="02040503050406030204" pitchFamily="18" charset="0"/>
                                  </a:rPr>
                                  <m:t>𝑐</m:t>
                                </m:r>
                                <m:r>
                                  <a:rPr lang="tr-TR" i="1">
                                    <a:latin typeface="Cambria Math" panose="02040503050406030204" pitchFamily="18" charset="0"/>
                                  </a:rPr>
                                  <m:t>|</m:t>
                                </m:r>
                                <m:r>
                                  <a:rPr lang="tr-TR" i="1">
                                    <a:latin typeface="Cambria Math" panose="02040503050406030204" pitchFamily="18" charset="0"/>
                                  </a:rPr>
                                  <m:t>𝑆</m:t>
                                </m:r>
                                <m:r>
                                  <a:rPr lang="tr-TR" i="1">
                                    <a:latin typeface="Cambria Math" panose="02040503050406030204" pitchFamily="18" charset="0"/>
                                  </a:rPr>
                                  <m:t>=</m:t>
                                </m:r>
                                <m:r>
                                  <a:rPr lang="tr-TR" i="1">
                                    <a:latin typeface="Cambria Math" panose="02040503050406030204" pitchFamily="18" charset="0"/>
                                  </a:rPr>
                                  <m:t>𝑠</m:t>
                                </m:r>
                                <m:r>
                                  <a:rPr lang="tr-TR" i="1">
                                    <a:latin typeface="Cambria Math" panose="02040503050406030204" pitchFamily="18" charset="0"/>
                                  </a:rPr>
                                  <m:t>)</m:t>
                                </m:r>
                              </m:e>
                            </m:nary>
                          </m:e>
                        </m:func>
                      </m:e>
                    </m:func>
                  </m:oMath>
                </a14:m>
                <a:endParaRPr lang="tr-TR" dirty="0"/>
              </a:p>
            </p:txBody>
          </p:sp>
        </mc:Choice>
        <mc:Fallback xmlns="">
          <p:sp>
            <p:nvSpPr>
              <p:cNvPr id="3" name="İçerik Yer Tutucusu 2">
                <a:extLst>
                  <a:ext uri="{FF2B5EF4-FFF2-40B4-BE49-F238E27FC236}">
                    <a16:creationId xmlns:a16="http://schemas.microsoft.com/office/drawing/2014/main" id="{E1473D46-65B2-BF81-7F1E-5B9308AA401B}"/>
                  </a:ext>
                </a:extLst>
              </p:cNvPr>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en-GB">
                    <a:noFill/>
                  </a:rPr>
                  <a:t> </a:t>
                </a:r>
              </a:p>
            </p:txBody>
          </p:sp>
        </mc:Fallback>
      </mc:AlternateContent>
      <p:sp>
        <p:nvSpPr>
          <p:cNvPr id="4" name="Slayt Numarası Yer Tutucusu 3">
            <a:extLst>
              <a:ext uri="{FF2B5EF4-FFF2-40B4-BE49-F238E27FC236}">
                <a16:creationId xmlns:a16="http://schemas.microsoft.com/office/drawing/2014/main" id="{DC2075E9-A850-553E-54AC-E47299CA0765}"/>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70</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3EAC6ECC-D640-DF02-BC51-AC62D75402BD}"/>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02E67E14-D7E9-C713-F65A-41C16E7D85A0}"/>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1438381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5EA52E-BB87-D9FC-DD86-98765351C604}"/>
              </a:ext>
            </a:extLst>
          </p:cNvPr>
          <p:cNvSpPr>
            <a:spLocks noGrp="1"/>
          </p:cNvSpPr>
          <p:nvPr>
            <p:ph type="title"/>
          </p:nvPr>
        </p:nvSpPr>
        <p:spPr>
          <a:xfrm>
            <a:off x="838200" y="365126"/>
            <a:ext cx="8821366" cy="726256"/>
          </a:xfrm>
        </p:spPr>
        <p:txBody>
          <a:bodyPr/>
          <a:lstStyle/>
          <a:p>
            <a:r>
              <a:rPr lang="tr-TR" dirty="0"/>
              <a:t>3 Robot </a:t>
            </a:r>
            <a:r>
              <a:rPr lang="tr-TR" dirty="0" err="1"/>
              <a:t>Vacuum</a:t>
            </a:r>
            <a:r>
              <a:rPr lang="tr-TR" dirty="0"/>
              <a:t> </a:t>
            </a:r>
            <a:r>
              <a:rPr lang="tr-TR" dirty="0" err="1"/>
              <a:t>Cleaner</a:t>
            </a:r>
            <a:endParaRPr lang="tr-TR" dirty="0"/>
          </a:p>
        </p:txBody>
      </p:sp>
      <p:sp>
        <p:nvSpPr>
          <p:cNvPr id="3" name="İçerik Yer Tutucusu 2">
            <a:extLst>
              <a:ext uri="{FF2B5EF4-FFF2-40B4-BE49-F238E27FC236}">
                <a16:creationId xmlns:a16="http://schemas.microsoft.com/office/drawing/2014/main" id="{5801EBE3-D197-C9ED-C156-D65B9383160F}"/>
              </a:ext>
            </a:extLst>
          </p:cNvPr>
          <p:cNvSpPr>
            <a:spLocks noGrp="1"/>
          </p:cNvSpPr>
          <p:nvPr>
            <p:ph idx="1"/>
          </p:nvPr>
        </p:nvSpPr>
        <p:spPr>
          <a:xfrm>
            <a:off x="550606" y="1091382"/>
            <a:ext cx="9866571" cy="5236393"/>
          </a:xfrm>
        </p:spPr>
        <p:txBody>
          <a:bodyPr>
            <a:normAutofit fontScale="62500" lnSpcReduction="20000"/>
          </a:bodyPr>
          <a:lstStyle/>
          <a:p>
            <a:r>
              <a:rPr lang="tr-TR" dirty="0"/>
              <a:t>Robot c</a:t>
            </a:r>
            <a:r>
              <a:rPr lang="en-US" dirty="0"/>
              <a:t>an perform navigation, motion planning, and motion control. </a:t>
            </a:r>
            <a:endParaRPr lang="tr-TR" dirty="0"/>
          </a:p>
          <a:p>
            <a:r>
              <a:rPr lang="tr-TR" dirty="0" err="1"/>
              <a:t>We</a:t>
            </a:r>
            <a:r>
              <a:rPr lang="tr-TR" dirty="0"/>
              <a:t> </a:t>
            </a:r>
            <a:r>
              <a:rPr lang="tr-TR" dirty="0" err="1"/>
              <a:t>focus</a:t>
            </a:r>
            <a:r>
              <a:rPr lang="tr-TR" dirty="0"/>
              <a:t> on </a:t>
            </a:r>
            <a:r>
              <a:rPr lang="en-US" dirty="0"/>
              <a:t>high-level problems (</a:t>
            </a:r>
            <a:r>
              <a:rPr lang="tr-TR" dirty="0" err="1"/>
              <a:t>e.g</a:t>
            </a:r>
            <a:r>
              <a:rPr lang="tr-TR" dirty="0"/>
              <a:t>.</a:t>
            </a:r>
            <a:r>
              <a:rPr lang="en-US" dirty="0"/>
              <a:t> which room to clean next), without worrying about low-level details</a:t>
            </a:r>
          </a:p>
          <a:p>
            <a:r>
              <a:rPr lang="tr-TR" dirty="0" err="1"/>
              <a:t>Differences</a:t>
            </a:r>
            <a:r>
              <a:rPr lang="tr-TR" dirty="0"/>
              <a:t>: </a:t>
            </a:r>
          </a:p>
          <a:p>
            <a:pPr lvl="1"/>
            <a:r>
              <a:rPr lang="en-US" dirty="0"/>
              <a:t>effects of actions depend on the current world state; </a:t>
            </a:r>
            <a:endParaRPr lang="tr-TR" dirty="0"/>
          </a:p>
          <a:p>
            <a:pPr lvl="2"/>
            <a:r>
              <a:rPr lang="en-US" dirty="0"/>
              <a:t>if a robot is in the living room and moves to its left, it will arrive to a different location than if it had started in the office.</a:t>
            </a:r>
            <a:endParaRPr lang="tr-TR" dirty="0"/>
          </a:p>
          <a:p>
            <a:pPr lvl="1"/>
            <a:r>
              <a:rPr lang="en-US" dirty="0"/>
              <a:t>Second, the actions executed by the vacuum cleaning robot have </a:t>
            </a:r>
            <a:r>
              <a:rPr lang="tr-TR" dirty="0" err="1"/>
              <a:t>future</a:t>
            </a:r>
            <a:r>
              <a:rPr lang="tr-TR" dirty="0"/>
              <a:t> (</a:t>
            </a:r>
            <a:r>
              <a:rPr lang="tr-TR" dirty="0" err="1"/>
              <a:t>and</a:t>
            </a:r>
            <a:r>
              <a:rPr lang="tr-TR" dirty="0"/>
              <a:t> </a:t>
            </a:r>
            <a:r>
              <a:rPr lang="tr-TR" dirty="0" err="1"/>
              <a:t>uncertain</a:t>
            </a:r>
            <a:r>
              <a:rPr lang="tr-TR" dirty="0"/>
              <a:t>) </a:t>
            </a:r>
            <a:r>
              <a:rPr lang="tr-TR" dirty="0" err="1"/>
              <a:t>effects</a:t>
            </a:r>
            <a:endParaRPr lang="tr-TR" dirty="0"/>
          </a:p>
          <a:p>
            <a:pPr lvl="1"/>
            <a:r>
              <a:rPr lang="en-US" dirty="0"/>
              <a:t>achieving goals in the future will depend on the actions the robot executes now</a:t>
            </a:r>
          </a:p>
          <a:p>
            <a:r>
              <a:rPr lang="en-US" dirty="0"/>
              <a:t>states correspond to rooms in the house, </a:t>
            </a:r>
            <a:endParaRPr lang="tr-TR" dirty="0"/>
          </a:p>
          <a:p>
            <a:r>
              <a:rPr lang="en-US" dirty="0"/>
              <a:t>trajectories correspond to the robot moving from room to room.</a:t>
            </a:r>
          </a:p>
          <a:p>
            <a:r>
              <a:rPr lang="en-US" dirty="0"/>
              <a:t>Sensing </a:t>
            </a:r>
            <a:r>
              <a:rPr lang="tr-TR" dirty="0"/>
              <a:t>is</a:t>
            </a:r>
            <a:r>
              <a:rPr lang="en-US" dirty="0"/>
              <a:t> quite limited in this chapter. </a:t>
            </a:r>
            <a:endParaRPr lang="tr-TR" dirty="0"/>
          </a:p>
          <a:p>
            <a:pPr lvl="1"/>
            <a:r>
              <a:rPr lang="en-US" dirty="0"/>
              <a:t>simple (discrete) light sensor. </a:t>
            </a:r>
            <a:endParaRPr lang="tr-TR" dirty="0"/>
          </a:p>
          <a:p>
            <a:r>
              <a:rPr lang="en-US" dirty="0"/>
              <a:t>perception becomes a more interesting problem. </a:t>
            </a:r>
            <a:endParaRPr lang="tr-TR" dirty="0"/>
          </a:p>
          <a:p>
            <a:pPr lvl="1"/>
            <a:r>
              <a:rPr lang="en-US" dirty="0"/>
              <a:t>Hidden Markov Models (HMMs), which define probabilistic models for sensing over time. </a:t>
            </a:r>
          </a:p>
          <a:p>
            <a:r>
              <a:rPr lang="en-US" dirty="0"/>
              <a:t>Planning</a:t>
            </a:r>
            <a:r>
              <a:rPr lang="tr-TR" dirty="0"/>
              <a:t>: </a:t>
            </a:r>
            <a:r>
              <a:rPr lang="en-US" dirty="0"/>
              <a:t>sequences of actions that occur over time. </a:t>
            </a:r>
            <a:endParaRPr lang="tr-TR" dirty="0"/>
          </a:p>
          <a:p>
            <a:pPr lvl="1"/>
            <a:r>
              <a:rPr lang="en-US" dirty="0"/>
              <a:t>Markov Decision Processes (MDPs). </a:t>
            </a:r>
            <a:endParaRPr lang="tr-TR" dirty="0"/>
          </a:p>
          <a:p>
            <a:pPr lvl="2"/>
            <a:r>
              <a:rPr lang="en-US" dirty="0"/>
              <a:t>the notion of reward, </a:t>
            </a:r>
            <a:endParaRPr lang="tr-TR" dirty="0"/>
          </a:p>
          <a:p>
            <a:pPr lvl="2"/>
            <a:r>
              <a:rPr lang="en-US" dirty="0"/>
              <a:t>deduce an optimal policy, i.e., what to do in each state to maximize the aggregate reward over time.</a:t>
            </a:r>
          </a:p>
          <a:p>
            <a:pPr lvl="1"/>
            <a:r>
              <a:rPr lang="en-US" dirty="0"/>
              <a:t>reinforcement learning</a:t>
            </a:r>
            <a:r>
              <a:rPr lang="tr-TR" dirty="0"/>
              <a:t>:</a:t>
            </a:r>
            <a:r>
              <a:rPr lang="en-US" dirty="0"/>
              <a:t> where we will estimate the parameters of an MDP using data that is obtained during the robot’s normal operation.</a:t>
            </a:r>
            <a:endParaRPr lang="tr-TR" dirty="0"/>
          </a:p>
        </p:txBody>
      </p:sp>
      <p:sp>
        <p:nvSpPr>
          <p:cNvPr id="4" name="Slayt Numarası Yer Tutucusu 3">
            <a:extLst>
              <a:ext uri="{FF2B5EF4-FFF2-40B4-BE49-F238E27FC236}">
                <a16:creationId xmlns:a16="http://schemas.microsoft.com/office/drawing/2014/main" id="{A7ADF74A-C172-68B3-DA47-FDE8F41F46E6}"/>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71</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C29CD008-7B3D-4AD7-B20A-0D109936C4D5}"/>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6811966D-2AC7-1669-7898-1B2DF0899800}"/>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1733644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E4E35D9-C67E-1C19-2201-1CCE20038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063" y="4787353"/>
            <a:ext cx="3932287" cy="1934122"/>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C84E278C-4D9A-3919-B714-CAFD03869A21}"/>
              </a:ext>
            </a:extLst>
          </p:cNvPr>
          <p:cNvSpPr>
            <a:spLocks noGrp="1"/>
          </p:cNvSpPr>
          <p:nvPr>
            <p:ph type="title"/>
          </p:nvPr>
        </p:nvSpPr>
        <p:spPr/>
        <p:txBody>
          <a:bodyPr/>
          <a:lstStyle/>
          <a:p>
            <a:r>
              <a:rPr lang="tr-TR" dirty="0"/>
              <a:t>3.1 </a:t>
            </a:r>
            <a:r>
              <a:rPr lang="tr-TR" dirty="0" err="1"/>
              <a:t>Modeling</a:t>
            </a:r>
            <a:r>
              <a:rPr lang="tr-TR" dirty="0"/>
              <a:t> </a:t>
            </a:r>
            <a:r>
              <a:rPr lang="tr-TR" dirty="0" err="1"/>
              <a:t>States</a:t>
            </a:r>
            <a:endParaRPr lang="tr-TR" dirty="0"/>
          </a:p>
        </p:txBody>
      </p:sp>
      <p:sp>
        <p:nvSpPr>
          <p:cNvPr id="3" name="İçerik Yer Tutucusu 2">
            <a:extLst>
              <a:ext uri="{FF2B5EF4-FFF2-40B4-BE49-F238E27FC236}">
                <a16:creationId xmlns:a16="http://schemas.microsoft.com/office/drawing/2014/main" id="{C894B182-7709-6602-977F-B9E3B56DF533}"/>
              </a:ext>
            </a:extLst>
          </p:cNvPr>
          <p:cNvSpPr>
            <a:spLocks noGrp="1"/>
          </p:cNvSpPr>
          <p:nvPr>
            <p:ph idx="1"/>
          </p:nvPr>
        </p:nvSpPr>
        <p:spPr/>
        <p:txBody>
          <a:bodyPr/>
          <a:lstStyle/>
          <a:p>
            <a:r>
              <a:rPr lang="tr-TR" dirty="0" err="1"/>
              <a:t>Location</a:t>
            </a:r>
            <a:r>
              <a:rPr lang="tr-TR" dirty="0"/>
              <a:t>: </a:t>
            </a:r>
            <a:r>
              <a:rPr lang="tr-TR" dirty="0" err="1"/>
              <a:t>Exact</a:t>
            </a:r>
            <a:r>
              <a:rPr lang="tr-TR" dirty="0"/>
              <a:t> (</a:t>
            </a:r>
            <a:r>
              <a:rPr lang="tr-TR" dirty="0" err="1"/>
              <a:t>x,y</a:t>
            </a:r>
            <a:r>
              <a:rPr lang="tr-TR" dirty="0"/>
              <a:t>) </a:t>
            </a:r>
            <a:r>
              <a:rPr lang="tr-TR" dirty="0" err="1"/>
              <a:t>or</a:t>
            </a:r>
            <a:r>
              <a:rPr lang="tr-TR" dirty="0"/>
              <a:t> </a:t>
            </a:r>
            <a:r>
              <a:rPr lang="tr-TR" dirty="0" err="1"/>
              <a:t>just</a:t>
            </a:r>
            <a:r>
              <a:rPr lang="tr-TR" dirty="0"/>
              <a:t> </a:t>
            </a:r>
            <a:r>
              <a:rPr lang="tr-TR" dirty="0" err="1"/>
              <a:t>the</a:t>
            </a:r>
            <a:r>
              <a:rPr lang="tr-TR" dirty="0"/>
              <a:t> </a:t>
            </a:r>
            <a:r>
              <a:rPr lang="tr-TR" dirty="0" err="1"/>
              <a:t>room</a:t>
            </a:r>
            <a:endParaRPr lang="tr-TR" dirty="0"/>
          </a:p>
          <a:p>
            <a:r>
              <a:rPr lang="tr-TR" dirty="0" err="1"/>
              <a:t>Heading</a:t>
            </a:r>
            <a:r>
              <a:rPr lang="tr-TR" dirty="0"/>
              <a:t>: May be </a:t>
            </a:r>
            <a:r>
              <a:rPr lang="tr-TR" dirty="0" err="1"/>
              <a:t>neglected</a:t>
            </a:r>
            <a:endParaRPr lang="tr-TR" dirty="0"/>
          </a:p>
          <a:p>
            <a:r>
              <a:rPr lang="tr-TR" dirty="0" err="1"/>
              <a:t>Physical</a:t>
            </a:r>
            <a:r>
              <a:rPr lang="tr-TR" dirty="0"/>
              <a:t> </a:t>
            </a:r>
            <a:r>
              <a:rPr lang="tr-TR" dirty="0" err="1"/>
              <a:t>condition</a:t>
            </a:r>
            <a:r>
              <a:rPr lang="tr-TR" dirty="0"/>
              <a:t> : </a:t>
            </a:r>
            <a:r>
              <a:rPr lang="tr-TR" dirty="0" err="1"/>
              <a:t>e.g</a:t>
            </a:r>
            <a:r>
              <a:rPr lang="tr-TR" dirty="0"/>
              <a:t>. </a:t>
            </a:r>
            <a:r>
              <a:rPr lang="tr-TR" dirty="0" err="1"/>
              <a:t>Floor</a:t>
            </a:r>
            <a:r>
              <a:rPr lang="tr-TR" dirty="0"/>
              <a:t> </a:t>
            </a:r>
            <a:r>
              <a:rPr lang="tr-TR" dirty="0" err="1"/>
              <a:t>carpeted</a:t>
            </a:r>
            <a:r>
              <a:rPr lang="tr-TR" dirty="0"/>
              <a:t> </a:t>
            </a:r>
            <a:r>
              <a:rPr lang="tr-TR" dirty="0" err="1"/>
              <a:t>or</a:t>
            </a:r>
            <a:r>
              <a:rPr lang="tr-TR" dirty="0"/>
              <a:t> not</a:t>
            </a:r>
          </a:p>
          <a:p>
            <a:r>
              <a:rPr lang="tr-TR" dirty="0" err="1"/>
              <a:t>Location</a:t>
            </a:r>
            <a:r>
              <a:rPr lang="tr-TR" dirty="0"/>
              <a:t> of </a:t>
            </a:r>
            <a:r>
              <a:rPr lang="tr-TR" dirty="0" err="1"/>
              <a:t>any</a:t>
            </a:r>
            <a:r>
              <a:rPr lang="tr-TR" dirty="0"/>
              <a:t> </a:t>
            </a:r>
            <a:r>
              <a:rPr lang="tr-TR" dirty="0" err="1"/>
              <a:t>pets</a:t>
            </a:r>
            <a:r>
              <a:rPr lang="tr-TR" dirty="0"/>
              <a:t> </a:t>
            </a:r>
            <a:r>
              <a:rPr lang="tr-TR" dirty="0" err="1"/>
              <a:t>or</a:t>
            </a:r>
            <a:r>
              <a:rPr lang="tr-TR" dirty="0"/>
              <a:t> </a:t>
            </a:r>
            <a:r>
              <a:rPr lang="tr-TR" dirty="0" err="1"/>
              <a:t>children</a:t>
            </a:r>
            <a:r>
              <a:rPr lang="tr-TR" dirty="0"/>
              <a:t>: Robot </a:t>
            </a:r>
            <a:r>
              <a:rPr lang="tr-TR" dirty="0" err="1"/>
              <a:t>may</a:t>
            </a:r>
            <a:r>
              <a:rPr lang="tr-TR" dirty="0"/>
              <a:t> </a:t>
            </a:r>
            <a:r>
              <a:rPr lang="tr-TR" dirty="0" err="1"/>
              <a:t>have</a:t>
            </a:r>
            <a:r>
              <a:rPr lang="tr-TR" dirty="0"/>
              <a:t> </a:t>
            </a:r>
            <a:r>
              <a:rPr lang="tr-TR" dirty="0" err="1"/>
              <a:t>collision</a:t>
            </a:r>
            <a:r>
              <a:rPr lang="tr-TR" dirty="0"/>
              <a:t> </a:t>
            </a:r>
            <a:r>
              <a:rPr lang="tr-TR" dirty="0" err="1"/>
              <a:t>avoidance</a:t>
            </a:r>
            <a:r>
              <a:rPr lang="tr-TR" dirty="0"/>
              <a:t> software</a:t>
            </a:r>
          </a:p>
          <a:p>
            <a:r>
              <a:rPr lang="tr-TR" dirty="0"/>
              <a:t>Time: </a:t>
            </a:r>
            <a:r>
              <a:rPr lang="tr-TR" dirty="0" err="1"/>
              <a:t>Discrete</a:t>
            </a:r>
            <a:r>
              <a:rPr lang="tr-TR" dirty="0"/>
              <a:t> t={1,2,3,…}</a:t>
            </a:r>
          </a:p>
          <a:p>
            <a:pPr lvl="1"/>
            <a:r>
              <a:rPr lang="tr-TR" dirty="0" err="1"/>
              <a:t>States</a:t>
            </a:r>
            <a:r>
              <a:rPr lang="tr-TR" dirty="0"/>
              <a:t>: X_1, X_2,…</a:t>
            </a:r>
          </a:p>
          <a:p>
            <a:r>
              <a:rPr lang="tr-TR" dirty="0" err="1"/>
              <a:t>Initially</a:t>
            </a:r>
            <a:r>
              <a:rPr lang="tr-TR" dirty="0"/>
              <a:t> : </a:t>
            </a:r>
            <a:r>
              <a:rPr lang="tr-TR" dirty="0" err="1"/>
              <a:t>Random</a:t>
            </a:r>
            <a:r>
              <a:rPr lang="tr-TR" dirty="0"/>
              <a:t> </a:t>
            </a:r>
            <a:r>
              <a:rPr lang="tr-TR" dirty="0" err="1"/>
              <a:t>quantity</a:t>
            </a:r>
            <a:r>
              <a:rPr lang="tr-TR" dirty="0"/>
              <a:t> </a:t>
            </a:r>
            <a:r>
              <a:rPr lang="tr-TR" dirty="0" err="1"/>
              <a:t>with</a:t>
            </a:r>
            <a:r>
              <a:rPr lang="tr-TR" dirty="0"/>
              <a:t> a </a:t>
            </a:r>
            <a:r>
              <a:rPr lang="tr-TR" dirty="0" err="1"/>
              <a:t>prior</a:t>
            </a:r>
            <a:r>
              <a:rPr lang="tr-TR" dirty="0"/>
              <a:t> </a:t>
            </a:r>
            <a:r>
              <a:rPr lang="tr-TR" dirty="0" err="1"/>
              <a:t>distribution</a:t>
            </a:r>
            <a:endParaRPr lang="tr-TR" dirty="0"/>
          </a:p>
          <a:p>
            <a:r>
              <a:rPr lang="tr-TR" dirty="0" err="1"/>
              <a:t>Transitions</a:t>
            </a:r>
            <a:r>
              <a:rPr lang="tr-TR" dirty="0"/>
              <a:t>: May be </a:t>
            </a:r>
            <a:r>
              <a:rPr lang="tr-TR" dirty="0" err="1"/>
              <a:t>limited</a:t>
            </a:r>
            <a:endParaRPr lang="tr-TR" dirty="0"/>
          </a:p>
          <a:p>
            <a:endParaRPr lang="tr-TR" dirty="0"/>
          </a:p>
        </p:txBody>
      </p:sp>
      <p:sp>
        <p:nvSpPr>
          <p:cNvPr id="4" name="Slayt Numarası Yer Tutucusu 3">
            <a:extLst>
              <a:ext uri="{FF2B5EF4-FFF2-40B4-BE49-F238E27FC236}">
                <a16:creationId xmlns:a16="http://schemas.microsoft.com/office/drawing/2014/main" id="{89C82623-EC10-40C6-438E-7B84570714C2}"/>
              </a:ext>
            </a:extLst>
          </p:cNvPr>
          <p:cNvSpPr>
            <a:spLocks noGrp="1"/>
          </p:cNvSpPr>
          <p:nvPr>
            <p:ph type="sldNum" sz="quarter" idx="11"/>
          </p:nvPr>
        </p:nvSpPr>
        <p:spPr/>
        <p:txBody>
          <a:bodyPr/>
          <a:lstStyle/>
          <a:p>
            <a:pPr>
              <a:defRPr/>
            </a:pPr>
            <a:r>
              <a:rPr lang="en-US" altLang="en-US" dirty="0">
                <a:solidFill>
                  <a:srgbClr val="D52B1E"/>
                </a:solidFill>
              </a:rPr>
              <a:t> </a:t>
            </a:r>
            <a:fld id="{260ABF00-7C60-44FA-BF09-EBB1D0BB95EA}" type="slidenum">
              <a:rPr lang="en-US" altLang="en-US" smtClean="0">
                <a:solidFill>
                  <a:srgbClr val="6E6E6E"/>
                </a:solidFill>
              </a:rPr>
              <a:pPr>
                <a:defRPr/>
              </a:pPr>
              <a:t>72</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9C50CDCA-8B15-76CD-83BF-D292AD15C426}"/>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F6AFD154-6509-7003-7E91-F0AEE2ABB560}"/>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34948211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7FF04-C406-6876-DF65-459795FB1D91}"/>
              </a:ext>
            </a:extLst>
          </p:cNvPr>
          <p:cNvSpPr>
            <a:spLocks noGrp="1"/>
          </p:cNvSpPr>
          <p:nvPr>
            <p:ph type="title"/>
          </p:nvPr>
        </p:nvSpPr>
        <p:spPr/>
        <p:txBody>
          <a:bodyPr/>
          <a:lstStyle/>
          <a:p>
            <a:r>
              <a:rPr lang="tr-TR" dirty="0"/>
              <a:t>4. Warehouse </a:t>
            </a:r>
            <a:r>
              <a:rPr lang="tr-TR" dirty="0" err="1"/>
              <a:t>Robots</a:t>
            </a:r>
            <a:endParaRPr lang="tr-TR" dirty="0"/>
          </a:p>
        </p:txBody>
      </p:sp>
      <p:sp>
        <p:nvSpPr>
          <p:cNvPr id="3" name="İçerik Yer Tutucusu 2">
            <a:extLst>
              <a:ext uri="{FF2B5EF4-FFF2-40B4-BE49-F238E27FC236}">
                <a16:creationId xmlns:a16="http://schemas.microsoft.com/office/drawing/2014/main" id="{B357D013-CA96-9126-8885-A387B2D6240D}"/>
              </a:ext>
            </a:extLst>
          </p:cNvPr>
          <p:cNvSpPr>
            <a:spLocks noGrp="1"/>
          </p:cNvSpPr>
          <p:nvPr>
            <p:ph idx="1"/>
          </p:nvPr>
        </p:nvSpPr>
        <p:spPr/>
        <p:txBody>
          <a:bodyPr>
            <a:normAutofit fontScale="92500" lnSpcReduction="10000"/>
          </a:bodyPr>
          <a:lstStyle/>
          <a:p>
            <a:r>
              <a:rPr lang="tr-TR" dirty="0"/>
              <a:t>R</a:t>
            </a:r>
            <a:r>
              <a:rPr lang="en-US" dirty="0" err="1"/>
              <a:t>obot</a:t>
            </a:r>
            <a:r>
              <a:rPr lang="en-US" dirty="0"/>
              <a:t> that operates in a warehouse, main task is to transport products from various storage locations to a shipping station. </a:t>
            </a:r>
            <a:endParaRPr lang="tr-TR" dirty="0"/>
          </a:p>
          <a:p>
            <a:r>
              <a:rPr lang="tr-TR" dirty="0" err="1"/>
              <a:t>Much</a:t>
            </a:r>
            <a:r>
              <a:rPr lang="tr-TR" dirty="0"/>
              <a:t> </a:t>
            </a:r>
            <a:r>
              <a:rPr lang="tr-TR" dirty="0" err="1"/>
              <a:t>more</a:t>
            </a:r>
            <a:r>
              <a:rPr lang="tr-TR" dirty="0"/>
              <a:t> </a:t>
            </a:r>
            <a:r>
              <a:rPr lang="tr-TR" dirty="0" err="1"/>
              <a:t>clomplex</a:t>
            </a:r>
            <a:r>
              <a:rPr lang="tr-TR" dirty="0"/>
              <a:t> but </a:t>
            </a:r>
            <a:r>
              <a:rPr lang="tr-TR" dirty="0" err="1"/>
              <a:t>realistic</a:t>
            </a:r>
            <a:r>
              <a:rPr lang="tr-TR" dirty="0"/>
              <a:t> model</a:t>
            </a:r>
            <a:endParaRPr lang="en-US" dirty="0"/>
          </a:p>
          <a:p>
            <a:pPr lvl="1"/>
            <a:r>
              <a:rPr lang="en-US" dirty="0"/>
              <a:t>state space is continuous.</a:t>
            </a:r>
            <a:endParaRPr lang="tr-TR" dirty="0"/>
          </a:p>
          <a:p>
            <a:r>
              <a:rPr lang="tr-TR" dirty="0" err="1"/>
              <a:t>Uncertaintly</a:t>
            </a:r>
            <a:r>
              <a:rPr lang="tr-TR" dirty="0"/>
              <a:t>: </a:t>
            </a:r>
            <a:r>
              <a:rPr lang="tr-TR" dirty="0" err="1"/>
              <a:t>Gaussian</a:t>
            </a:r>
            <a:r>
              <a:rPr lang="tr-TR" dirty="0"/>
              <a:t> </a:t>
            </a:r>
            <a:r>
              <a:rPr lang="tr-TR" dirty="0" err="1"/>
              <a:t>distribution</a:t>
            </a:r>
            <a:r>
              <a:rPr lang="en-US" dirty="0"/>
              <a:t>.</a:t>
            </a:r>
          </a:p>
          <a:p>
            <a:r>
              <a:rPr lang="en-US" dirty="0"/>
              <a:t>one-dimensional distributions for a range sensor,</a:t>
            </a:r>
            <a:endParaRPr lang="tr-TR" dirty="0"/>
          </a:p>
          <a:p>
            <a:r>
              <a:rPr lang="en-US" dirty="0"/>
              <a:t>two-dimensional distributions for a GPS-like sensor. </a:t>
            </a:r>
            <a:endParaRPr lang="tr-TR" dirty="0"/>
          </a:p>
          <a:p>
            <a:r>
              <a:rPr lang="en-US" dirty="0"/>
              <a:t>determine the robot’s current location (i.e., the current state). </a:t>
            </a:r>
            <a:endParaRPr lang="tr-TR" dirty="0"/>
          </a:p>
          <a:p>
            <a:pPr lvl="1"/>
            <a:r>
              <a:rPr lang="tr-TR" dirty="0" err="1"/>
              <a:t>Hidden</a:t>
            </a:r>
            <a:r>
              <a:rPr lang="tr-TR" dirty="0"/>
              <a:t> </a:t>
            </a:r>
            <a:r>
              <a:rPr lang="tr-TR" dirty="0" err="1"/>
              <a:t>markov</a:t>
            </a:r>
            <a:r>
              <a:rPr lang="tr-TR" dirty="0"/>
              <a:t> </a:t>
            </a:r>
            <a:r>
              <a:rPr lang="tr-TR" dirty="0" err="1"/>
              <a:t>Models</a:t>
            </a:r>
            <a:endParaRPr lang="tr-TR" dirty="0"/>
          </a:p>
          <a:p>
            <a:pPr lvl="1"/>
            <a:r>
              <a:rPr lang="tr-TR" dirty="0" err="1"/>
              <a:t>Particle</a:t>
            </a:r>
            <a:r>
              <a:rPr lang="tr-TR" dirty="0"/>
              <a:t> </a:t>
            </a:r>
            <a:r>
              <a:rPr lang="tr-TR" dirty="0" err="1"/>
              <a:t>filter</a:t>
            </a:r>
            <a:endParaRPr lang="tr-TR" dirty="0"/>
          </a:p>
          <a:p>
            <a:pPr lvl="1"/>
            <a:r>
              <a:rPr lang="en-US" dirty="0"/>
              <a:t>Kalman </a:t>
            </a:r>
            <a:r>
              <a:rPr lang="tr-TR" dirty="0" err="1"/>
              <a:t>filter</a:t>
            </a:r>
            <a:endParaRPr lang="en-US" dirty="0"/>
          </a:p>
        </p:txBody>
      </p:sp>
      <p:sp>
        <p:nvSpPr>
          <p:cNvPr id="4" name="Slayt Numarası Yer Tutucusu 3">
            <a:extLst>
              <a:ext uri="{FF2B5EF4-FFF2-40B4-BE49-F238E27FC236}">
                <a16:creationId xmlns:a16="http://schemas.microsoft.com/office/drawing/2014/main" id="{95B39D12-03AD-A2D9-1359-B9464C383C52}"/>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73</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927D728D-F803-6EDA-2DA1-5DA621F349B8}"/>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346388B2-954E-E575-7CCD-2A54D5D459BC}"/>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38250978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2DB6E7-1D50-6E09-2D55-961FBE0AFD7D}"/>
              </a:ext>
            </a:extLst>
          </p:cNvPr>
          <p:cNvSpPr>
            <a:spLocks noGrp="1"/>
          </p:cNvSpPr>
          <p:nvPr>
            <p:ph type="title"/>
          </p:nvPr>
        </p:nvSpPr>
        <p:spPr/>
        <p:txBody>
          <a:bodyPr/>
          <a:lstStyle/>
          <a:p>
            <a:r>
              <a:rPr lang="en-US" b="0" i="0" dirty="0">
                <a:effectLst/>
                <a:latin typeface="-apple-system"/>
              </a:rPr>
              <a:t>5. A Mobile Robot With Simple Kinematics</a:t>
            </a:r>
            <a:endParaRPr lang="tr-TR" dirty="0"/>
          </a:p>
        </p:txBody>
      </p:sp>
      <p:sp>
        <p:nvSpPr>
          <p:cNvPr id="3" name="İçerik Yer Tutucusu 2">
            <a:extLst>
              <a:ext uri="{FF2B5EF4-FFF2-40B4-BE49-F238E27FC236}">
                <a16:creationId xmlns:a16="http://schemas.microsoft.com/office/drawing/2014/main" id="{4171975A-3848-A1F6-EE8E-12539A0B943A}"/>
              </a:ext>
            </a:extLst>
          </p:cNvPr>
          <p:cNvSpPr>
            <a:spLocks noGrp="1"/>
          </p:cNvSpPr>
          <p:nvPr>
            <p:ph idx="1"/>
          </p:nvPr>
        </p:nvSpPr>
        <p:spPr/>
        <p:txBody>
          <a:bodyPr>
            <a:normAutofit fontScale="77500" lnSpcReduction="20000"/>
          </a:bodyPr>
          <a:lstStyle/>
          <a:p>
            <a:r>
              <a:rPr lang="en-US" b="0" i="0" dirty="0">
                <a:solidFill>
                  <a:srgbClr val="222832"/>
                </a:solidFill>
                <a:effectLst/>
                <a:latin typeface="-apple-system"/>
              </a:rPr>
              <a:t>A simple, differential-drive robot that is similar to a car, but can rotate in place.</a:t>
            </a:r>
            <a:endParaRPr lang="tr-TR" b="0" i="0" dirty="0">
              <a:solidFill>
                <a:srgbClr val="222832"/>
              </a:solidFill>
              <a:effectLst/>
              <a:latin typeface="-apple-system"/>
            </a:endParaRPr>
          </a:p>
          <a:p>
            <a:r>
              <a:rPr lang="tr-TR" dirty="0"/>
              <a:t>R</a:t>
            </a:r>
            <a:r>
              <a:rPr lang="en-US" dirty="0" err="1"/>
              <a:t>obot</a:t>
            </a:r>
            <a:r>
              <a:rPr lang="en-US" dirty="0"/>
              <a:t> with differential drive, </a:t>
            </a:r>
            <a:r>
              <a:rPr lang="en-US" dirty="0" err="1"/>
              <a:t>i.e</a:t>
            </a:r>
            <a:r>
              <a:rPr lang="en-US" dirty="0"/>
              <a:t>, two wheels that can spin in either direction to move the robot </a:t>
            </a:r>
            <a:endParaRPr lang="tr-TR" dirty="0"/>
          </a:p>
          <a:p>
            <a:r>
              <a:rPr lang="en-US" dirty="0"/>
              <a:t>sensor: the camera. </a:t>
            </a:r>
            <a:endParaRPr lang="tr-TR" dirty="0"/>
          </a:p>
          <a:p>
            <a:pPr lvl="1"/>
            <a:r>
              <a:rPr lang="en-US" dirty="0"/>
              <a:t>deep neural networks in computer vision. </a:t>
            </a:r>
            <a:endParaRPr lang="tr-TR" dirty="0"/>
          </a:p>
          <a:p>
            <a:pPr lvl="2"/>
            <a:r>
              <a:rPr lang="en-US" dirty="0"/>
              <a:t>multilayer </a:t>
            </a:r>
            <a:r>
              <a:rPr lang="en-US" dirty="0" err="1"/>
              <a:t>perceptrons</a:t>
            </a:r>
            <a:r>
              <a:rPr lang="en-US" dirty="0"/>
              <a:t> and convolutional neural networks</a:t>
            </a:r>
          </a:p>
          <a:p>
            <a:r>
              <a:rPr lang="en-US" dirty="0"/>
              <a:t>State: vehicle position , but also vehicle orientation </a:t>
            </a:r>
          </a:p>
          <a:p>
            <a:r>
              <a:rPr lang="en-US" dirty="0"/>
              <a:t>Actuators: differential drive to control orientation.</a:t>
            </a:r>
          </a:p>
          <a:p>
            <a:r>
              <a:rPr lang="en-US" dirty="0"/>
              <a:t>Sensors: camera, image formation</a:t>
            </a:r>
            <a:r>
              <a:rPr lang="tr-TR" dirty="0"/>
              <a:t>,</a:t>
            </a:r>
            <a:r>
              <a:rPr lang="en-US" dirty="0"/>
              <a:t> image processing concepts.</a:t>
            </a:r>
          </a:p>
          <a:p>
            <a:r>
              <a:rPr lang="en-US" dirty="0"/>
              <a:t>Perception: multi-layer </a:t>
            </a:r>
            <a:r>
              <a:rPr lang="en-US" dirty="0" err="1"/>
              <a:t>perceptrons</a:t>
            </a:r>
            <a:r>
              <a:rPr lang="en-US" dirty="0"/>
              <a:t> (MLPs) convolutional neural networks </a:t>
            </a:r>
          </a:p>
          <a:p>
            <a:r>
              <a:rPr lang="en-US" dirty="0"/>
              <a:t>Planning: potential fields but also sampling-based planning methods for differential drive vehicles.</a:t>
            </a:r>
          </a:p>
          <a:p>
            <a:r>
              <a:rPr lang="en-US" dirty="0"/>
              <a:t>Learning: stochastic gradient descent to learn parameters of neural networks.</a:t>
            </a:r>
          </a:p>
        </p:txBody>
      </p:sp>
      <p:sp>
        <p:nvSpPr>
          <p:cNvPr id="4" name="Slayt Numarası Yer Tutucusu 3">
            <a:extLst>
              <a:ext uri="{FF2B5EF4-FFF2-40B4-BE49-F238E27FC236}">
                <a16:creationId xmlns:a16="http://schemas.microsoft.com/office/drawing/2014/main" id="{2CDC6C3E-8542-29FD-7742-371D395EE880}"/>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74</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E625DC3D-6678-2042-FC62-7E287E1FBC70}"/>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E669A99E-F4FF-4AA1-11BF-AF06F17D53BC}"/>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35842870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101B227-A7D4-1B6F-6B90-65373235B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681" y="2633963"/>
            <a:ext cx="4171950" cy="4029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D528313-CE75-FE19-578B-1135453AC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002" y="-147937"/>
            <a:ext cx="5267325" cy="201930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C1DC32EE-7EA0-5F90-7653-B679ECA02308}"/>
              </a:ext>
            </a:extLst>
          </p:cNvPr>
          <p:cNvSpPr>
            <a:spLocks noGrp="1"/>
          </p:cNvSpPr>
          <p:nvPr>
            <p:ph type="title"/>
          </p:nvPr>
        </p:nvSpPr>
        <p:spPr/>
        <p:txBody>
          <a:bodyPr/>
          <a:lstStyle/>
          <a:p>
            <a:r>
              <a:rPr lang="tr-TR" dirty="0"/>
              <a:t>5.1 </a:t>
            </a:r>
            <a:r>
              <a:rPr lang="tr-TR" dirty="0" err="1"/>
              <a:t>States</a:t>
            </a:r>
            <a:endParaRPr lang="tr-TR" dirty="0"/>
          </a:p>
        </p:txBody>
      </p:sp>
      <p:sp>
        <p:nvSpPr>
          <p:cNvPr id="3" name="İçerik Yer Tutucusu 2">
            <a:extLst>
              <a:ext uri="{FF2B5EF4-FFF2-40B4-BE49-F238E27FC236}">
                <a16:creationId xmlns:a16="http://schemas.microsoft.com/office/drawing/2014/main" id="{E4EFADEF-65ED-A387-4F1D-C4291EB43953}"/>
              </a:ext>
            </a:extLst>
          </p:cNvPr>
          <p:cNvSpPr>
            <a:spLocks noGrp="1"/>
          </p:cNvSpPr>
          <p:nvPr>
            <p:ph idx="1"/>
          </p:nvPr>
        </p:nvSpPr>
        <p:spPr>
          <a:xfrm>
            <a:off x="1061157" y="1584924"/>
            <a:ext cx="9356020" cy="4742851"/>
          </a:xfrm>
        </p:spPr>
        <p:txBody>
          <a:bodyPr/>
          <a:lstStyle/>
          <a:p>
            <a:r>
              <a:rPr lang="tr-TR" dirty="0" err="1"/>
              <a:t>Location</a:t>
            </a:r>
            <a:r>
              <a:rPr lang="tr-TR" dirty="0"/>
              <a:t>: </a:t>
            </a:r>
            <a:r>
              <a:rPr lang="tr-TR" dirty="0" err="1"/>
              <a:t>X,y</a:t>
            </a:r>
            <a:r>
              <a:rPr lang="tr-TR" dirty="0"/>
              <a:t> </a:t>
            </a:r>
            <a:r>
              <a:rPr lang="tr-TR" dirty="0" err="1"/>
              <a:t>coordinated</a:t>
            </a:r>
            <a:r>
              <a:rPr lang="tr-TR" dirty="0"/>
              <a:t> of </a:t>
            </a:r>
            <a:r>
              <a:rPr lang="tr-TR" dirty="0" err="1"/>
              <a:t>center</a:t>
            </a:r>
            <a:r>
              <a:rPr lang="tr-TR" dirty="0"/>
              <a:t> of </a:t>
            </a:r>
            <a:r>
              <a:rPr lang="tr-TR" dirty="0" err="1"/>
              <a:t>mass</a:t>
            </a:r>
            <a:endParaRPr lang="tr-TR" dirty="0"/>
          </a:p>
          <a:p>
            <a:r>
              <a:rPr lang="tr-TR" dirty="0" err="1"/>
              <a:t>Orientation</a:t>
            </a:r>
            <a:r>
              <a:rPr lang="tr-TR" dirty="0"/>
              <a:t>: </a:t>
            </a:r>
            <a:r>
              <a:rPr lang="en-US" b="0" i="0" dirty="0">
                <a:solidFill>
                  <a:srgbClr val="222832"/>
                </a:solidFill>
                <a:effectLst/>
                <a:latin typeface="-apple-system"/>
              </a:rPr>
              <a:t>attach a coordinate frame to the robot, </a:t>
            </a:r>
            <a:endParaRPr lang="tr-TR" b="0" i="0" dirty="0">
              <a:solidFill>
                <a:srgbClr val="222832"/>
              </a:solidFill>
              <a:effectLst/>
              <a:latin typeface="-apple-system"/>
            </a:endParaRPr>
          </a:p>
          <a:p>
            <a:pPr lvl="1"/>
            <a:r>
              <a:rPr lang="en-US" b="0" i="0" dirty="0">
                <a:solidFill>
                  <a:srgbClr val="222832"/>
                </a:solidFill>
                <a:effectLst/>
                <a:latin typeface="-apple-system"/>
              </a:rPr>
              <a:t>robot state</a:t>
            </a:r>
            <a:r>
              <a:rPr lang="tr-TR" b="0" i="0" dirty="0">
                <a:solidFill>
                  <a:srgbClr val="222832"/>
                </a:solidFill>
                <a:effectLst/>
                <a:latin typeface="-apple-system"/>
              </a:rPr>
              <a:t>:</a:t>
            </a:r>
            <a:r>
              <a:rPr lang="en-US" b="0" i="0" dirty="0">
                <a:solidFill>
                  <a:srgbClr val="222832"/>
                </a:solidFill>
                <a:effectLst/>
                <a:latin typeface="-apple-system"/>
              </a:rPr>
              <a:t> origin of this frame and the orientation of the frame with </a:t>
            </a:r>
            <a:r>
              <a:rPr lang="en-US" b="0" i="0" dirty="0" err="1">
                <a:solidFill>
                  <a:srgbClr val="222832"/>
                </a:solidFill>
                <a:effectLst/>
                <a:latin typeface="-apple-system"/>
              </a:rPr>
              <a:t>repsect</a:t>
            </a:r>
            <a:r>
              <a:rPr lang="en-US" b="0" i="0" dirty="0">
                <a:solidFill>
                  <a:srgbClr val="222832"/>
                </a:solidFill>
                <a:effectLst/>
                <a:latin typeface="-apple-system"/>
              </a:rPr>
              <a:t> to the world frame</a:t>
            </a:r>
            <a:endParaRPr lang="tr-TR" b="0" i="0" dirty="0">
              <a:solidFill>
                <a:srgbClr val="222832"/>
              </a:solidFill>
              <a:effectLst/>
              <a:latin typeface="-apple-system"/>
            </a:endParaRPr>
          </a:p>
          <a:p>
            <a:r>
              <a:rPr lang="tr-TR" dirty="0">
                <a:solidFill>
                  <a:srgbClr val="222832"/>
                </a:solidFill>
                <a:latin typeface="-apple-system"/>
              </a:rPr>
              <a:t>Motion model</a:t>
            </a:r>
            <a:endParaRPr lang="tr-TR" dirty="0"/>
          </a:p>
        </p:txBody>
      </p:sp>
      <p:sp>
        <p:nvSpPr>
          <p:cNvPr id="4" name="Slayt Numarası Yer Tutucusu 3">
            <a:extLst>
              <a:ext uri="{FF2B5EF4-FFF2-40B4-BE49-F238E27FC236}">
                <a16:creationId xmlns:a16="http://schemas.microsoft.com/office/drawing/2014/main" id="{48EAA23A-A73D-CD68-1D52-6D4063344571}"/>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75</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20FD77C6-C732-05FA-96AF-699BC01185D8}"/>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137F68F5-D8D8-3FF5-1EB6-6F2B94646DC4}"/>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3487097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How to implement Sobel edge detection using Python from scratch - A  Developer Diary">
            <a:extLst>
              <a:ext uri="{FF2B5EF4-FFF2-40B4-BE49-F238E27FC236}">
                <a16:creationId xmlns:a16="http://schemas.microsoft.com/office/drawing/2014/main" id="{EC11434F-CA84-A6CD-619C-C952D8423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990" y="4732399"/>
            <a:ext cx="4373687" cy="2048343"/>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6B98570A-18DE-7CEC-9496-E4A78E761BF6}"/>
              </a:ext>
            </a:extLst>
          </p:cNvPr>
          <p:cNvSpPr>
            <a:spLocks noGrp="1"/>
          </p:cNvSpPr>
          <p:nvPr>
            <p:ph type="title"/>
          </p:nvPr>
        </p:nvSpPr>
        <p:spPr/>
        <p:txBody>
          <a:bodyPr/>
          <a:lstStyle/>
          <a:p>
            <a:r>
              <a:rPr lang="tr-TR" dirty="0"/>
              <a:t>5.3 Robot </a:t>
            </a:r>
            <a:r>
              <a:rPr lang="tr-TR" dirty="0" err="1"/>
              <a:t>Vision</a:t>
            </a:r>
            <a:endParaRPr lang="tr-TR" dirty="0"/>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A8B04B55-5264-FD74-2452-90CB8CD8292A}"/>
                  </a:ext>
                </a:extLst>
              </p:cNvPr>
              <p:cNvSpPr>
                <a:spLocks noGrp="1"/>
              </p:cNvSpPr>
              <p:nvPr>
                <p:ph idx="1"/>
              </p:nvPr>
            </p:nvSpPr>
            <p:spPr>
              <a:xfrm>
                <a:off x="838200" y="1512711"/>
                <a:ext cx="10515600" cy="4664252"/>
              </a:xfrm>
            </p:spPr>
            <p:txBody>
              <a:bodyPr/>
              <a:lstStyle/>
              <a:p>
                <a:r>
                  <a:rPr lang="tr-TR" dirty="0"/>
                  <a:t>Cameras</a:t>
                </a:r>
              </a:p>
              <a:p>
                <a:r>
                  <a:rPr lang="tr-TR" dirty="0" err="1"/>
                  <a:t>Images</a:t>
                </a:r>
                <a:endParaRPr lang="tr-TR" dirty="0"/>
              </a:p>
              <a:p>
                <a:pPr lvl="1"/>
                <a:r>
                  <a:rPr lang="tr-TR" b="0" i="0" dirty="0" err="1">
                    <a:solidFill>
                      <a:srgbClr val="222832"/>
                    </a:solidFill>
                    <a:effectLst/>
                    <a:latin typeface="-apple-system"/>
                  </a:rPr>
                  <a:t>multi-dimensional</a:t>
                </a:r>
                <a:r>
                  <a:rPr lang="tr-TR" b="0" i="0" dirty="0">
                    <a:solidFill>
                      <a:srgbClr val="222832"/>
                    </a:solidFill>
                    <a:effectLst/>
                    <a:latin typeface="-apple-system"/>
                  </a:rPr>
                  <a:t> </a:t>
                </a:r>
                <a:r>
                  <a:rPr lang="tr-TR" b="0" i="0" dirty="0" err="1">
                    <a:solidFill>
                      <a:srgbClr val="222832"/>
                    </a:solidFill>
                    <a:effectLst/>
                    <a:latin typeface="-apple-system"/>
                  </a:rPr>
                  <a:t>arrays</a:t>
                </a:r>
                <a:r>
                  <a:rPr lang="tr-TR" b="0" i="0" dirty="0">
                    <a:solidFill>
                      <a:srgbClr val="222832"/>
                    </a:solidFill>
                    <a:effectLst/>
                    <a:latin typeface="-apple-system"/>
                  </a:rPr>
                  <a:t> (R, G,B)</a:t>
                </a:r>
              </a:p>
              <a:p>
                <a:pPr lvl="1"/>
                <a14:m>
                  <m:oMath xmlns:m="http://schemas.openxmlformats.org/officeDocument/2006/math">
                    <m:r>
                      <a:rPr lang="tr-TR" b="0" i="1" smtClean="0">
                        <a:latin typeface="Cambria Math" panose="02040503050406030204" pitchFamily="18" charset="0"/>
                      </a:rPr>
                      <m:t>𝐻</m:t>
                    </m:r>
                    <m:r>
                      <a:rPr lang="tr-TR" b="0" i="1" smtClean="0">
                        <a:latin typeface="Cambria Math" panose="02040503050406030204" pitchFamily="18" charset="0"/>
                      </a:rPr>
                      <m:t>×</m:t>
                    </m:r>
                    <m:r>
                      <a:rPr lang="tr-TR" b="0" i="1" smtClean="0">
                        <a:latin typeface="Cambria Math" panose="02040503050406030204" pitchFamily="18" charset="0"/>
                      </a:rPr>
                      <m:t>𝑊</m:t>
                    </m:r>
                    <m:r>
                      <a:rPr lang="tr-TR" b="0" i="1" smtClean="0">
                        <a:latin typeface="Cambria Math" panose="02040503050406030204" pitchFamily="18" charset="0"/>
                      </a:rPr>
                      <m:t>×3</m:t>
                    </m:r>
                  </m:oMath>
                </a14:m>
                <a:r>
                  <a:rPr lang="tr-TR" dirty="0"/>
                  <a:t> pixels</a:t>
                </a:r>
              </a:p>
              <a:p>
                <a:r>
                  <a:rPr lang="tr-TR" dirty="0" err="1"/>
                  <a:t>Changing</a:t>
                </a:r>
                <a:r>
                  <a:rPr lang="tr-TR" dirty="0"/>
                  <a:t> </a:t>
                </a:r>
                <a:r>
                  <a:rPr lang="tr-TR" dirty="0" err="1"/>
                  <a:t>to</a:t>
                </a:r>
                <a:r>
                  <a:rPr lang="tr-TR" dirty="0"/>
                  <a:t> </a:t>
                </a:r>
                <a:r>
                  <a:rPr lang="tr-TR" dirty="0" err="1"/>
                  <a:t>grayscale</a:t>
                </a:r>
                <a:endParaRPr lang="tr-TR" dirty="0"/>
              </a:p>
              <a:p>
                <a:r>
                  <a:rPr lang="tr-TR" dirty="0" err="1"/>
                  <a:t>Linear</a:t>
                </a:r>
                <a:r>
                  <a:rPr lang="tr-TR" dirty="0"/>
                  <a:t> </a:t>
                </a:r>
                <a:r>
                  <a:rPr lang="tr-TR" dirty="0" err="1"/>
                  <a:t>filtering</a:t>
                </a:r>
                <a:r>
                  <a:rPr lang="tr-TR" dirty="0"/>
                  <a:t> : </a:t>
                </a:r>
                <a:r>
                  <a:rPr lang="tr-TR" dirty="0" err="1"/>
                  <a:t>performing</a:t>
                </a:r>
                <a:r>
                  <a:rPr lang="tr-TR" dirty="0"/>
                  <a:t> </a:t>
                </a:r>
                <a:r>
                  <a:rPr lang="tr-TR" dirty="0" err="1"/>
                  <a:t>linear</a:t>
                </a:r>
                <a:r>
                  <a:rPr lang="tr-TR" dirty="0"/>
                  <a:t> </a:t>
                </a:r>
                <a:r>
                  <a:rPr lang="tr-TR" dirty="0" err="1"/>
                  <a:t>operations</a:t>
                </a:r>
                <a:r>
                  <a:rPr lang="tr-TR" dirty="0"/>
                  <a:t> on </a:t>
                </a:r>
                <a:r>
                  <a:rPr lang="tr-TR" dirty="0" err="1"/>
                  <a:t>pixels</a:t>
                </a:r>
                <a:endParaRPr lang="tr-TR" dirty="0"/>
              </a:p>
              <a:p>
                <a:pPr lvl="1"/>
                <a:r>
                  <a:rPr lang="tr-TR" dirty="0" err="1"/>
                  <a:t>Edge</a:t>
                </a:r>
                <a:r>
                  <a:rPr lang="tr-TR" dirty="0"/>
                  <a:t> </a:t>
                </a:r>
                <a:r>
                  <a:rPr lang="tr-TR" dirty="0" err="1"/>
                  <a:t>detection</a:t>
                </a:r>
                <a:r>
                  <a:rPr lang="tr-TR" dirty="0"/>
                  <a:t>: </a:t>
                </a:r>
                <a:r>
                  <a:rPr lang="en-US" dirty="0"/>
                  <a:t>find</a:t>
                </a:r>
                <a:r>
                  <a:rPr lang="tr-TR" dirty="0" err="1"/>
                  <a:t>ing</a:t>
                </a:r>
                <a:r>
                  <a:rPr lang="en-US" dirty="0"/>
                  <a:t> transitions between dark and light areas</a:t>
                </a:r>
                <a:endParaRPr lang="tr-TR" dirty="0"/>
              </a:p>
              <a:p>
                <a:pPr lvl="1"/>
                <a:r>
                  <a:rPr lang="tr-TR" dirty="0"/>
                  <a:t>A </a:t>
                </a:r>
                <a:r>
                  <a:rPr lang="tr-TR" dirty="0" err="1"/>
                  <a:t>filter</a:t>
                </a:r>
                <a:r>
                  <a:rPr lang="tr-TR" dirty="0"/>
                  <a:t> of size 3: [-1 0 1]</a:t>
                </a:r>
              </a:p>
              <a:p>
                <a:pPr lvl="1"/>
                <a:r>
                  <a:rPr lang="tr-TR" dirty="0" err="1"/>
                  <a:t>Convolution</a:t>
                </a:r>
                <a:r>
                  <a:rPr lang="tr-TR" dirty="0"/>
                  <a:t> </a:t>
                </a:r>
                <a:r>
                  <a:rPr lang="tr-TR" dirty="0" err="1"/>
                  <a:t>with</a:t>
                </a:r>
                <a:r>
                  <a:rPr lang="tr-TR" dirty="0"/>
                  <a:t> </a:t>
                </a:r>
                <a:r>
                  <a:rPr lang="tr-TR" dirty="0" err="1"/>
                  <a:t>this</a:t>
                </a:r>
                <a:r>
                  <a:rPr lang="tr-TR" dirty="0"/>
                  <a:t> </a:t>
                </a:r>
                <a:r>
                  <a:rPr lang="tr-TR" dirty="0" err="1"/>
                  <a:t>filter</a:t>
                </a:r>
                <a:endParaRPr lang="tr-TR" dirty="0"/>
              </a:p>
              <a:p>
                <a:pPr lvl="2"/>
                <a:r>
                  <a:rPr lang="tr-TR" dirty="0" err="1"/>
                  <a:t>This</a:t>
                </a:r>
                <a:r>
                  <a:rPr lang="tr-TR" dirty="0"/>
                  <a:t> </a:t>
                </a:r>
                <a:r>
                  <a:rPr lang="tr-TR" dirty="0" err="1"/>
                  <a:t>filter</a:t>
                </a:r>
                <a:r>
                  <a:rPr lang="tr-TR" dirty="0"/>
                  <a:t> is </a:t>
                </a:r>
                <a:r>
                  <a:rPr lang="tr-TR" dirty="0" err="1"/>
                  <a:t>shifted</a:t>
                </a:r>
                <a:r>
                  <a:rPr lang="tr-TR" dirty="0"/>
                  <a:t> </a:t>
                </a:r>
                <a:r>
                  <a:rPr lang="tr-TR" dirty="0" err="1"/>
                  <a:t>through</a:t>
                </a:r>
                <a:r>
                  <a:rPr lang="tr-TR" dirty="0"/>
                  <a:t> </a:t>
                </a:r>
                <a:r>
                  <a:rPr lang="tr-TR" dirty="0" err="1"/>
                  <a:t>the</a:t>
                </a:r>
                <a:r>
                  <a:rPr lang="tr-TR" dirty="0"/>
                  <a:t> </a:t>
                </a:r>
                <a:r>
                  <a:rPr lang="tr-TR" dirty="0" err="1"/>
                  <a:t>pixel</a:t>
                </a:r>
                <a:r>
                  <a:rPr lang="tr-TR" dirty="0"/>
                  <a:t> </a:t>
                </a:r>
                <a:r>
                  <a:rPr lang="tr-TR" dirty="0" err="1"/>
                  <a:t>array</a:t>
                </a:r>
                <a:endParaRPr lang="tr-TR" dirty="0"/>
              </a:p>
            </p:txBody>
          </p:sp>
        </mc:Choice>
        <mc:Fallback xmlns="">
          <p:sp>
            <p:nvSpPr>
              <p:cNvPr id="3" name="İçerik Yer Tutucusu 2">
                <a:extLst>
                  <a:ext uri="{FF2B5EF4-FFF2-40B4-BE49-F238E27FC236}">
                    <a16:creationId xmlns:a16="http://schemas.microsoft.com/office/drawing/2014/main" id="{A8B04B55-5264-FD74-2452-90CB8CD8292A}"/>
                  </a:ext>
                </a:extLst>
              </p:cNvPr>
              <p:cNvSpPr>
                <a:spLocks noGrp="1" noRot="1" noChangeAspect="1" noMove="1" noResize="1" noEditPoints="1" noAdjustHandles="1" noChangeArrowheads="1" noChangeShapeType="1" noTextEdit="1"/>
              </p:cNvSpPr>
              <p:nvPr>
                <p:ph idx="1"/>
              </p:nvPr>
            </p:nvSpPr>
            <p:spPr>
              <a:xfrm>
                <a:off x="838200" y="1512711"/>
                <a:ext cx="10515600" cy="4664252"/>
              </a:xfrm>
              <a:blipFill>
                <a:blip r:embed="rId3"/>
                <a:stretch>
                  <a:fillRect l="-1043" t="-2092"/>
                </a:stretch>
              </a:blipFill>
            </p:spPr>
            <p:txBody>
              <a:bodyPr/>
              <a:lstStyle/>
              <a:p>
                <a:r>
                  <a:rPr lang="en-GB">
                    <a:noFill/>
                  </a:rPr>
                  <a:t> </a:t>
                </a:r>
              </a:p>
            </p:txBody>
          </p:sp>
        </mc:Fallback>
      </mc:AlternateContent>
      <p:sp>
        <p:nvSpPr>
          <p:cNvPr id="4" name="Slayt Numarası Yer Tutucusu 3">
            <a:extLst>
              <a:ext uri="{FF2B5EF4-FFF2-40B4-BE49-F238E27FC236}">
                <a16:creationId xmlns:a16="http://schemas.microsoft.com/office/drawing/2014/main" id="{0B8AFF85-3D87-8AA1-AE91-091AD05ADB7A}"/>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76</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C7E8F960-8345-1EA4-8942-8AEBBE17AE4C}"/>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0B697733-E70B-85B5-10B2-823330022AD7}"/>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3302088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D9F126-4D9B-E6A2-022B-79B86AD3BCB0}"/>
              </a:ext>
            </a:extLst>
          </p:cNvPr>
          <p:cNvSpPr>
            <a:spLocks noGrp="1"/>
          </p:cNvSpPr>
          <p:nvPr>
            <p:ph type="title"/>
          </p:nvPr>
        </p:nvSpPr>
        <p:spPr/>
        <p:txBody>
          <a:bodyPr/>
          <a:lstStyle/>
          <a:p>
            <a:r>
              <a:rPr lang="tr-TR" dirty="0"/>
              <a:t>5.4 </a:t>
            </a:r>
            <a:r>
              <a:rPr lang="tr-TR" dirty="0" err="1"/>
              <a:t>Computer</a:t>
            </a:r>
            <a:r>
              <a:rPr lang="tr-TR" dirty="0"/>
              <a:t> </a:t>
            </a:r>
            <a:r>
              <a:rPr lang="tr-TR" dirty="0" err="1"/>
              <a:t>Vision</a:t>
            </a:r>
            <a:endParaRPr lang="tr-TR" dirty="0"/>
          </a:p>
        </p:txBody>
      </p:sp>
      <p:sp>
        <p:nvSpPr>
          <p:cNvPr id="3" name="İçerik Yer Tutucusu 2">
            <a:extLst>
              <a:ext uri="{FF2B5EF4-FFF2-40B4-BE49-F238E27FC236}">
                <a16:creationId xmlns:a16="http://schemas.microsoft.com/office/drawing/2014/main" id="{9AB68BC1-C44E-F6D8-70B6-91D2EDA246E2}"/>
              </a:ext>
            </a:extLst>
          </p:cNvPr>
          <p:cNvSpPr>
            <a:spLocks noGrp="1"/>
          </p:cNvSpPr>
          <p:nvPr>
            <p:ph idx="1"/>
          </p:nvPr>
        </p:nvSpPr>
        <p:spPr>
          <a:xfrm>
            <a:off x="838201" y="1455174"/>
            <a:ext cx="9362282" cy="5214186"/>
          </a:xfrm>
        </p:spPr>
        <p:txBody>
          <a:bodyPr>
            <a:normAutofit lnSpcReduction="10000"/>
          </a:bodyPr>
          <a:lstStyle/>
          <a:p>
            <a:r>
              <a:rPr lang="tr-TR" dirty="0" err="1"/>
              <a:t>Convolution</a:t>
            </a:r>
            <a:r>
              <a:rPr lang="tr-TR" dirty="0"/>
              <a:t> is in </a:t>
            </a:r>
            <a:r>
              <a:rPr lang="tr-TR" dirty="0" err="1"/>
              <a:t>fact</a:t>
            </a:r>
            <a:r>
              <a:rPr lang="tr-TR" dirty="0"/>
              <a:t> </a:t>
            </a:r>
            <a:r>
              <a:rPr lang="tr-TR" dirty="0" err="1"/>
              <a:t>correlation</a:t>
            </a:r>
            <a:endParaRPr lang="tr-TR" dirty="0"/>
          </a:p>
          <a:p>
            <a:endParaRPr lang="tr-TR" dirty="0"/>
          </a:p>
          <a:p>
            <a:r>
              <a:rPr lang="tr-TR" dirty="0" err="1"/>
              <a:t>Convolution</a:t>
            </a:r>
            <a:r>
              <a:rPr lang="tr-TR" dirty="0"/>
              <a:t> can be </a:t>
            </a:r>
            <a:r>
              <a:rPr lang="tr-TR" dirty="0" err="1"/>
              <a:t>extended</a:t>
            </a:r>
            <a:r>
              <a:rPr lang="tr-TR" dirty="0"/>
              <a:t> </a:t>
            </a:r>
            <a:r>
              <a:rPr lang="tr-TR" dirty="0" err="1"/>
              <a:t>to</a:t>
            </a:r>
            <a:r>
              <a:rPr lang="tr-TR" dirty="0"/>
              <a:t> 2D</a:t>
            </a:r>
          </a:p>
          <a:p>
            <a:pPr lvl="2"/>
            <a:r>
              <a:rPr lang="tr-TR" dirty="0"/>
              <a:t>A 2D </a:t>
            </a:r>
            <a:r>
              <a:rPr lang="tr-TR" dirty="0" err="1"/>
              <a:t>filter</a:t>
            </a:r>
            <a:r>
              <a:rPr lang="tr-TR" dirty="0"/>
              <a:t> </a:t>
            </a:r>
            <a:r>
              <a:rPr lang="tr-TR" dirty="0" err="1"/>
              <a:t>array</a:t>
            </a:r>
            <a:r>
              <a:rPr lang="tr-TR" dirty="0"/>
              <a:t> is </a:t>
            </a:r>
            <a:r>
              <a:rPr lang="tr-TR" dirty="0" err="1"/>
              <a:t>shifted</a:t>
            </a:r>
            <a:r>
              <a:rPr lang="tr-TR" dirty="0"/>
              <a:t> </a:t>
            </a:r>
            <a:r>
              <a:rPr lang="tr-TR" dirty="0" err="1"/>
              <a:t>through</a:t>
            </a:r>
            <a:r>
              <a:rPr lang="tr-TR" dirty="0"/>
              <a:t> a </a:t>
            </a:r>
            <a:r>
              <a:rPr lang="tr-TR" dirty="0" err="1"/>
              <a:t>pixel</a:t>
            </a:r>
            <a:r>
              <a:rPr lang="tr-TR" dirty="0"/>
              <a:t> </a:t>
            </a:r>
            <a:r>
              <a:rPr lang="tr-TR" dirty="0" err="1"/>
              <a:t>array</a:t>
            </a:r>
            <a:endParaRPr lang="tr-TR" dirty="0"/>
          </a:p>
          <a:p>
            <a:pPr lvl="2"/>
            <a:endParaRPr lang="tr-TR" dirty="0"/>
          </a:p>
          <a:p>
            <a:pPr lvl="2"/>
            <a:endParaRPr lang="tr-TR" dirty="0"/>
          </a:p>
          <a:p>
            <a:pPr lvl="2"/>
            <a:endParaRPr lang="tr-TR" dirty="0"/>
          </a:p>
          <a:p>
            <a:pPr lvl="2"/>
            <a:endParaRPr lang="tr-TR" dirty="0"/>
          </a:p>
          <a:p>
            <a:pPr lvl="2"/>
            <a:endParaRPr lang="tr-TR" dirty="0"/>
          </a:p>
          <a:p>
            <a:pPr lvl="2"/>
            <a:endParaRPr lang="tr-TR" dirty="0"/>
          </a:p>
          <a:p>
            <a:r>
              <a:rPr lang="tr-TR" dirty="0" err="1"/>
              <a:t>This</a:t>
            </a:r>
            <a:r>
              <a:rPr lang="tr-TR" dirty="0"/>
              <a:t> is in </a:t>
            </a:r>
            <a:r>
              <a:rPr lang="tr-TR" dirty="0" err="1"/>
              <a:t>fact</a:t>
            </a:r>
            <a:r>
              <a:rPr lang="tr-TR" dirty="0"/>
              <a:t> a </a:t>
            </a:r>
            <a:r>
              <a:rPr lang="tr-TR" dirty="0" err="1"/>
              <a:t>gradient</a:t>
            </a:r>
            <a:r>
              <a:rPr lang="tr-TR" dirty="0"/>
              <a:t> </a:t>
            </a:r>
            <a:r>
              <a:rPr lang="tr-TR" dirty="0" err="1"/>
              <a:t>operator</a:t>
            </a:r>
            <a:endParaRPr lang="tr-TR" dirty="0"/>
          </a:p>
          <a:p>
            <a:pPr lvl="2"/>
            <a:r>
              <a:rPr lang="tr-TR" dirty="0" err="1"/>
              <a:t>Edges</a:t>
            </a:r>
            <a:r>
              <a:rPr lang="tr-TR" dirty="0"/>
              <a:t> </a:t>
            </a:r>
            <a:r>
              <a:rPr lang="tr-TR" dirty="0" err="1"/>
              <a:t>have</a:t>
            </a:r>
            <a:r>
              <a:rPr lang="tr-TR" dirty="0"/>
              <a:t> </a:t>
            </a:r>
            <a:r>
              <a:rPr lang="tr-TR" dirty="0" err="1"/>
              <a:t>higher</a:t>
            </a:r>
            <a:r>
              <a:rPr lang="tr-TR" dirty="0"/>
              <a:t> magnitüde</a:t>
            </a:r>
          </a:p>
          <a:p>
            <a:r>
              <a:rPr lang="tr-TR" dirty="0" err="1"/>
              <a:t>We</a:t>
            </a:r>
            <a:r>
              <a:rPr lang="tr-TR" dirty="0"/>
              <a:t> </a:t>
            </a:r>
            <a:r>
              <a:rPr lang="tr-TR" dirty="0" err="1"/>
              <a:t>pass</a:t>
            </a:r>
            <a:r>
              <a:rPr lang="tr-TR" dirty="0"/>
              <a:t> </a:t>
            </a:r>
            <a:r>
              <a:rPr lang="tr-TR" dirty="0" err="1"/>
              <a:t>this</a:t>
            </a:r>
            <a:r>
              <a:rPr lang="tr-TR" dirty="0"/>
              <a:t> </a:t>
            </a:r>
            <a:r>
              <a:rPr lang="tr-TR" dirty="0" err="1"/>
              <a:t>output</a:t>
            </a:r>
            <a:r>
              <a:rPr lang="tr-TR" dirty="0"/>
              <a:t> </a:t>
            </a:r>
            <a:r>
              <a:rPr lang="tr-TR" dirty="0" err="1"/>
              <a:t>from</a:t>
            </a:r>
            <a:r>
              <a:rPr lang="tr-TR" dirty="0"/>
              <a:t> a </a:t>
            </a:r>
            <a:r>
              <a:rPr lang="tr-TR" dirty="0" err="1"/>
              <a:t>threshold</a:t>
            </a:r>
            <a:r>
              <a:rPr lang="tr-TR" dirty="0"/>
              <a:t> </a:t>
            </a:r>
            <a:r>
              <a:rPr lang="tr-TR" dirty="0" err="1"/>
              <a:t>operator</a:t>
            </a:r>
            <a:r>
              <a:rPr lang="tr-TR" dirty="0"/>
              <a:t> </a:t>
            </a:r>
            <a:r>
              <a:rPr lang="tr-TR" dirty="0" err="1"/>
              <a:t>to</a:t>
            </a:r>
            <a:r>
              <a:rPr lang="tr-TR" dirty="0"/>
              <a:t> </a:t>
            </a:r>
            <a:r>
              <a:rPr lang="tr-TR" dirty="0" err="1"/>
              <a:t>find</a:t>
            </a:r>
            <a:r>
              <a:rPr lang="tr-TR" dirty="0"/>
              <a:t> </a:t>
            </a:r>
            <a:r>
              <a:rPr lang="tr-TR" dirty="0" err="1"/>
              <a:t>the</a:t>
            </a:r>
            <a:r>
              <a:rPr lang="tr-TR" dirty="0"/>
              <a:t> </a:t>
            </a:r>
            <a:r>
              <a:rPr lang="tr-TR" dirty="0" err="1"/>
              <a:t>edges</a:t>
            </a:r>
            <a:endParaRPr lang="tr-TR" dirty="0"/>
          </a:p>
          <a:p>
            <a:endParaRPr lang="tr-TR" dirty="0"/>
          </a:p>
        </p:txBody>
      </p:sp>
      <p:sp>
        <p:nvSpPr>
          <p:cNvPr id="4" name="Slayt Numarası Yer Tutucusu 3">
            <a:extLst>
              <a:ext uri="{FF2B5EF4-FFF2-40B4-BE49-F238E27FC236}">
                <a16:creationId xmlns:a16="http://schemas.microsoft.com/office/drawing/2014/main" id="{BE7B0625-7C2A-B3F8-59B5-2F93F6B0FA25}"/>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77</a:t>
            </a:fld>
            <a:endParaRPr lang="en-US" altLang="en-US" dirty="0">
              <a:solidFill>
                <a:srgbClr val="6E6E6E"/>
              </a:solidFill>
            </a:endParaRPr>
          </a:p>
        </p:txBody>
      </p:sp>
      <p:pic>
        <p:nvPicPr>
          <p:cNvPr id="6" name="Resim 5">
            <a:extLst>
              <a:ext uri="{FF2B5EF4-FFF2-40B4-BE49-F238E27FC236}">
                <a16:creationId xmlns:a16="http://schemas.microsoft.com/office/drawing/2014/main" id="{B2B4A271-175C-E2EE-AF40-F96F6B3397FA}"/>
              </a:ext>
            </a:extLst>
          </p:cNvPr>
          <p:cNvPicPr>
            <a:picLocks noChangeAspect="1"/>
          </p:cNvPicPr>
          <p:nvPr/>
        </p:nvPicPr>
        <p:blipFill>
          <a:blip r:embed="rId2"/>
          <a:stretch>
            <a:fillRect/>
          </a:stretch>
        </p:blipFill>
        <p:spPr>
          <a:xfrm>
            <a:off x="5291393" y="1809196"/>
            <a:ext cx="3154953" cy="472481"/>
          </a:xfrm>
          <a:prstGeom prst="rect">
            <a:avLst/>
          </a:prstGeom>
        </p:spPr>
      </p:pic>
      <p:pic>
        <p:nvPicPr>
          <p:cNvPr id="8" name="Resim 7">
            <a:extLst>
              <a:ext uri="{FF2B5EF4-FFF2-40B4-BE49-F238E27FC236}">
                <a16:creationId xmlns:a16="http://schemas.microsoft.com/office/drawing/2014/main" id="{4462BD0B-6DF0-69AE-46EF-A60E58B4275E}"/>
              </a:ext>
            </a:extLst>
          </p:cNvPr>
          <p:cNvPicPr>
            <a:picLocks noChangeAspect="1"/>
          </p:cNvPicPr>
          <p:nvPr/>
        </p:nvPicPr>
        <p:blipFill>
          <a:blip r:embed="rId3"/>
          <a:stretch>
            <a:fillRect/>
          </a:stretch>
        </p:blipFill>
        <p:spPr>
          <a:xfrm>
            <a:off x="3347176" y="3065411"/>
            <a:ext cx="5497647" cy="1993712"/>
          </a:xfrm>
          <a:prstGeom prst="rect">
            <a:avLst/>
          </a:prstGeom>
        </p:spPr>
      </p:pic>
      <p:sp>
        <p:nvSpPr>
          <p:cNvPr id="5" name="Date Placeholder 4">
            <a:extLst>
              <a:ext uri="{FF2B5EF4-FFF2-40B4-BE49-F238E27FC236}">
                <a16:creationId xmlns:a16="http://schemas.microsoft.com/office/drawing/2014/main" id="{D101901B-4315-78F7-BB34-12E755984C05}"/>
              </a:ext>
            </a:extLst>
          </p:cNvPr>
          <p:cNvSpPr>
            <a:spLocks noGrp="1"/>
          </p:cNvSpPr>
          <p:nvPr>
            <p:ph type="dt" sz="half" idx="10"/>
          </p:nvPr>
        </p:nvSpPr>
        <p:spPr/>
        <p:txBody>
          <a:bodyPr/>
          <a:lstStyle/>
          <a:p>
            <a:r>
              <a:rPr lang="en-US"/>
              <a:t>2025-26 Fall</a:t>
            </a:r>
            <a:endParaRPr lang="en-GB"/>
          </a:p>
        </p:txBody>
      </p:sp>
      <p:sp>
        <p:nvSpPr>
          <p:cNvPr id="7" name="Footer Placeholder 6">
            <a:extLst>
              <a:ext uri="{FF2B5EF4-FFF2-40B4-BE49-F238E27FC236}">
                <a16:creationId xmlns:a16="http://schemas.microsoft.com/office/drawing/2014/main" id="{63CB84CE-A4EB-4BDF-A8DE-902B9DF26143}"/>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947913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81780E-8DB4-9F02-750B-1233D0CA3C30}"/>
              </a:ext>
            </a:extLst>
          </p:cNvPr>
          <p:cNvSpPr>
            <a:spLocks noGrp="1"/>
          </p:cNvSpPr>
          <p:nvPr>
            <p:ph type="title"/>
          </p:nvPr>
        </p:nvSpPr>
        <p:spPr/>
        <p:txBody>
          <a:bodyPr/>
          <a:lstStyle/>
          <a:p>
            <a:r>
              <a:rPr lang="tr-TR" dirty="0"/>
              <a:t>5.4 </a:t>
            </a:r>
            <a:r>
              <a:rPr lang="tr-TR" dirty="0" err="1"/>
              <a:t>Computer</a:t>
            </a:r>
            <a:r>
              <a:rPr lang="tr-TR" dirty="0"/>
              <a:t> </a:t>
            </a:r>
            <a:r>
              <a:rPr lang="tr-TR" dirty="0" err="1"/>
              <a:t>Vision</a:t>
            </a:r>
            <a:endParaRPr lang="tr-TR" dirty="0"/>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4F0A35D2-7B5D-8AB6-3F44-04DC5AEF4FC9}"/>
                  </a:ext>
                </a:extLst>
              </p:cNvPr>
              <p:cNvSpPr>
                <a:spLocks noGrp="1"/>
              </p:cNvSpPr>
              <p:nvPr>
                <p:ph idx="1"/>
              </p:nvPr>
            </p:nvSpPr>
            <p:spPr/>
            <p:txBody>
              <a:bodyPr>
                <a:normAutofit fontScale="70000" lnSpcReduction="20000"/>
              </a:bodyPr>
              <a:lstStyle/>
              <a:p>
                <a:r>
                  <a:rPr lang="tr-TR" dirty="0"/>
                  <a:t>In </a:t>
                </a:r>
                <a:r>
                  <a:rPr lang="tr-TR" dirty="0" err="1"/>
                  <a:t>convolution</a:t>
                </a:r>
                <a:r>
                  <a:rPr lang="tr-TR" dirty="0"/>
                  <a:t> </a:t>
                </a:r>
                <a:r>
                  <a:rPr lang="tr-TR" dirty="0" err="1"/>
                  <a:t>we</a:t>
                </a:r>
                <a:r>
                  <a:rPr lang="tr-TR" dirty="0"/>
                  <a:t> </a:t>
                </a:r>
                <a:r>
                  <a:rPr lang="tr-TR" dirty="0" err="1"/>
                  <a:t>engineer</a:t>
                </a:r>
                <a:r>
                  <a:rPr lang="tr-TR" dirty="0"/>
                  <a:t> </a:t>
                </a:r>
                <a:r>
                  <a:rPr lang="tr-TR" dirty="0" err="1"/>
                  <a:t>the</a:t>
                </a:r>
                <a:r>
                  <a:rPr lang="tr-TR" dirty="0"/>
                  <a:t> </a:t>
                </a:r>
                <a:r>
                  <a:rPr lang="tr-TR" dirty="0" err="1"/>
                  <a:t>feature</a:t>
                </a:r>
                <a:r>
                  <a:rPr lang="tr-TR" dirty="0"/>
                  <a:t> </a:t>
                </a:r>
                <a:r>
                  <a:rPr lang="tr-TR" dirty="0" err="1"/>
                  <a:t>ourselves</a:t>
                </a:r>
                <a:endParaRPr lang="tr-TR" dirty="0"/>
              </a:p>
              <a:p>
                <a:pPr lvl="1"/>
                <a:r>
                  <a:rPr lang="tr-TR" dirty="0" err="1"/>
                  <a:t>Feature</a:t>
                </a:r>
                <a:r>
                  <a:rPr lang="tr-TR" dirty="0"/>
                  <a:t> </a:t>
                </a:r>
                <a:r>
                  <a:rPr lang="tr-TR" dirty="0" err="1"/>
                  <a:t>engineering</a:t>
                </a:r>
                <a:r>
                  <a:rPr lang="tr-TR" dirty="0"/>
                  <a:t> </a:t>
                </a:r>
                <a:r>
                  <a:rPr lang="tr-TR" dirty="0" err="1"/>
                  <a:t>requires</a:t>
                </a:r>
                <a:r>
                  <a:rPr lang="tr-TR" dirty="0"/>
                  <a:t> </a:t>
                </a:r>
                <a:r>
                  <a:rPr lang="tr-TR" dirty="0" err="1"/>
                  <a:t>expert</a:t>
                </a:r>
                <a:r>
                  <a:rPr lang="tr-TR" dirty="0"/>
                  <a:t> </a:t>
                </a:r>
                <a:r>
                  <a:rPr lang="tr-TR" dirty="0" err="1"/>
                  <a:t>knowledge</a:t>
                </a:r>
                <a:endParaRPr lang="tr-TR" dirty="0"/>
              </a:p>
              <a:p>
                <a:r>
                  <a:rPr lang="tr-TR" dirty="0" err="1"/>
                  <a:t>Perceptron</a:t>
                </a:r>
                <a:endParaRPr lang="tr-TR" dirty="0"/>
              </a:p>
              <a:p>
                <a:pPr lvl="1"/>
                <a14:m>
                  <m:oMath xmlns:m="http://schemas.openxmlformats.org/officeDocument/2006/math">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r>
                      <a:rPr lang="tr-TR" b="0" i="1" smtClean="0">
                        <a:latin typeface="Cambria Math" panose="02040503050406030204" pitchFamily="18" charset="0"/>
                      </a:rPr>
                      <m:t>𝜃</m:t>
                    </m:r>
                    <m:d>
                      <m:dPr>
                        <m:ctrlPr>
                          <a:rPr lang="tr-TR" b="0" i="1" smtClean="0">
                            <a:latin typeface="Cambria Math" panose="02040503050406030204" pitchFamily="18" charset="0"/>
                          </a:rPr>
                        </m:ctrlPr>
                      </m:dPr>
                      <m:e>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𝑖</m:t>
                            </m:r>
                          </m:sub>
                          <m:sup/>
                          <m:e>
                            <m:r>
                              <a:rPr lang="tr-TR" b="0" i="1" smtClean="0">
                                <a:latin typeface="Cambria Math" panose="02040503050406030204" pitchFamily="18" charset="0"/>
                              </a:rPr>
                              <m:t>𝑤</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𝑥</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r>
                              <a:rPr lang="tr-TR" b="0" i="1" smtClean="0">
                                <a:latin typeface="Cambria Math" panose="02040503050406030204" pitchFamily="18" charset="0"/>
                              </a:rPr>
                              <m:t>𝑏</m:t>
                            </m:r>
                          </m:e>
                        </m:nary>
                      </m:e>
                    </m:d>
                  </m:oMath>
                </a14:m>
                <a:endParaRPr lang="tr-TR" dirty="0"/>
              </a:p>
              <a:p>
                <a:pPr lvl="1"/>
                <a14:m>
                  <m:oMath xmlns:m="http://schemas.openxmlformats.org/officeDocument/2006/math">
                    <m:r>
                      <a:rPr lang="tr-TR" b="0" i="1" smtClean="0">
                        <a:latin typeface="Cambria Math" panose="02040503050406030204" pitchFamily="18" charset="0"/>
                      </a:rPr>
                      <m:t>𝜃</m:t>
                    </m:r>
                    <m:r>
                      <a:rPr lang="tr-TR" b="0" i="1" smtClean="0">
                        <a:latin typeface="Cambria Math" panose="02040503050406030204" pitchFamily="18" charset="0"/>
                      </a:rPr>
                      <m:t>:</m:t>
                    </m:r>
                  </m:oMath>
                </a14:m>
                <a:r>
                  <a:rPr lang="tr-TR" dirty="0"/>
                  <a:t> </a:t>
                </a:r>
                <a:r>
                  <a:rPr lang="tr-TR" dirty="0" err="1"/>
                  <a:t>e.g</a:t>
                </a:r>
                <a:r>
                  <a:rPr lang="tr-TR" dirty="0"/>
                  <a:t>. Sigmoid </a:t>
                </a:r>
                <a:r>
                  <a:rPr lang="tr-TR" dirty="0" err="1"/>
                  <a:t>function</a:t>
                </a:r>
                <a:endParaRPr lang="tr-TR" dirty="0"/>
              </a:p>
              <a:p>
                <a:pPr lvl="1"/>
                <a:r>
                  <a:rPr lang="tr-TR" dirty="0" err="1"/>
                  <a:t>Then</a:t>
                </a:r>
                <a:r>
                  <a:rPr lang="tr-TR" dirty="0"/>
                  <a:t> a </a:t>
                </a:r>
                <a:r>
                  <a:rPr lang="tr-TR" dirty="0" err="1"/>
                  <a:t>thresholding</a:t>
                </a:r>
                <a:r>
                  <a:rPr lang="tr-TR" dirty="0"/>
                  <a:t> </a:t>
                </a:r>
                <a:r>
                  <a:rPr lang="tr-TR" dirty="0" err="1"/>
                  <a:t>operation</a:t>
                </a:r>
                <a:endParaRPr lang="tr-TR" dirty="0"/>
              </a:p>
              <a:p>
                <a:r>
                  <a:rPr lang="tr-TR" dirty="0" err="1"/>
                  <a:t>Multilayer</a:t>
                </a:r>
                <a:r>
                  <a:rPr lang="tr-TR" dirty="0"/>
                  <a:t> </a:t>
                </a:r>
                <a:r>
                  <a:rPr lang="tr-TR" dirty="0" err="1"/>
                  <a:t>perceptron</a:t>
                </a:r>
                <a:endParaRPr lang="tr-TR" dirty="0"/>
              </a:p>
              <a:p>
                <a:pPr lvl="1"/>
                <a:r>
                  <a:rPr lang="tr-TR" dirty="0" err="1"/>
                  <a:t>Going</a:t>
                </a:r>
                <a:r>
                  <a:rPr lang="tr-TR" dirty="0"/>
                  <a:t> </a:t>
                </a:r>
                <a:r>
                  <a:rPr lang="tr-TR" dirty="0" err="1"/>
                  <a:t>wide</a:t>
                </a:r>
                <a:r>
                  <a:rPr lang="tr-TR" dirty="0"/>
                  <a:t> (multiple </a:t>
                </a:r>
                <a:r>
                  <a:rPr lang="tr-TR" dirty="0" err="1"/>
                  <a:t>outputs</a:t>
                </a:r>
                <a:r>
                  <a:rPr lang="tr-TR" dirty="0"/>
                  <a:t>)</a:t>
                </a:r>
              </a:p>
              <a:p>
                <a:pPr lvl="1"/>
                <a:r>
                  <a:rPr lang="tr-TR" dirty="0" err="1"/>
                  <a:t>Going</a:t>
                </a:r>
                <a:r>
                  <a:rPr lang="tr-TR" dirty="0"/>
                  <a:t> </a:t>
                </a:r>
                <a:r>
                  <a:rPr lang="tr-TR" dirty="0" err="1"/>
                  <a:t>deep</a:t>
                </a:r>
                <a:r>
                  <a:rPr lang="tr-TR" dirty="0"/>
                  <a:t> (multiple </a:t>
                </a:r>
                <a:r>
                  <a:rPr lang="tr-TR" dirty="0" err="1"/>
                  <a:t>layers</a:t>
                </a:r>
                <a:r>
                  <a:rPr lang="tr-TR" dirty="0"/>
                  <a:t>)</a:t>
                </a:r>
              </a:p>
              <a:p>
                <a:r>
                  <a:rPr lang="tr-TR" dirty="0" err="1"/>
                  <a:t>Deep</a:t>
                </a:r>
                <a:r>
                  <a:rPr lang="tr-TR" dirty="0"/>
                  <a:t> </a:t>
                </a:r>
                <a:r>
                  <a:rPr lang="tr-TR" dirty="0" err="1"/>
                  <a:t>neural</a:t>
                </a:r>
                <a:r>
                  <a:rPr lang="tr-TR" dirty="0"/>
                  <a:t> </a:t>
                </a:r>
                <a:r>
                  <a:rPr lang="tr-TR" dirty="0" err="1"/>
                  <a:t>networks</a:t>
                </a:r>
                <a:r>
                  <a:rPr lang="tr-TR" dirty="0"/>
                  <a:t> </a:t>
                </a:r>
                <a:r>
                  <a:rPr lang="tr-TR" dirty="0" err="1"/>
                  <a:t>don’t</a:t>
                </a:r>
                <a:r>
                  <a:rPr lang="tr-TR" dirty="0"/>
                  <a:t> </a:t>
                </a:r>
                <a:r>
                  <a:rPr lang="tr-TR" dirty="0" err="1"/>
                  <a:t>need</a:t>
                </a:r>
                <a:r>
                  <a:rPr lang="tr-TR" dirty="0"/>
                  <a:t> </a:t>
                </a:r>
                <a:r>
                  <a:rPr lang="tr-TR" dirty="0" err="1"/>
                  <a:t>feature</a:t>
                </a:r>
                <a:r>
                  <a:rPr lang="tr-TR" dirty="0"/>
                  <a:t> </a:t>
                </a:r>
                <a:r>
                  <a:rPr lang="tr-TR" dirty="0" err="1"/>
                  <a:t>engineering</a:t>
                </a:r>
                <a:endParaRPr lang="tr-TR" dirty="0"/>
              </a:p>
              <a:p>
                <a:r>
                  <a:rPr lang="tr-TR" dirty="0" err="1"/>
                  <a:t>Convolutional</a:t>
                </a:r>
                <a:r>
                  <a:rPr lang="tr-TR" dirty="0"/>
                  <a:t> </a:t>
                </a:r>
                <a:r>
                  <a:rPr lang="tr-TR" dirty="0" err="1"/>
                  <a:t>Neural</a:t>
                </a:r>
                <a:r>
                  <a:rPr lang="tr-TR" dirty="0"/>
                  <a:t> Networks: </a:t>
                </a:r>
              </a:p>
              <a:p>
                <a:pPr lvl="1"/>
                <a:r>
                  <a:rPr lang="tr-TR" dirty="0" err="1"/>
                  <a:t>Involve</a:t>
                </a:r>
                <a:r>
                  <a:rPr lang="tr-TR" dirty="0"/>
                  <a:t> </a:t>
                </a:r>
                <a:r>
                  <a:rPr lang="tr-TR" dirty="0" err="1"/>
                  <a:t>convolution</a:t>
                </a:r>
                <a:r>
                  <a:rPr lang="tr-TR" dirty="0"/>
                  <a:t> </a:t>
                </a:r>
                <a:r>
                  <a:rPr lang="tr-TR" dirty="0" err="1"/>
                  <a:t>layers</a:t>
                </a:r>
                <a:endParaRPr lang="tr-TR" dirty="0"/>
              </a:p>
              <a:p>
                <a:pPr lvl="1"/>
                <a:r>
                  <a:rPr lang="tr-TR" dirty="0" err="1"/>
                  <a:t>Pooling</a:t>
                </a:r>
                <a:r>
                  <a:rPr lang="tr-TR" dirty="0"/>
                  <a:t>: </a:t>
                </a:r>
                <a:r>
                  <a:rPr lang="tr-TR" dirty="0" err="1"/>
                  <a:t>Perform</a:t>
                </a:r>
                <a:r>
                  <a:rPr lang="tr-TR" dirty="0"/>
                  <a:t> </a:t>
                </a:r>
                <a:r>
                  <a:rPr lang="tr-TR" dirty="0" err="1"/>
                  <a:t>averaging</a:t>
                </a:r>
                <a:r>
                  <a:rPr lang="tr-TR" dirty="0"/>
                  <a:t> in </a:t>
                </a:r>
                <a:r>
                  <a:rPr lang="tr-TR" dirty="0" err="1"/>
                  <a:t>order</a:t>
                </a:r>
                <a:r>
                  <a:rPr lang="tr-TR" dirty="0"/>
                  <a:t> </a:t>
                </a:r>
                <a:r>
                  <a:rPr lang="tr-TR" dirty="0" err="1"/>
                  <a:t>to</a:t>
                </a:r>
                <a:r>
                  <a:rPr lang="tr-TR" dirty="0"/>
                  <a:t> </a:t>
                </a:r>
                <a:r>
                  <a:rPr lang="tr-TR" dirty="0" err="1"/>
                  <a:t>reduce</a:t>
                </a:r>
                <a:r>
                  <a:rPr lang="tr-TR" dirty="0"/>
                  <a:t> </a:t>
                </a:r>
                <a:r>
                  <a:rPr lang="tr-TR" dirty="0" err="1"/>
                  <a:t>the</a:t>
                </a:r>
                <a:r>
                  <a:rPr lang="tr-TR" dirty="0"/>
                  <a:t> size</a:t>
                </a:r>
              </a:p>
              <a:p>
                <a:r>
                  <a:rPr lang="tr-TR" dirty="0" err="1"/>
                  <a:t>LeNet</a:t>
                </a:r>
                <a:r>
                  <a:rPr lang="tr-TR" dirty="0"/>
                  <a:t> </a:t>
                </a:r>
                <a:r>
                  <a:rPr lang="tr-TR" dirty="0" err="1"/>
                  <a:t>neural</a:t>
                </a:r>
                <a:r>
                  <a:rPr lang="tr-TR" dirty="0"/>
                  <a:t> network </a:t>
                </a:r>
                <a:r>
                  <a:rPr lang="tr-TR" dirty="0" err="1"/>
                  <a:t>achieves</a:t>
                </a:r>
                <a:r>
                  <a:rPr lang="tr-TR" dirty="0"/>
                  <a:t> </a:t>
                </a:r>
                <a:r>
                  <a:rPr lang="tr-TR" dirty="0" err="1"/>
                  <a:t>almost</a:t>
                </a:r>
                <a:r>
                  <a:rPr lang="tr-TR" dirty="0"/>
                  <a:t> 100% rate in </a:t>
                </a:r>
                <a:r>
                  <a:rPr lang="tr-TR" dirty="0" err="1"/>
                  <a:t>handwritten</a:t>
                </a:r>
                <a:r>
                  <a:rPr lang="tr-TR" dirty="0"/>
                  <a:t> </a:t>
                </a:r>
                <a:r>
                  <a:rPr lang="tr-TR" dirty="0" err="1"/>
                  <a:t>digit</a:t>
                </a:r>
                <a:r>
                  <a:rPr lang="tr-TR" dirty="0"/>
                  <a:t> </a:t>
                </a:r>
                <a:r>
                  <a:rPr lang="tr-TR" dirty="0" err="1"/>
                  <a:t>classification</a:t>
                </a:r>
                <a:r>
                  <a:rPr lang="tr-TR" dirty="0"/>
                  <a:t> </a:t>
                </a:r>
                <a:r>
                  <a:rPr lang="tr-TR" dirty="0" err="1"/>
                  <a:t>for</a:t>
                </a:r>
                <a:r>
                  <a:rPr lang="tr-TR" dirty="0"/>
                  <a:t> </a:t>
                </a:r>
                <a:r>
                  <a:rPr lang="tr-TR" dirty="0" err="1"/>
                  <a:t>the</a:t>
                </a:r>
                <a:r>
                  <a:rPr lang="tr-TR" dirty="0"/>
                  <a:t> MNIST </a:t>
                </a:r>
                <a:r>
                  <a:rPr lang="tr-TR" dirty="0" err="1"/>
                  <a:t>database</a:t>
                </a:r>
                <a:r>
                  <a:rPr lang="tr-TR" dirty="0"/>
                  <a:t>.</a:t>
                </a:r>
              </a:p>
              <a:p>
                <a:pPr lvl="1"/>
                <a:endParaRPr lang="tr-TR" dirty="0"/>
              </a:p>
            </p:txBody>
          </p:sp>
        </mc:Choice>
        <mc:Fallback xmlns="">
          <p:sp>
            <p:nvSpPr>
              <p:cNvPr id="3" name="İçerik Yer Tutucusu 2">
                <a:extLst>
                  <a:ext uri="{FF2B5EF4-FFF2-40B4-BE49-F238E27FC236}">
                    <a16:creationId xmlns:a16="http://schemas.microsoft.com/office/drawing/2014/main" id="{4F0A35D2-7B5D-8AB6-3F44-04DC5AEF4FC9}"/>
                  </a:ext>
                </a:extLst>
              </p:cNvPr>
              <p:cNvSpPr>
                <a:spLocks noGrp="1" noRot="1" noChangeAspect="1" noMove="1" noResize="1" noEditPoints="1" noAdjustHandles="1" noChangeArrowheads="1" noChangeShapeType="1" noTextEdit="1"/>
              </p:cNvSpPr>
              <p:nvPr>
                <p:ph idx="1"/>
              </p:nvPr>
            </p:nvSpPr>
            <p:spPr>
              <a:blipFill>
                <a:blip r:embed="rId2"/>
                <a:stretch>
                  <a:fillRect l="-522" t="-2521" r="-232"/>
                </a:stretch>
              </a:blipFill>
            </p:spPr>
            <p:txBody>
              <a:bodyPr/>
              <a:lstStyle/>
              <a:p>
                <a:r>
                  <a:rPr lang="en-GB">
                    <a:noFill/>
                  </a:rPr>
                  <a:t> </a:t>
                </a:r>
              </a:p>
            </p:txBody>
          </p:sp>
        </mc:Fallback>
      </mc:AlternateContent>
      <p:sp>
        <p:nvSpPr>
          <p:cNvPr id="4" name="Slayt Numarası Yer Tutucusu 3">
            <a:extLst>
              <a:ext uri="{FF2B5EF4-FFF2-40B4-BE49-F238E27FC236}">
                <a16:creationId xmlns:a16="http://schemas.microsoft.com/office/drawing/2014/main" id="{AA13AEF9-75C8-008B-FE2E-B0EDCEC22836}"/>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78</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522C802A-CE2C-7AF6-DE8A-C3A6188AE628}"/>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281B742C-24A1-656F-1BDB-AF26253A1E46}"/>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9511130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3B5CE2-078C-60E2-024D-ED24D6BBE931}"/>
              </a:ext>
            </a:extLst>
          </p:cNvPr>
          <p:cNvSpPr>
            <a:spLocks noGrp="1"/>
          </p:cNvSpPr>
          <p:nvPr>
            <p:ph type="title"/>
          </p:nvPr>
        </p:nvSpPr>
        <p:spPr/>
        <p:txBody>
          <a:bodyPr/>
          <a:lstStyle/>
          <a:p>
            <a:r>
              <a:rPr lang="tr-TR" dirty="0"/>
              <a:t>5.6 </a:t>
            </a:r>
            <a:r>
              <a:rPr lang="tr-TR" dirty="0" err="1"/>
              <a:t>Deep</a:t>
            </a:r>
            <a:r>
              <a:rPr lang="tr-TR" dirty="0"/>
              <a:t> Learning</a:t>
            </a:r>
          </a:p>
        </p:txBody>
      </p:sp>
      <p:sp>
        <p:nvSpPr>
          <p:cNvPr id="3" name="İçerik Yer Tutucusu 2">
            <a:extLst>
              <a:ext uri="{FF2B5EF4-FFF2-40B4-BE49-F238E27FC236}">
                <a16:creationId xmlns:a16="http://schemas.microsoft.com/office/drawing/2014/main" id="{A59B8ED9-7ECD-B25D-B6D8-F8986E9006DB}"/>
              </a:ext>
            </a:extLst>
          </p:cNvPr>
          <p:cNvSpPr>
            <a:spLocks noGrp="1"/>
          </p:cNvSpPr>
          <p:nvPr>
            <p:ph idx="1"/>
          </p:nvPr>
        </p:nvSpPr>
        <p:spPr/>
        <p:txBody>
          <a:bodyPr>
            <a:normAutofit fontScale="92500" lnSpcReduction="20000"/>
          </a:bodyPr>
          <a:lstStyle/>
          <a:p>
            <a:r>
              <a:rPr lang="tr-TR" dirty="0" err="1"/>
              <a:t>Supervised</a:t>
            </a:r>
            <a:r>
              <a:rPr lang="tr-TR" dirty="0"/>
              <a:t> Learning</a:t>
            </a:r>
          </a:p>
          <a:p>
            <a:pPr lvl="1"/>
            <a:r>
              <a:rPr lang="tr-TR" dirty="0"/>
              <a:t>Training </a:t>
            </a:r>
            <a:r>
              <a:rPr lang="tr-TR" dirty="0" err="1"/>
              <a:t>dataset</a:t>
            </a:r>
            <a:r>
              <a:rPr lang="tr-TR" dirty="0"/>
              <a:t>: </a:t>
            </a:r>
            <a:r>
              <a:rPr lang="tr-TR" dirty="0" err="1"/>
              <a:t>Labeled</a:t>
            </a:r>
            <a:endParaRPr lang="tr-TR" dirty="0"/>
          </a:p>
          <a:p>
            <a:pPr lvl="1"/>
            <a:r>
              <a:rPr lang="tr-TR" dirty="0" err="1"/>
              <a:t>Classification</a:t>
            </a:r>
            <a:r>
              <a:rPr lang="tr-TR" dirty="0"/>
              <a:t> : </a:t>
            </a:r>
            <a:r>
              <a:rPr lang="tr-TR" dirty="0" err="1"/>
              <a:t>labels</a:t>
            </a:r>
            <a:r>
              <a:rPr lang="tr-TR" dirty="0"/>
              <a:t> </a:t>
            </a:r>
            <a:r>
              <a:rPr lang="tr-TR" dirty="0" err="1"/>
              <a:t>are</a:t>
            </a:r>
            <a:r>
              <a:rPr lang="tr-TR" dirty="0"/>
              <a:t> </a:t>
            </a:r>
            <a:r>
              <a:rPr lang="tr-TR" dirty="0" err="1"/>
              <a:t>discrete</a:t>
            </a:r>
            <a:endParaRPr lang="tr-TR" dirty="0"/>
          </a:p>
          <a:p>
            <a:pPr lvl="1"/>
            <a:r>
              <a:rPr lang="tr-TR" dirty="0" err="1"/>
              <a:t>Regression</a:t>
            </a:r>
            <a:r>
              <a:rPr lang="tr-TR" dirty="0"/>
              <a:t>: </a:t>
            </a:r>
            <a:r>
              <a:rPr lang="tr-TR" dirty="0" err="1"/>
              <a:t>Labels</a:t>
            </a:r>
            <a:r>
              <a:rPr lang="tr-TR" dirty="0"/>
              <a:t> </a:t>
            </a:r>
            <a:r>
              <a:rPr lang="tr-TR" dirty="0" err="1"/>
              <a:t>are</a:t>
            </a:r>
            <a:r>
              <a:rPr lang="tr-TR" dirty="0"/>
              <a:t> </a:t>
            </a:r>
            <a:r>
              <a:rPr lang="tr-TR" dirty="0" err="1"/>
              <a:t>continuous</a:t>
            </a:r>
            <a:endParaRPr lang="tr-TR" dirty="0"/>
          </a:p>
          <a:p>
            <a:pPr lvl="2"/>
            <a:r>
              <a:rPr lang="tr-TR" dirty="0" err="1"/>
              <a:t>Interpolation</a:t>
            </a:r>
            <a:endParaRPr lang="tr-TR" dirty="0"/>
          </a:p>
          <a:p>
            <a:r>
              <a:rPr lang="tr-TR" dirty="0" err="1"/>
              <a:t>Loss</a:t>
            </a:r>
            <a:r>
              <a:rPr lang="tr-TR" dirty="0"/>
              <a:t> </a:t>
            </a:r>
            <a:r>
              <a:rPr lang="tr-TR" dirty="0" err="1"/>
              <a:t>function</a:t>
            </a:r>
            <a:r>
              <a:rPr lang="tr-TR" dirty="0"/>
              <a:t>: </a:t>
            </a:r>
            <a:r>
              <a:rPr lang="tr-TR" dirty="0" err="1"/>
              <a:t>Measure</a:t>
            </a:r>
            <a:r>
              <a:rPr lang="tr-TR" dirty="0"/>
              <a:t> of </a:t>
            </a:r>
            <a:r>
              <a:rPr lang="tr-TR" dirty="0" err="1"/>
              <a:t>difference</a:t>
            </a:r>
            <a:r>
              <a:rPr lang="tr-TR" dirty="0"/>
              <a:t> of </a:t>
            </a:r>
            <a:r>
              <a:rPr lang="tr-TR" dirty="0" err="1"/>
              <a:t>predicted</a:t>
            </a:r>
            <a:r>
              <a:rPr lang="tr-TR" dirty="0"/>
              <a:t> </a:t>
            </a:r>
            <a:r>
              <a:rPr lang="tr-TR" dirty="0" err="1"/>
              <a:t>value</a:t>
            </a:r>
            <a:r>
              <a:rPr lang="tr-TR" dirty="0"/>
              <a:t> </a:t>
            </a:r>
            <a:r>
              <a:rPr lang="tr-TR" dirty="0" err="1"/>
              <a:t>from</a:t>
            </a:r>
            <a:r>
              <a:rPr lang="tr-TR" dirty="0"/>
              <a:t> </a:t>
            </a:r>
            <a:r>
              <a:rPr lang="tr-TR" dirty="0" err="1"/>
              <a:t>the</a:t>
            </a:r>
            <a:r>
              <a:rPr lang="tr-TR" dirty="0"/>
              <a:t> </a:t>
            </a:r>
            <a:r>
              <a:rPr lang="tr-TR" dirty="0" err="1"/>
              <a:t>real</a:t>
            </a:r>
            <a:r>
              <a:rPr lang="tr-TR" dirty="0"/>
              <a:t> </a:t>
            </a:r>
            <a:r>
              <a:rPr lang="tr-TR" dirty="0" err="1"/>
              <a:t>value</a:t>
            </a:r>
            <a:r>
              <a:rPr lang="tr-TR" dirty="0"/>
              <a:t> (</a:t>
            </a:r>
            <a:r>
              <a:rPr lang="tr-TR" dirty="0" err="1"/>
              <a:t>label</a:t>
            </a:r>
            <a:r>
              <a:rPr lang="tr-TR" dirty="0"/>
              <a:t>)</a:t>
            </a:r>
          </a:p>
          <a:p>
            <a:pPr lvl="1"/>
            <a:r>
              <a:rPr lang="tr-TR" dirty="0" err="1"/>
              <a:t>Mean</a:t>
            </a:r>
            <a:r>
              <a:rPr lang="tr-TR" dirty="0"/>
              <a:t> </a:t>
            </a:r>
            <a:r>
              <a:rPr lang="tr-TR" dirty="0" err="1"/>
              <a:t>square</a:t>
            </a:r>
            <a:r>
              <a:rPr lang="tr-TR" dirty="0"/>
              <a:t> </a:t>
            </a:r>
            <a:r>
              <a:rPr lang="tr-TR" dirty="0" err="1"/>
              <a:t>loss</a:t>
            </a:r>
            <a:endParaRPr lang="tr-TR" dirty="0"/>
          </a:p>
          <a:p>
            <a:pPr lvl="1"/>
            <a:r>
              <a:rPr lang="tr-TR" dirty="0"/>
              <a:t>Cross </a:t>
            </a:r>
            <a:r>
              <a:rPr lang="tr-TR" dirty="0" err="1"/>
              <a:t>entropy</a:t>
            </a:r>
            <a:endParaRPr lang="tr-TR" dirty="0"/>
          </a:p>
          <a:p>
            <a:r>
              <a:rPr lang="tr-TR" dirty="0" err="1"/>
              <a:t>Weights</a:t>
            </a:r>
            <a:r>
              <a:rPr lang="tr-TR" dirty="0"/>
              <a:t> </a:t>
            </a:r>
            <a:r>
              <a:rPr lang="tr-TR" dirty="0" err="1"/>
              <a:t>are</a:t>
            </a:r>
            <a:r>
              <a:rPr lang="tr-TR" dirty="0"/>
              <a:t> </a:t>
            </a:r>
            <a:r>
              <a:rPr lang="tr-TR" dirty="0" err="1"/>
              <a:t>updated</a:t>
            </a:r>
            <a:r>
              <a:rPr lang="tr-TR" dirty="0"/>
              <a:t> at </a:t>
            </a:r>
            <a:r>
              <a:rPr lang="tr-TR" dirty="0" err="1"/>
              <a:t>each</a:t>
            </a:r>
            <a:r>
              <a:rPr lang="tr-TR" dirty="0"/>
              <a:t> </a:t>
            </a:r>
            <a:r>
              <a:rPr lang="tr-TR" dirty="0" err="1"/>
              <a:t>iteration</a:t>
            </a:r>
            <a:r>
              <a:rPr lang="tr-TR" dirty="0"/>
              <a:t> in </a:t>
            </a:r>
            <a:r>
              <a:rPr lang="tr-TR" dirty="0" err="1"/>
              <a:t>order</a:t>
            </a:r>
            <a:r>
              <a:rPr lang="tr-TR" dirty="0"/>
              <a:t> </a:t>
            </a:r>
            <a:r>
              <a:rPr lang="tr-TR" dirty="0" err="1"/>
              <a:t>to</a:t>
            </a:r>
            <a:r>
              <a:rPr lang="tr-TR" dirty="0"/>
              <a:t> minimize </a:t>
            </a:r>
            <a:r>
              <a:rPr lang="tr-TR" dirty="0" err="1"/>
              <a:t>the</a:t>
            </a:r>
            <a:r>
              <a:rPr lang="tr-TR" dirty="0"/>
              <a:t> </a:t>
            </a:r>
            <a:r>
              <a:rPr lang="tr-TR" dirty="0" err="1"/>
              <a:t>loss</a:t>
            </a:r>
            <a:endParaRPr lang="tr-TR" dirty="0"/>
          </a:p>
          <a:p>
            <a:pPr lvl="1"/>
            <a:r>
              <a:rPr lang="tr-TR" dirty="0" err="1"/>
              <a:t>Gradient</a:t>
            </a:r>
            <a:r>
              <a:rPr lang="tr-TR" dirty="0"/>
              <a:t> </a:t>
            </a:r>
            <a:r>
              <a:rPr lang="tr-TR" dirty="0" err="1"/>
              <a:t>descent</a:t>
            </a:r>
            <a:endParaRPr lang="tr-TR" dirty="0"/>
          </a:p>
          <a:p>
            <a:pPr lvl="1"/>
            <a:r>
              <a:rPr lang="tr-TR" dirty="0" err="1"/>
              <a:t>Stochastic</a:t>
            </a:r>
            <a:r>
              <a:rPr lang="tr-TR" dirty="0"/>
              <a:t> </a:t>
            </a:r>
            <a:r>
              <a:rPr lang="tr-TR" dirty="0" err="1"/>
              <a:t>gradient</a:t>
            </a:r>
            <a:r>
              <a:rPr lang="tr-TR" dirty="0"/>
              <a:t> </a:t>
            </a:r>
            <a:r>
              <a:rPr lang="tr-TR" dirty="0" err="1"/>
              <a:t>descent</a:t>
            </a:r>
            <a:r>
              <a:rPr lang="tr-TR" dirty="0"/>
              <a:t> (</a:t>
            </a:r>
            <a:r>
              <a:rPr lang="tr-TR" dirty="0" err="1"/>
              <a:t>faster</a:t>
            </a:r>
            <a:r>
              <a:rPr lang="tr-TR" dirty="0"/>
              <a:t>)</a:t>
            </a:r>
          </a:p>
          <a:p>
            <a:r>
              <a:rPr lang="tr-TR" dirty="0"/>
              <a:t>Test </a:t>
            </a:r>
            <a:r>
              <a:rPr lang="tr-TR" dirty="0" err="1"/>
              <a:t>dataset</a:t>
            </a:r>
            <a:r>
              <a:rPr lang="tr-TR" dirty="0"/>
              <a:t> (</a:t>
            </a:r>
            <a:r>
              <a:rPr lang="tr-TR" dirty="0" err="1"/>
              <a:t>to</a:t>
            </a:r>
            <a:r>
              <a:rPr lang="tr-TR" dirty="0"/>
              <a:t> </a:t>
            </a:r>
            <a:r>
              <a:rPr lang="tr-TR" dirty="0" err="1"/>
              <a:t>validate</a:t>
            </a:r>
            <a:r>
              <a:rPr lang="tr-TR" dirty="0"/>
              <a:t>)</a:t>
            </a:r>
          </a:p>
          <a:p>
            <a:endParaRPr lang="tr-TR" dirty="0"/>
          </a:p>
        </p:txBody>
      </p:sp>
      <p:sp>
        <p:nvSpPr>
          <p:cNvPr id="4" name="Slayt Numarası Yer Tutucusu 3">
            <a:extLst>
              <a:ext uri="{FF2B5EF4-FFF2-40B4-BE49-F238E27FC236}">
                <a16:creationId xmlns:a16="http://schemas.microsoft.com/office/drawing/2014/main" id="{21532E20-A68D-FA9F-4C06-2586E962B548}"/>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79</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A550EAAA-0F58-3B84-8D86-7826589BE2F7}"/>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A2D10DEA-D45D-6880-CBE9-534BFD685B60}"/>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2756942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8BC1-6BCA-9C3F-14FF-1F912CEDFC58}"/>
              </a:ext>
            </a:extLst>
          </p:cNvPr>
          <p:cNvSpPr>
            <a:spLocks noGrp="1"/>
          </p:cNvSpPr>
          <p:nvPr>
            <p:ph type="title"/>
          </p:nvPr>
        </p:nvSpPr>
        <p:spPr/>
        <p:txBody>
          <a:bodyPr/>
          <a:lstStyle/>
          <a:p>
            <a:r>
              <a:rPr lang="en-GB" dirty="0">
                <a:latin typeface="+mn-lt"/>
              </a:rPr>
              <a:t>Communication channel</a:t>
            </a:r>
          </a:p>
        </p:txBody>
      </p:sp>
      <p:sp>
        <p:nvSpPr>
          <p:cNvPr id="3" name="Content Placeholder 2">
            <a:extLst>
              <a:ext uri="{FF2B5EF4-FFF2-40B4-BE49-F238E27FC236}">
                <a16:creationId xmlns:a16="http://schemas.microsoft.com/office/drawing/2014/main" id="{D6363472-8051-85BB-0760-4F16807E1A6D}"/>
              </a:ext>
            </a:extLst>
          </p:cNvPr>
          <p:cNvSpPr>
            <a:spLocks noGrp="1"/>
          </p:cNvSpPr>
          <p:nvPr>
            <p:ph idx="1"/>
          </p:nvPr>
        </p:nvSpPr>
        <p:spPr>
          <a:xfrm>
            <a:off x="735724" y="1534511"/>
            <a:ext cx="10618076" cy="1755228"/>
          </a:xfrm>
        </p:spPr>
        <p:txBody>
          <a:bodyPr>
            <a:normAutofit fontScale="85000" lnSpcReduction="20000"/>
          </a:bodyPr>
          <a:lstStyle/>
          <a:p>
            <a:r>
              <a:rPr lang="en-GB" dirty="0"/>
              <a:t>In Person: During/after any weekly session</a:t>
            </a:r>
          </a:p>
          <a:p>
            <a:r>
              <a:rPr lang="en-GB" dirty="0"/>
              <a:t>Using email: </a:t>
            </a:r>
          </a:p>
          <a:p>
            <a:pPr lvl="1"/>
            <a:r>
              <a:rPr lang="en-GB" b="1" u="sng" dirty="0"/>
              <a:t>Specify module code PDE</a:t>
            </a:r>
            <a:r>
              <a:rPr lang="tr-TR" b="1" u="sng" dirty="0"/>
              <a:t>3802</a:t>
            </a:r>
            <a:r>
              <a:rPr lang="en-GB" b="1" u="sng" dirty="0"/>
              <a:t> </a:t>
            </a:r>
            <a:r>
              <a:rPr lang="en-GB" dirty="0"/>
              <a:t>along with issue in the subject of the email</a:t>
            </a:r>
          </a:p>
          <a:p>
            <a:pPr lvl="1"/>
            <a:r>
              <a:rPr lang="en-GB" dirty="0"/>
              <a:t>Expect</a:t>
            </a:r>
            <a:r>
              <a:rPr lang="tr-TR" dirty="0"/>
              <a:t> at </a:t>
            </a:r>
            <a:r>
              <a:rPr lang="tr-TR" dirty="0" err="1"/>
              <a:t>most</a:t>
            </a:r>
            <a:r>
              <a:rPr lang="en-GB" dirty="0"/>
              <a:t> 2-3 </a:t>
            </a:r>
            <a:r>
              <a:rPr lang="en-GB" b="1" u="sng" dirty="0"/>
              <a:t>working days </a:t>
            </a:r>
            <a:r>
              <a:rPr lang="en-GB" dirty="0"/>
              <a:t>for a reply </a:t>
            </a:r>
            <a:endParaRPr lang="tr-TR" dirty="0"/>
          </a:p>
          <a:p>
            <a:r>
              <a:rPr lang="tr-TR" dirty="0"/>
              <a:t>E-mail: </a:t>
            </a:r>
            <a:r>
              <a:rPr lang="tr-TR" dirty="0">
                <a:hlinkClick r:id="rId2"/>
              </a:rPr>
              <a:t>t.girici@mdx.ac.uk</a:t>
            </a:r>
            <a:r>
              <a:rPr lang="tr-TR" dirty="0"/>
              <a:t> </a:t>
            </a:r>
            <a:endParaRPr lang="en-GB" dirty="0"/>
          </a:p>
        </p:txBody>
      </p:sp>
      <p:sp>
        <p:nvSpPr>
          <p:cNvPr id="4" name="Date Placeholder 3">
            <a:extLst>
              <a:ext uri="{FF2B5EF4-FFF2-40B4-BE49-F238E27FC236}">
                <a16:creationId xmlns:a16="http://schemas.microsoft.com/office/drawing/2014/main" id="{E4EE4570-75B2-3A4F-4380-128D1EE00E7D}"/>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07C28B77-B2CF-1417-C21C-E487241A12F1}"/>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B8A065EE-72A8-7873-4E6B-471AC38B080F}"/>
              </a:ext>
            </a:extLst>
          </p:cNvPr>
          <p:cNvSpPr>
            <a:spLocks noGrp="1"/>
          </p:cNvSpPr>
          <p:nvPr>
            <p:ph type="sldNum" sz="quarter" idx="12"/>
          </p:nvPr>
        </p:nvSpPr>
        <p:spPr/>
        <p:txBody>
          <a:bodyPr/>
          <a:lstStyle/>
          <a:p>
            <a:fld id="{3612906B-0D48-4D44-A2FA-F5590F1ECEEB}" type="slidenum">
              <a:rPr lang="en-GB" smtClean="0"/>
              <a:t>8</a:t>
            </a:fld>
            <a:endParaRPr lang="en-GB"/>
          </a:p>
        </p:txBody>
      </p:sp>
      <p:graphicFrame>
        <p:nvGraphicFramePr>
          <p:cNvPr id="7" name="Table 6">
            <a:extLst>
              <a:ext uri="{FF2B5EF4-FFF2-40B4-BE49-F238E27FC236}">
                <a16:creationId xmlns:a16="http://schemas.microsoft.com/office/drawing/2014/main" id="{32D3BA49-960D-52E4-3808-951866DB7542}"/>
              </a:ext>
            </a:extLst>
          </p:cNvPr>
          <p:cNvGraphicFramePr>
            <a:graphicFrameLocks noGrp="1"/>
          </p:cNvGraphicFramePr>
          <p:nvPr>
            <p:extLst>
              <p:ext uri="{D42A27DB-BD31-4B8C-83A1-F6EECF244321}">
                <p14:modId xmlns:p14="http://schemas.microsoft.com/office/powerpoint/2010/main" val="2190171915"/>
              </p:ext>
            </p:extLst>
          </p:nvPr>
        </p:nvGraphicFramePr>
        <p:xfrm>
          <a:off x="3059428" y="3289739"/>
          <a:ext cx="7114585" cy="3066606"/>
        </p:xfrm>
        <a:graphic>
          <a:graphicData uri="http://schemas.openxmlformats.org/drawingml/2006/table">
            <a:tbl>
              <a:tblPr firstRow="1" firstCol="1" bandRow="1">
                <a:tableStyleId>{5C22544A-7EE6-4342-B048-85BDC9FD1C3A}</a:tableStyleId>
              </a:tblPr>
              <a:tblGrid>
                <a:gridCol w="2383960">
                  <a:extLst>
                    <a:ext uri="{9D8B030D-6E8A-4147-A177-3AD203B41FA5}">
                      <a16:colId xmlns:a16="http://schemas.microsoft.com/office/drawing/2014/main" val="1417886033"/>
                    </a:ext>
                  </a:extLst>
                </a:gridCol>
                <a:gridCol w="2383960">
                  <a:extLst>
                    <a:ext uri="{9D8B030D-6E8A-4147-A177-3AD203B41FA5}">
                      <a16:colId xmlns:a16="http://schemas.microsoft.com/office/drawing/2014/main" val="1802278935"/>
                    </a:ext>
                  </a:extLst>
                </a:gridCol>
                <a:gridCol w="2346665">
                  <a:extLst>
                    <a:ext uri="{9D8B030D-6E8A-4147-A177-3AD203B41FA5}">
                      <a16:colId xmlns:a16="http://schemas.microsoft.com/office/drawing/2014/main" val="3961158524"/>
                    </a:ext>
                  </a:extLst>
                </a:gridCol>
              </a:tblGrid>
              <a:tr h="326707">
                <a:tc gridSpan="3">
                  <a:txBody>
                    <a:bodyPr/>
                    <a:lstStyle/>
                    <a:p>
                      <a:pPr marL="457200" algn="just">
                        <a:lnSpc>
                          <a:spcPct val="115000"/>
                        </a:lnSpc>
                        <a:spcAft>
                          <a:spcPts val="1000"/>
                        </a:spcAft>
                      </a:pPr>
                      <a:r>
                        <a:rPr lang="en-GB" sz="1200" dirty="0">
                          <a:effectLst/>
                        </a:rPr>
                        <a:t>Module Leader: </a:t>
                      </a:r>
                      <a:r>
                        <a:rPr lang="en-GB" sz="1300" dirty="0" err="1">
                          <a:effectLst/>
                        </a:rPr>
                        <a:t>Purav</a:t>
                      </a:r>
                      <a:r>
                        <a:rPr lang="en-GB" sz="1300" dirty="0">
                          <a:effectLst/>
                        </a:rPr>
                        <a:t> Shah</a:t>
                      </a:r>
                      <a:r>
                        <a:rPr lang="en-GB" sz="1200" dirty="0">
                          <a:effectLst/>
                        </a:rPr>
                        <a:t> </a:t>
                      </a:r>
                      <a:endParaRPr lang="en-GB"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828174157"/>
                  </a:ext>
                </a:extLst>
              </a:tr>
              <a:tr h="301649">
                <a:tc rowSpan="4">
                  <a:txBody>
                    <a:bodyPr/>
                    <a:lstStyle/>
                    <a:p>
                      <a:pPr algn="just">
                        <a:lnSpc>
                          <a:spcPct val="115000"/>
                        </a:lnSpc>
                        <a:spcAft>
                          <a:spcPts val="1000"/>
                        </a:spcAft>
                      </a:pPr>
                      <a:endParaRPr lang="en-US" sz="1200">
                        <a:effectLst/>
                      </a:endParaRPr>
                    </a:p>
                    <a:p>
                      <a:pPr marL="457200" algn="just">
                        <a:lnSpc>
                          <a:spcPct val="115000"/>
                        </a:lnSpc>
                      </a:pPr>
                      <a:r>
                        <a:rPr lang="en-GB" sz="1200">
                          <a:effectLst/>
                        </a:rPr>
                        <a:t> </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pPr>
                      <a:r>
                        <a:rPr lang="en-GB" sz="1200">
                          <a:effectLst/>
                        </a:rPr>
                        <a:t>Room number:</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GB" sz="1200">
                          <a:effectLst/>
                        </a:rPr>
                        <a:t>T115</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7229650"/>
                  </a:ext>
                </a:extLst>
              </a:tr>
              <a:tr h="301649">
                <a:tc vMerge="1">
                  <a:txBody>
                    <a:bodyPr/>
                    <a:lstStyle/>
                    <a:p>
                      <a:endParaRPr lang="en-GB"/>
                    </a:p>
                  </a:txBody>
                  <a:tcPr/>
                </a:tc>
                <a:tc>
                  <a:txBody>
                    <a:bodyPr/>
                    <a:lstStyle/>
                    <a:p>
                      <a:pPr marL="457200" algn="just">
                        <a:lnSpc>
                          <a:spcPct val="115000"/>
                        </a:lnSpc>
                      </a:pPr>
                      <a:r>
                        <a:rPr lang="en-GB" sz="1200">
                          <a:effectLst/>
                        </a:rPr>
                        <a:t>Email:</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GB" sz="1200" u="sng">
                          <a:effectLst/>
                          <a:hlinkClick r:id="rId3"/>
                        </a:rPr>
                        <a:t>p.shah@mdx.ac.uk</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5534177"/>
                  </a:ext>
                </a:extLst>
              </a:tr>
              <a:tr h="301649">
                <a:tc vMerge="1">
                  <a:txBody>
                    <a:bodyPr/>
                    <a:lstStyle/>
                    <a:p>
                      <a:endParaRPr lang="en-GB"/>
                    </a:p>
                  </a:txBody>
                  <a:tcPr/>
                </a:tc>
                <a:tc>
                  <a:txBody>
                    <a:bodyPr/>
                    <a:lstStyle/>
                    <a:p>
                      <a:pPr marL="457200" algn="just">
                        <a:lnSpc>
                          <a:spcPct val="115000"/>
                        </a:lnSpc>
                      </a:pPr>
                      <a:r>
                        <a:rPr lang="en-GB" sz="1200">
                          <a:effectLst/>
                        </a:rPr>
                        <a:t>Telephone number:</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GB" sz="1200">
                          <a:effectLst/>
                        </a:rPr>
                        <a:t>02084115317</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16780486"/>
                  </a:ext>
                </a:extLst>
              </a:tr>
              <a:tr h="301649">
                <a:tc vMerge="1">
                  <a:txBody>
                    <a:bodyPr/>
                    <a:lstStyle/>
                    <a:p>
                      <a:endParaRPr lang="en-GB"/>
                    </a:p>
                  </a:txBody>
                  <a:tcPr/>
                </a:tc>
                <a:tc>
                  <a:txBody>
                    <a:bodyPr/>
                    <a:lstStyle/>
                    <a:p>
                      <a:pPr marL="457200" algn="just">
                        <a:lnSpc>
                          <a:spcPct val="115000"/>
                        </a:lnSpc>
                      </a:pPr>
                      <a:r>
                        <a:rPr lang="en-GB" sz="1200">
                          <a:effectLst/>
                        </a:rPr>
                        <a:t>Office hours:</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GB" sz="1200">
                          <a:effectLst/>
                        </a:rPr>
                        <a:t>Thursdays 14:30-16:30</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1936750"/>
                  </a:ext>
                </a:extLst>
              </a:tr>
              <a:tr h="326707">
                <a:tc gridSpan="3">
                  <a:txBody>
                    <a:bodyPr/>
                    <a:lstStyle/>
                    <a:p>
                      <a:pPr marL="457200" algn="just">
                        <a:lnSpc>
                          <a:spcPct val="115000"/>
                        </a:lnSpc>
                        <a:spcAft>
                          <a:spcPts val="1000"/>
                        </a:spcAft>
                      </a:pPr>
                      <a:r>
                        <a:rPr lang="en-GB" sz="1200" dirty="0">
                          <a:effectLst/>
                        </a:rPr>
                        <a:t>Module Tutor:  </a:t>
                      </a:r>
                      <a:r>
                        <a:rPr lang="en-GB" sz="1300" dirty="0">
                          <a:effectLst/>
                        </a:rPr>
                        <a:t>Tolga Girici</a:t>
                      </a:r>
                      <a:r>
                        <a:rPr lang="tr-TR" sz="1300" dirty="0">
                          <a:effectLst/>
                        </a:rPr>
                        <a:t> (CONTACT)</a:t>
                      </a:r>
                      <a:endParaRPr lang="en-GB"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630140819"/>
                  </a:ext>
                </a:extLst>
              </a:tr>
              <a:tr h="301649">
                <a:tc rowSpan="4">
                  <a:txBody>
                    <a:bodyPr/>
                    <a:lstStyle/>
                    <a:p>
                      <a:pPr algn="just">
                        <a:lnSpc>
                          <a:spcPct val="115000"/>
                        </a:lnSpc>
                        <a:spcAft>
                          <a:spcPts val="1000"/>
                        </a:spcAft>
                      </a:pPr>
                      <a:endParaRPr lang="en-GB" sz="1200">
                        <a:solidFill>
                          <a:srgbClr val="00000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pPr>
                      <a:r>
                        <a:rPr lang="en-GB" sz="1200">
                          <a:effectLst/>
                        </a:rPr>
                        <a:t>Room number:</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GB" sz="1200">
                          <a:effectLst/>
                        </a:rPr>
                        <a:t>HPA Office</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2860542"/>
                  </a:ext>
                </a:extLst>
              </a:tr>
              <a:tr h="301649">
                <a:tc vMerge="1">
                  <a:txBody>
                    <a:bodyPr/>
                    <a:lstStyle/>
                    <a:p>
                      <a:endParaRPr lang="en-GB"/>
                    </a:p>
                  </a:txBody>
                  <a:tcPr/>
                </a:tc>
                <a:tc>
                  <a:txBody>
                    <a:bodyPr/>
                    <a:lstStyle/>
                    <a:p>
                      <a:pPr marL="457200" algn="just">
                        <a:lnSpc>
                          <a:spcPct val="115000"/>
                        </a:lnSpc>
                      </a:pPr>
                      <a:r>
                        <a:rPr lang="en-GB" sz="1200">
                          <a:effectLst/>
                        </a:rPr>
                        <a:t>Email:</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GB" sz="1200" u="sng">
                          <a:effectLst/>
                          <a:hlinkClick r:id="rId4"/>
                        </a:rPr>
                        <a:t>T.Girici@mdx.ac.uk</a:t>
                      </a:r>
                      <a:r>
                        <a:rPr lang="en-GB" sz="1200">
                          <a:effectLst/>
                        </a:rPr>
                        <a:t> </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276849"/>
                  </a:ext>
                </a:extLst>
              </a:tr>
              <a:tr h="301649">
                <a:tc vMerge="1">
                  <a:txBody>
                    <a:bodyPr/>
                    <a:lstStyle/>
                    <a:p>
                      <a:endParaRPr lang="en-GB"/>
                    </a:p>
                  </a:txBody>
                  <a:tcPr/>
                </a:tc>
                <a:tc>
                  <a:txBody>
                    <a:bodyPr/>
                    <a:lstStyle/>
                    <a:p>
                      <a:pPr marL="457200" algn="just">
                        <a:lnSpc>
                          <a:spcPct val="115000"/>
                        </a:lnSpc>
                      </a:pPr>
                      <a:r>
                        <a:rPr lang="en-GB" sz="1200">
                          <a:effectLst/>
                        </a:rPr>
                        <a:t>Telephone number:</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GB" sz="1200" dirty="0">
                          <a:effectLst/>
                        </a:rPr>
                        <a:t> </a:t>
                      </a:r>
                      <a:endParaRPr lang="en-GB"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3844929"/>
                  </a:ext>
                </a:extLst>
              </a:tr>
              <a:tr h="301649">
                <a:tc vMerge="1">
                  <a:txBody>
                    <a:bodyPr/>
                    <a:lstStyle/>
                    <a:p>
                      <a:endParaRPr lang="en-GB"/>
                    </a:p>
                  </a:txBody>
                  <a:tcPr/>
                </a:tc>
                <a:tc>
                  <a:txBody>
                    <a:bodyPr/>
                    <a:lstStyle/>
                    <a:p>
                      <a:pPr marL="457200" algn="just">
                        <a:lnSpc>
                          <a:spcPct val="115000"/>
                        </a:lnSpc>
                      </a:pPr>
                      <a:r>
                        <a:rPr lang="en-GB" sz="1200">
                          <a:effectLst/>
                        </a:rPr>
                        <a:t>Office hours:</a:t>
                      </a:r>
                      <a:endParaRPr lang="en-GB"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GB" sz="1200" dirty="0">
                          <a:effectLst/>
                        </a:rPr>
                        <a:t> </a:t>
                      </a:r>
                      <a:endParaRPr lang="en-GB"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5967849"/>
                  </a:ext>
                </a:extLst>
              </a:tr>
            </a:tbl>
          </a:graphicData>
        </a:graphic>
      </p:graphicFrame>
      <p:pic>
        <p:nvPicPr>
          <p:cNvPr id="3074" name="Picture 3" descr="HD_Main:Users:purav:work:admin_forms_etc:EH8R4151.jpg">
            <a:extLst>
              <a:ext uri="{FF2B5EF4-FFF2-40B4-BE49-F238E27FC236}">
                <a16:creationId xmlns:a16="http://schemas.microsoft.com/office/drawing/2014/main" id="{153E1401-7A84-DE0D-51CF-9B60941B2C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3651305"/>
            <a:ext cx="1066800" cy="1227137"/>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8" descr="Girici, Tolga | GCRIS Database | University of Economics &amp; Technology">
            <a:extLst>
              <a:ext uri="{FF2B5EF4-FFF2-40B4-BE49-F238E27FC236}">
                <a16:creationId xmlns:a16="http://schemas.microsoft.com/office/drawing/2014/main" id="{35AB6D99-0BA8-2A3E-981B-559716212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3625" y="5240008"/>
            <a:ext cx="1044575" cy="104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5796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D009E5-9788-3AD3-45C0-21EC218C7876}"/>
              </a:ext>
            </a:extLst>
          </p:cNvPr>
          <p:cNvSpPr>
            <a:spLocks noGrp="1"/>
          </p:cNvSpPr>
          <p:nvPr>
            <p:ph type="title"/>
          </p:nvPr>
        </p:nvSpPr>
        <p:spPr/>
        <p:txBody>
          <a:bodyPr/>
          <a:lstStyle/>
          <a:p>
            <a:r>
              <a:rPr lang="tr-TR" dirty="0"/>
              <a:t>6 </a:t>
            </a:r>
            <a:r>
              <a:rPr lang="tr-TR" dirty="0" err="1"/>
              <a:t>Sensing</a:t>
            </a:r>
            <a:r>
              <a:rPr lang="tr-TR" dirty="0"/>
              <a:t> </a:t>
            </a:r>
            <a:r>
              <a:rPr lang="tr-TR" dirty="0" err="1"/>
              <a:t>for</a:t>
            </a:r>
            <a:r>
              <a:rPr lang="tr-TR" dirty="0"/>
              <a:t> </a:t>
            </a:r>
            <a:r>
              <a:rPr lang="tr-TR" dirty="0" err="1"/>
              <a:t>Autonomous</a:t>
            </a:r>
            <a:r>
              <a:rPr lang="tr-TR" dirty="0"/>
              <a:t> </a:t>
            </a:r>
            <a:r>
              <a:rPr lang="tr-TR" dirty="0" err="1"/>
              <a:t>Vehicles</a:t>
            </a:r>
            <a:endParaRPr lang="tr-TR" dirty="0"/>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DB91D738-D69E-A9E6-314F-DDBB3816DB2B}"/>
                  </a:ext>
                </a:extLst>
              </p:cNvPr>
              <p:cNvSpPr>
                <a:spLocks noGrp="1"/>
              </p:cNvSpPr>
              <p:nvPr>
                <p:ph idx="1"/>
              </p:nvPr>
            </p:nvSpPr>
            <p:spPr/>
            <p:txBody>
              <a:bodyPr>
                <a:normAutofit lnSpcReduction="10000"/>
              </a:bodyPr>
              <a:lstStyle/>
              <a:p>
                <a:r>
                  <a:rPr lang="tr-TR" b="0" i="0" dirty="0">
                    <a:solidFill>
                      <a:srgbClr val="222832"/>
                    </a:solidFill>
                    <a:effectLst/>
                    <a:latin typeface="-apple-system"/>
                  </a:rPr>
                  <a:t>Light Radar (</a:t>
                </a:r>
                <a:r>
                  <a:rPr lang="en-US" b="0" i="0" dirty="0">
                    <a:solidFill>
                      <a:srgbClr val="222832"/>
                    </a:solidFill>
                    <a:effectLst/>
                    <a:latin typeface="-apple-system"/>
                  </a:rPr>
                  <a:t>LIDAR</a:t>
                </a:r>
                <a:r>
                  <a:rPr lang="tr-TR" b="0" i="0" dirty="0">
                    <a:solidFill>
                      <a:srgbClr val="222832"/>
                    </a:solidFill>
                    <a:effectLst/>
                    <a:latin typeface="-apple-system"/>
                  </a:rPr>
                  <a:t>)</a:t>
                </a:r>
                <a:r>
                  <a:rPr lang="en-US" b="0" i="0" dirty="0">
                    <a:solidFill>
                      <a:srgbClr val="222832"/>
                    </a:solidFill>
                    <a:effectLst/>
                    <a:latin typeface="-apple-system"/>
                  </a:rPr>
                  <a:t>, a sensor found in most autonomous cars, </a:t>
                </a:r>
                <a:endParaRPr lang="tr-TR" b="0" i="0" dirty="0">
                  <a:solidFill>
                    <a:srgbClr val="222832"/>
                  </a:solidFill>
                  <a:effectLst/>
                  <a:latin typeface="-apple-system"/>
                </a:endParaRPr>
              </a:p>
              <a:p>
                <a:pPr lvl="1"/>
                <a:r>
                  <a:rPr lang="en-US" b="0" i="0" dirty="0">
                    <a:solidFill>
                      <a:srgbClr val="222832"/>
                    </a:solidFill>
                    <a:effectLst/>
                    <a:latin typeface="-apple-system"/>
                  </a:rPr>
                  <a:t>construct</a:t>
                </a:r>
                <a:r>
                  <a:rPr lang="tr-TR" b="0" i="0" dirty="0">
                    <a:solidFill>
                      <a:srgbClr val="222832"/>
                    </a:solidFill>
                    <a:effectLst/>
                    <a:latin typeface="-apple-system"/>
                  </a:rPr>
                  <a:t>s</a:t>
                </a:r>
                <a:r>
                  <a:rPr lang="en-US" b="0" i="0" dirty="0">
                    <a:solidFill>
                      <a:srgbClr val="222832"/>
                    </a:solidFill>
                    <a:effectLst/>
                    <a:latin typeface="-apple-system"/>
                  </a:rPr>
                  <a:t> a 3D representation of the robot’s environment in real time.</a:t>
                </a:r>
                <a:endParaRPr lang="tr-TR" b="0" i="0" dirty="0">
                  <a:solidFill>
                    <a:srgbClr val="222832"/>
                  </a:solidFill>
                  <a:effectLst/>
                  <a:latin typeface="-apple-system"/>
                </a:endParaRPr>
              </a:p>
              <a:p>
                <a:pPr lvl="1"/>
                <a:r>
                  <a:rPr lang="en-US" b="0" i="0" dirty="0">
                    <a:solidFill>
                      <a:srgbClr val="222832"/>
                    </a:solidFill>
                    <a:effectLst/>
                    <a:latin typeface="-apple-system"/>
                  </a:rPr>
                  <a:t>measures distance by using laser light and  “Time of Flight” or </a:t>
                </a:r>
                <a:r>
                  <a:rPr lang="en-US" b="0" i="0" dirty="0" err="1">
                    <a:solidFill>
                      <a:srgbClr val="222832"/>
                    </a:solidFill>
                    <a:effectLst/>
                    <a:latin typeface="-apple-system"/>
                  </a:rPr>
                  <a:t>ToF</a:t>
                </a:r>
                <a:r>
                  <a:rPr lang="en-US" b="0" i="0" dirty="0">
                    <a:solidFill>
                      <a:srgbClr val="222832"/>
                    </a:solidFill>
                    <a:effectLst/>
                    <a:latin typeface="-apple-system"/>
                  </a:rPr>
                  <a:t> </a:t>
                </a:r>
                <a:endParaRPr lang="tr-TR" b="0" i="0" dirty="0">
                  <a:solidFill>
                    <a:srgbClr val="222832"/>
                  </a:solidFill>
                  <a:effectLst/>
                  <a:latin typeface="-apple-system"/>
                </a:endParaRPr>
              </a:p>
              <a:p>
                <a:pPr lvl="1"/>
                <a14:m>
                  <m:oMath xmlns:m="http://schemas.openxmlformats.org/officeDocument/2006/math">
                    <m:r>
                      <m:rPr>
                        <m:sty m:val="p"/>
                      </m:rPr>
                      <a:rPr lang="tr-TR" b="0" i="0" smtClean="0">
                        <a:solidFill>
                          <a:srgbClr val="222832"/>
                        </a:solidFill>
                        <a:effectLst/>
                        <a:latin typeface="Cambria Math" panose="02040503050406030204" pitchFamily="18" charset="0"/>
                      </a:rPr>
                      <m:t>Δ</m:t>
                    </m:r>
                    <m:r>
                      <a:rPr lang="tr-TR" b="0" i="1" smtClean="0">
                        <a:solidFill>
                          <a:srgbClr val="222832"/>
                        </a:solidFill>
                        <a:effectLst/>
                        <a:latin typeface="Cambria Math" panose="02040503050406030204" pitchFamily="18" charset="0"/>
                      </a:rPr>
                      <m:t>𝑡</m:t>
                    </m:r>
                    <m:r>
                      <a:rPr lang="tr-TR" b="0" i="1" smtClean="0">
                        <a:solidFill>
                          <a:srgbClr val="222832"/>
                        </a:solidFill>
                        <a:effectLst/>
                        <a:latin typeface="Cambria Math" panose="02040503050406030204" pitchFamily="18" charset="0"/>
                      </a:rPr>
                      <m:t>=</m:t>
                    </m:r>
                    <m:f>
                      <m:fPr>
                        <m:ctrlPr>
                          <a:rPr lang="tr-TR" b="0" i="1" smtClean="0">
                            <a:solidFill>
                              <a:srgbClr val="222832"/>
                            </a:solidFill>
                            <a:effectLst/>
                            <a:latin typeface="Cambria Math" panose="02040503050406030204" pitchFamily="18" charset="0"/>
                          </a:rPr>
                        </m:ctrlPr>
                      </m:fPr>
                      <m:num>
                        <m:r>
                          <a:rPr lang="tr-TR" b="0" i="1" smtClean="0">
                            <a:solidFill>
                              <a:srgbClr val="222832"/>
                            </a:solidFill>
                            <a:effectLst/>
                            <a:latin typeface="Cambria Math" panose="02040503050406030204" pitchFamily="18" charset="0"/>
                          </a:rPr>
                          <m:t>2</m:t>
                        </m:r>
                        <m:r>
                          <a:rPr lang="tr-TR" b="0" i="1" smtClean="0">
                            <a:solidFill>
                              <a:srgbClr val="222832"/>
                            </a:solidFill>
                            <a:effectLst/>
                            <a:latin typeface="Cambria Math" panose="02040503050406030204" pitchFamily="18" charset="0"/>
                          </a:rPr>
                          <m:t>𝑑</m:t>
                        </m:r>
                      </m:num>
                      <m:den>
                        <m:r>
                          <a:rPr lang="tr-TR" b="0" i="1" smtClean="0">
                            <a:solidFill>
                              <a:srgbClr val="222832"/>
                            </a:solidFill>
                            <a:effectLst/>
                            <a:latin typeface="Cambria Math" panose="02040503050406030204" pitchFamily="18" charset="0"/>
                          </a:rPr>
                          <m:t>𝑐</m:t>
                        </m:r>
                      </m:den>
                    </m:f>
                    <m:r>
                      <a:rPr lang="tr-TR" b="0" i="1" smtClean="0">
                        <a:solidFill>
                          <a:srgbClr val="222832"/>
                        </a:solidFill>
                        <a:effectLst/>
                        <a:latin typeface="Cambria Math" panose="02040503050406030204" pitchFamily="18" charset="0"/>
                      </a:rPr>
                      <m:t>, </m:t>
                    </m:r>
                    <m:r>
                      <a:rPr lang="tr-TR" b="0" i="1" smtClean="0">
                        <a:solidFill>
                          <a:srgbClr val="222832"/>
                        </a:solidFill>
                        <a:effectLst/>
                        <a:latin typeface="Cambria Math" panose="02040503050406030204" pitchFamily="18" charset="0"/>
                      </a:rPr>
                      <m:t>𝑑</m:t>
                    </m:r>
                    <m:r>
                      <a:rPr lang="tr-TR" b="0" i="1" smtClean="0">
                        <a:solidFill>
                          <a:srgbClr val="222832"/>
                        </a:solidFill>
                        <a:effectLst/>
                        <a:latin typeface="Cambria Math" panose="02040503050406030204" pitchFamily="18" charset="0"/>
                      </a:rPr>
                      <m:t>=</m:t>
                    </m:r>
                    <m:f>
                      <m:fPr>
                        <m:ctrlPr>
                          <a:rPr lang="tr-TR" b="0" i="1" smtClean="0">
                            <a:solidFill>
                              <a:srgbClr val="222832"/>
                            </a:solidFill>
                            <a:effectLst/>
                            <a:latin typeface="Cambria Math" panose="02040503050406030204" pitchFamily="18" charset="0"/>
                          </a:rPr>
                        </m:ctrlPr>
                      </m:fPr>
                      <m:num>
                        <m:r>
                          <a:rPr lang="tr-TR" b="0" i="1" smtClean="0">
                            <a:solidFill>
                              <a:srgbClr val="222832"/>
                            </a:solidFill>
                            <a:effectLst/>
                            <a:latin typeface="Cambria Math" panose="02040503050406030204" pitchFamily="18" charset="0"/>
                          </a:rPr>
                          <m:t>𝑐</m:t>
                        </m:r>
                        <m:r>
                          <m:rPr>
                            <m:sty m:val="p"/>
                          </m:rPr>
                          <a:rPr lang="tr-TR" b="0" i="0" smtClean="0">
                            <a:solidFill>
                              <a:srgbClr val="222832"/>
                            </a:solidFill>
                            <a:effectLst/>
                            <a:latin typeface="Cambria Math" panose="02040503050406030204" pitchFamily="18" charset="0"/>
                          </a:rPr>
                          <m:t>Δ</m:t>
                        </m:r>
                        <m:r>
                          <a:rPr lang="tr-TR" b="0" i="1" smtClean="0">
                            <a:solidFill>
                              <a:srgbClr val="222832"/>
                            </a:solidFill>
                            <a:effectLst/>
                            <a:latin typeface="Cambria Math" panose="02040503050406030204" pitchFamily="18" charset="0"/>
                          </a:rPr>
                          <m:t>𝑡</m:t>
                        </m:r>
                      </m:num>
                      <m:den>
                        <m:r>
                          <a:rPr lang="tr-TR" b="0" i="1" smtClean="0">
                            <a:solidFill>
                              <a:srgbClr val="222832"/>
                            </a:solidFill>
                            <a:effectLst/>
                            <a:latin typeface="Cambria Math" panose="02040503050406030204" pitchFamily="18" charset="0"/>
                          </a:rPr>
                          <m:t>2</m:t>
                        </m:r>
                      </m:den>
                    </m:f>
                  </m:oMath>
                </a14:m>
                <a:endParaRPr lang="tr-TR" dirty="0">
                  <a:solidFill>
                    <a:srgbClr val="222832"/>
                  </a:solidFill>
                  <a:latin typeface="-apple-system"/>
                </a:endParaRPr>
              </a:p>
              <a:p>
                <a:pPr lvl="1"/>
                <a:r>
                  <a:rPr lang="en-US" b="0" i="0" dirty="0">
                    <a:solidFill>
                      <a:srgbClr val="222832"/>
                    </a:solidFill>
                    <a:effectLst/>
                    <a:latin typeface="-apple-system"/>
                  </a:rPr>
                  <a:t>light is emitted with a waveform, e.g., a sine wave, </a:t>
                </a:r>
                <a:endParaRPr lang="tr-TR" b="0" i="0" dirty="0">
                  <a:solidFill>
                    <a:srgbClr val="222832"/>
                  </a:solidFill>
                  <a:effectLst/>
                  <a:latin typeface="-apple-system"/>
                </a:endParaRPr>
              </a:p>
              <a:p>
                <a:pPr lvl="2"/>
                <a:r>
                  <a:rPr lang="en-US" b="0" i="0" dirty="0">
                    <a:solidFill>
                      <a:srgbClr val="222832"/>
                    </a:solidFill>
                    <a:effectLst/>
                    <a:latin typeface="-apple-system"/>
                  </a:rPr>
                  <a:t>and the returned light is correlated with the amplitude of the emitted light to calculate a phase-shift. </a:t>
                </a:r>
                <a:endParaRPr lang="tr-TR" b="0" i="0" dirty="0">
                  <a:solidFill>
                    <a:srgbClr val="222832"/>
                  </a:solidFill>
                  <a:effectLst/>
                  <a:latin typeface="-apple-system"/>
                </a:endParaRPr>
              </a:p>
              <a:p>
                <a:r>
                  <a:rPr lang="en-US" b="0" i="0" dirty="0">
                    <a:solidFill>
                      <a:srgbClr val="222832"/>
                    </a:solidFill>
                    <a:effectLst/>
                    <a:latin typeface="-apple-system"/>
                  </a:rPr>
                  <a:t>2D LIDAR, consists of a single laser beam that is rotated around a fixed axis, </a:t>
                </a:r>
                <a:endParaRPr lang="tr-TR" b="0" i="0" dirty="0">
                  <a:solidFill>
                    <a:srgbClr val="222832"/>
                  </a:solidFill>
                  <a:effectLst/>
                  <a:latin typeface="-apple-system"/>
                </a:endParaRPr>
              </a:p>
              <a:p>
                <a:r>
                  <a:rPr lang="en-US" b="0" i="0" dirty="0">
                    <a:solidFill>
                      <a:srgbClr val="222832"/>
                    </a:solidFill>
                    <a:effectLst/>
                    <a:latin typeface="-apple-system"/>
                  </a:rPr>
                  <a:t>3D LIDAR, multiple laser/detector pairs rotated at different inclinations. </a:t>
                </a:r>
                <a:endParaRPr lang="tr-TR" b="0" i="0" dirty="0">
                  <a:solidFill>
                    <a:srgbClr val="222832"/>
                  </a:solidFill>
                  <a:effectLst/>
                  <a:latin typeface="-apple-system"/>
                </a:endParaRPr>
              </a:p>
              <a:p>
                <a:pPr lvl="1"/>
                <a:endParaRPr lang="tr-TR" dirty="0"/>
              </a:p>
            </p:txBody>
          </p:sp>
        </mc:Choice>
        <mc:Fallback xmlns="">
          <p:sp>
            <p:nvSpPr>
              <p:cNvPr id="3" name="İçerik Yer Tutucusu 2">
                <a:extLst>
                  <a:ext uri="{FF2B5EF4-FFF2-40B4-BE49-F238E27FC236}">
                    <a16:creationId xmlns:a16="http://schemas.microsoft.com/office/drawing/2014/main" id="{DB91D738-D69E-A9E6-314F-DDBB3816DB2B}"/>
                  </a:ext>
                </a:extLst>
              </p:cNvPr>
              <p:cNvSpPr>
                <a:spLocks noGrp="1" noRot="1" noChangeAspect="1" noMove="1" noResize="1" noEditPoints="1" noAdjustHandles="1" noChangeArrowheads="1" noChangeShapeType="1" noTextEdit="1"/>
              </p:cNvSpPr>
              <p:nvPr>
                <p:ph idx="1"/>
              </p:nvPr>
            </p:nvSpPr>
            <p:spPr>
              <a:blipFill>
                <a:blip r:embed="rId2"/>
                <a:stretch>
                  <a:fillRect l="-1043" t="-3081" r="-522" b="-980"/>
                </a:stretch>
              </a:blipFill>
            </p:spPr>
            <p:txBody>
              <a:bodyPr/>
              <a:lstStyle/>
              <a:p>
                <a:r>
                  <a:rPr lang="en-GB">
                    <a:noFill/>
                  </a:rPr>
                  <a:t> </a:t>
                </a:r>
              </a:p>
            </p:txBody>
          </p:sp>
        </mc:Fallback>
      </mc:AlternateContent>
      <p:sp>
        <p:nvSpPr>
          <p:cNvPr id="4" name="Slayt Numarası Yer Tutucusu 3">
            <a:extLst>
              <a:ext uri="{FF2B5EF4-FFF2-40B4-BE49-F238E27FC236}">
                <a16:creationId xmlns:a16="http://schemas.microsoft.com/office/drawing/2014/main" id="{86FAEAF5-0E96-C102-FAC6-EBF25D422CD1}"/>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80</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020AA642-B4A0-DDDB-3818-276E49B02C59}"/>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A098A8CF-BA87-1F5D-BDAC-EB46D9CA07C7}"/>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9963325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F2D9B2-480B-3A43-E47F-81222100709B}"/>
              </a:ext>
            </a:extLst>
          </p:cNvPr>
          <p:cNvSpPr>
            <a:spLocks noGrp="1"/>
          </p:cNvSpPr>
          <p:nvPr>
            <p:ph type="title"/>
          </p:nvPr>
        </p:nvSpPr>
        <p:spPr/>
        <p:txBody>
          <a:bodyPr/>
          <a:lstStyle/>
          <a:p>
            <a:r>
              <a:rPr lang="tr-TR" dirty="0"/>
              <a:t>6.4 SLAM</a:t>
            </a:r>
          </a:p>
        </p:txBody>
      </p:sp>
      <p:sp>
        <p:nvSpPr>
          <p:cNvPr id="3" name="İçerik Yer Tutucusu 2">
            <a:extLst>
              <a:ext uri="{FF2B5EF4-FFF2-40B4-BE49-F238E27FC236}">
                <a16:creationId xmlns:a16="http://schemas.microsoft.com/office/drawing/2014/main" id="{E285E754-758C-636D-7626-01C1DA8481D8}"/>
              </a:ext>
            </a:extLst>
          </p:cNvPr>
          <p:cNvSpPr>
            <a:spLocks noGrp="1"/>
          </p:cNvSpPr>
          <p:nvPr>
            <p:ph idx="1"/>
          </p:nvPr>
        </p:nvSpPr>
        <p:spPr>
          <a:xfrm>
            <a:off x="924233" y="1238864"/>
            <a:ext cx="9492944" cy="5502503"/>
          </a:xfrm>
        </p:spPr>
        <p:txBody>
          <a:bodyPr>
            <a:normAutofit fontScale="85000" lnSpcReduction="20000"/>
          </a:bodyPr>
          <a:lstStyle/>
          <a:p>
            <a:r>
              <a:rPr lang="tr-TR" dirty="0" err="1"/>
              <a:t>Simultaneous</a:t>
            </a:r>
            <a:r>
              <a:rPr lang="tr-TR" dirty="0"/>
              <a:t> </a:t>
            </a:r>
            <a:r>
              <a:rPr lang="tr-TR" dirty="0" err="1"/>
              <a:t>localization</a:t>
            </a:r>
            <a:r>
              <a:rPr lang="tr-TR" dirty="0"/>
              <a:t> </a:t>
            </a:r>
            <a:r>
              <a:rPr lang="tr-TR" dirty="0" err="1"/>
              <a:t>and</a:t>
            </a:r>
            <a:r>
              <a:rPr lang="tr-TR" dirty="0"/>
              <a:t> </a:t>
            </a:r>
            <a:r>
              <a:rPr lang="tr-TR" dirty="0" err="1"/>
              <a:t>mapping</a:t>
            </a:r>
            <a:endParaRPr lang="tr-TR" dirty="0"/>
          </a:p>
          <a:p>
            <a:pPr lvl="1"/>
            <a:r>
              <a:rPr lang="tr-TR" dirty="0"/>
              <a:t>A </a:t>
            </a:r>
            <a:r>
              <a:rPr lang="tr-TR" dirty="0" err="1"/>
              <a:t>chicken</a:t>
            </a:r>
            <a:r>
              <a:rPr lang="tr-TR" dirty="0"/>
              <a:t> </a:t>
            </a:r>
            <a:r>
              <a:rPr lang="tr-TR" dirty="0" err="1"/>
              <a:t>and</a:t>
            </a:r>
            <a:r>
              <a:rPr lang="tr-TR" dirty="0"/>
              <a:t> </a:t>
            </a:r>
            <a:r>
              <a:rPr lang="tr-TR" dirty="0" err="1"/>
              <a:t>egg</a:t>
            </a:r>
            <a:r>
              <a:rPr lang="tr-TR" dirty="0"/>
              <a:t> problem</a:t>
            </a:r>
          </a:p>
          <a:p>
            <a:pPr lvl="1"/>
            <a:r>
              <a:rPr lang="tr-TR" dirty="0" err="1"/>
              <a:t>If</a:t>
            </a:r>
            <a:r>
              <a:rPr lang="tr-TR" dirty="0"/>
              <a:t> </a:t>
            </a:r>
            <a:r>
              <a:rPr lang="tr-TR" dirty="0" err="1"/>
              <a:t>we</a:t>
            </a:r>
            <a:r>
              <a:rPr lang="tr-TR" dirty="0"/>
              <a:t> </a:t>
            </a:r>
            <a:r>
              <a:rPr lang="tr-TR" dirty="0" err="1"/>
              <a:t>have</a:t>
            </a:r>
            <a:r>
              <a:rPr lang="tr-TR" dirty="0"/>
              <a:t> a </a:t>
            </a:r>
            <a:r>
              <a:rPr lang="tr-TR" dirty="0" err="1"/>
              <a:t>map</a:t>
            </a:r>
            <a:r>
              <a:rPr lang="tr-TR" dirty="0"/>
              <a:t>, </a:t>
            </a:r>
            <a:r>
              <a:rPr lang="tr-TR" dirty="0" err="1"/>
              <a:t>we</a:t>
            </a:r>
            <a:r>
              <a:rPr lang="tr-TR" dirty="0"/>
              <a:t> can </a:t>
            </a:r>
            <a:r>
              <a:rPr lang="tr-TR" dirty="0" err="1"/>
              <a:t>use</a:t>
            </a:r>
            <a:r>
              <a:rPr lang="tr-TR" dirty="0"/>
              <a:t> </a:t>
            </a:r>
            <a:r>
              <a:rPr lang="tr-TR" dirty="0" err="1"/>
              <a:t>localization</a:t>
            </a:r>
            <a:r>
              <a:rPr lang="tr-TR" dirty="0"/>
              <a:t> </a:t>
            </a:r>
            <a:r>
              <a:rPr lang="tr-TR" dirty="0" err="1"/>
              <a:t>techniques</a:t>
            </a:r>
            <a:endParaRPr lang="tr-TR" dirty="0"/>
          </a:p>
          <a:p>
            <a:pPr lvl="1"/>
            <a:r>
              <a:rPr lang="tr-TR" dirty="0" err="1"/>
              <a:t>If</a:t>
            </a:r>
            <a:r>
              <a:rPr lang="tr-TR" dirty="0"/>
              <a:t> </a:t>
            </a:r>
            <a:r>
              <a:rPr lang="tr-TR" dirty="0" err="1"/>
              <a:t>localized</a:t>
            </a:r>
            <a:r>
              <a:rPr lang="tr-TR" dirty="0"/>
              <a:t> </a:t>
            </a:r>
            <a:r>
              <a:rPr lang="tr-TR" dirty="0" err="1"/>
              <a:t>then</a:t>
            </a:r>
            <a:r>
              <a:rPr lang="tr-TR" dirty="0"/>
              <a:t> it is </a:t>
            </a:r>
            <a:r>
              <a:rPr lang="tr-TR" dirty="0" err="1"/>
              <a:t>easy</a:t>
            </a:r>
            <a:r>
              <a:rPr lang="tr-TR" dirty="0"/>
              <a:t> </a:t>
            </a:r>
            <a:r>
              <a:rPr lang="tr-TR" dirty="0" err="1"/>
              <a:t>to</a:t>
            </a:r>
            <a:r>
              <a:rPr lang="tr-TR" dirty="0"/>
              <a:t> </a:t>
            </a:r>
            <a:r>
              <a:rPr lang="tr-TR" dirty="0" err="1"/>
              <a:t>map</a:t>
            </a:r>
            <a:endParaRPr lang="tr-TR" dirty="0"/>
          </a:p>
          <a:p>
            <a:r>
              <a:rPr lang="en-US" dirty="0"/>
              <a:t>Point clouds obtained from depth sensors (like LiDAR) are commonly used with ICP for tasks such as mapping or object recognition.</a:t>
            </a:r>
          </a:p>
          <a:p>
            <a:r>
              <a:rPr lang="tr-TR" dirty="0" err="1"/>
              <a:t>Iterative</a:t>
            </a:r>
            <a:r>
              <a:rPr lang="tr-TR" dirty="0"/>
              <a:t> </a:t>
            </a:r>
            <a:r>
              <a:rPr lang="tr-TR" dirty="0" err="1"/>
              <a:t>closest</a:t>
            </a:r>
            <a:r>
              <a:rPr lang="tr-TR" dirty="0"/>
              <a:t> </a:t>
            </a:r>
            <a:r>
              <a:rPr lang="tr-TR" dirty="0" err="1"/>
              <a:t>point</a:t>
            </a:r>
            <a:r>
              <a:rPr lang="tr-TR" dirty="0"/>
              <a:t> (ICP)</a:t>
            </a:r>
          </a:p>
          <a:p>
            <a:pPr lvl="1"/>
            <a:r>
              <a:rPr lang="en-US" dirty="0"/>
              <a:t>aligning two sets of 3D point clouds or 2D shapes. </a:t>
            </a:r>
            <a:endParaRPr lang="tr-TR" dirty="0"/>
          </a:p>
          <a:p>
            <a:pPr lvl="1"/>
            <a:r>
              <a:rPr lang="en-US" dirty="0"/>
              <a:t>find the transformation (translation and rotation) that best aligns one set of points with another. </a:t>
            </a:r>
            <a:endParaRPr lang="tr-TR" dirty="0"/>
          </a:p>
          <a:p>
            <a:pPr lvl="2"/>
            <a:r>
              <a:rPr lang="en-US" dirty="0"/>
              <a:t>Initialization: Start with an initial estimate of the transformation (translation and rotation).</a:t>
            </a:r>
          </a:p>
          <a:p>
            <a:pPr lvl="2"/>
            <a:r>
              <a:rPr lang="en-US" dirty="0"/>
              <a:t>Correspondence: associating each point in one set with its nearest neighbor in the other set.</a:t>
            </a:r>
          </a:p>
          <a:p>
            <a:pPr lvl="2"/>
            <a:r>
              <a:rPr lang="en-US" dirty="0"/>
              <a:t>Alignment: Use the correspondences to refine the transformation parameters. </a:t>
            </a:r>
          </a:p>
          <a:p>
            <a:pPr lvl="2"/>
            <a:r>
              <a:rPr lang="en-US" dirty="0"/>
              <a:t>Iterate: Repeat the correspondence and alignment steps iteratively until convergence</a:t>
            </a:r>
          </a:p>
          <a:p>
            <a:r>
              <a:rPr lang="tr-TR" dirty="0"/>
              <a:t>SLAM </a:t>
            </a:r>
            <a:r>
              <a:rPr lang="tr-TR" dirty="0" err="1"/>
              <a:t>with</a:t>
            </a:r>
            <a:r>
              <a:rPr lang="tr-TR" dirty="0"/>
              <a:t> </a:t>
            </a:r>
            <a:r>
              <a:rPr lang="tr-TR" dirty="0" err="1"/>
              <a:t>Landmarks</a:t>
            </a:r>
            <a:endParaRPr lang="tr-TR" dirty="0"/>
          </a:p>
          <a:p>
            <a:pPr lvl="1"/>
            <a:r>
              <a:rPr lang="en-US" dirty="0"/>
              <a:t>The system uses sensors, such as cameras or lidar, to observe the environment.</a:t>
            </a:r>
          </a:p>
          <a:p>
            <a:pPr lvl="1"/>
            <a:r>
              <a:rPr lang="en-US" dirty="0"/>
              <a:t>Landmarks are distinctive features in the environment, like corners of buildings, specific objects, or any other recognizable points.</a:t>
            </a:r>
          </a:p>
          <a:p>
            <a:pPr lvl="1"/>
            <a:r>
              <a:rPr lang="en-US" dirty="0"/>
              <a:t>As the system moves, it identifies and marks these landmarks in its observations</a:t>
            </a:r>
            <a:endParaRPr lang="tr-TR" dirty="0"/>
          </a:p>
          <a:p>
            <a:endParaRPr lang="tr-TR" dirty="0"/>
          </a:p>
        </p:txBody>
      </p:sp>
      <p:sp>
        <p:nvSpPr>
          <p:cNvPr id="4" name="Slayt Numarası Yer Tutucusu 3">
            <a:extLst>
              <a:ext uri="{FF2B5EF4-FFF2-40B4-BE49-F238E27FC236}">
                <a16:creationId xmlns:a16="http://schemas.microsoft.com/office/drawing/2014/main" id="{FDB2DC90-B0E7-8DC4-9687-477CF88AA63D}"/>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81</a:t>
            </a:fld>
            <a:endParaRPr lang="en-US" altLang="en-US" dirty="0">
              <a:solidFill>
                <a:srgbClr val="6E6E6E"/>
              </a:solidFill>
            </a:endParaRPr>
          </a:p>
        </p:txBody>
      </p:sp>
      <p:pic>
        <p:nvPicPr>
          <p:cNvPr id="6" name="Resim 5">
            <a:extLst>
              <a:ext uri="{FF2B5EF4-FFF2-40B4-BE49-F238E27FC236}">
                <a16:creationId xmlns:a16="http://schemas.microsoft.com/office/drawing/2014/main" id="{74200A61-F303-71E0-4DC5-6D15B6B2445A}"/>
              </a:ext>
            </a:extLst>
          </p:cNvPr>
          <p:cNvPicPr>
            <a:picLocks noChangeAspect="1"/>
          </p:cNvPicPr>
          <p:nvPr/>
        </p:nvPicPr>
        <p:blipFill>
          <a:blip r:embed="rId2"/>
          <a:stretch>
            <a:fillRect/>
          </a:stretch>
        </p:blipFill>
        <p:spPr>
          <a:xfrm>
            <a:off x="7399672" y="941389"/>
            <a:ext cx="2979678" cy="983065"/>
          </a:xfrm>
          <a:prstGeom prst="rect">
            <a:avLst/>
          </a:prstGeom>
        </p:spPr>
      </p:pic>
      <p:sp>
        <p:nvSpPr>
          <p:cNvPr id="5" name="Date Placeholder 4">
            <a:extLst>
              <a:ext uri="{FF2B5EF4-FFF2-40B4-BE49-F238E27FC236}">
                <a16:creationId xmlns:a16="http://schemas.microsoft.com/office/drawing/2014/main" id="{BBF287CA-465F-34F6-F2AE-1325788380D5}"/>
              </a:ext>
            </a:extLst>
          </p:cNvPr>
          <p:cNvSpPr>
            <a:spLocks noGrp="1"/>
          </p:cNvSpPr>
          <p:nvPr>
            <p:ph type="dt" sz="half" idx="10"/>
          </p:nvPr>
        </p:nvSpPr>
        <p:spPr/>
        <p:txBody>
          <a:bodyPr/>
          <a:lstStyle/>
          <a:p>
            <a:r>
              <a:rPr lang="en-US"/>
              <a:t>2025-26 Fall</a:t>
            </a:r>
            <a:endParaRPr lang="en-GB"/>
          </a:p>
        </p:txBody>
      </p:sp>
      <p:sp>
        <p:nvSpPr>
          <p:cNvPr id="7" name="Footer Placeholder 6">
            <a:extLst>
              <a:ext uri="{FF2B5EF4-FFF2-40B4-BE49-F238E27FC236}">
                <a16:creationId xmlns:a16="http://schemas.microsoft.com/office/drawing/2014/main" id="{74878194-F78A-4DAF-1ACD-5E665ABFE65A}"/>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2851543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8F2254-DE90-0A45-6074-28B7BB6564A7}"/>
              </a:ext>
            </a:extLst>
          </p:cNvPr>
          <p:cNvSpPr>
            <a:spLocks noGrp="1"/>
          </p:cNvSpPr>
          <p:nvPr>
            <p:ph type="title"/>
          </p:nvPr>
        </p:nvSpPr>
        <p:spPr/>
        <p:txBody>
          <a:bodyPr/>
          <a:lstStyle/>
          <a:p>
            <a:r>
              <a:rPr lang="tr-TR" dirty="0"/>
              <a:t>7. </a:t>
            </a:r>
            <a:r>
              <a:rPr lang="tr-TR" dirty="0" err="1"/>
              <a:t>Autonomous</a:t>
            </a:r>
            <a:r>
              <a:rPr lang="tr-TR" dirty="0"/>
              <a:t> </a:t>
            </a:r>
            <a:r>
              <a:rPr lang="tr-TR" dirty="0" err="1"/>
              <a:t>Drones</a:t>
            </a:r>
            <a:endParaRPr lang="tr-TR" dirty="0"/>
          </a:p>
        </p:txBody>
      </p:sp>
      <p:sp>
        <p:nvSpPr>
          <p:cNvPr id="3" name="İçerik Yer Tutucusu 2">
            <a:extLst>
              <a:ext uri="{FF2B5EF4-FFF2-40B4-BE49-F238E27FC236}">
                <a16:creationId xmlns:a16="http://schemas.microsoft.com/office/drawing/2014/main" id="{9B6B6D5E-0567-53C7-6BF1-AFECEEFAB8B9}"/>
              </a:ext>
            </a:extLst>
          </p:cNvPr>
          <p:cNvSpPr>
            <a:spLocks noGrp="1"/>
          </p:cNvSpPr>
          <p:nvPr>
            <p:ph idx="1"/>
          </p:nvPr>
        </p:nvSpPr>
        <p:spPr>
          <a:xfrm>
            <a:off x="570271" y="1474839"/>
            <a:ext cx="9846905" cy="4852936"/>
          </a:xfrm>
        </p:spPr>
        <p:txBody>
          <a:bodyPr>
            <a:normAutofit fontScale="92500" lnSpcReduction="10000"/>
          </a:bodyPr>
          <a:lstStyle/>
          <a:p>
            <a:r>
              <a:rPr lang="tr-TR" dirty="0" err="1"/>
              <a:t>Inertial</a:t>
            </a:r>
            <a:r>
              <a:rPr lang="tr-TR" dirty="0"/>
              <a:t> </a:t>
            </a:r>
            <a:r>
              <a:rPr lang="tr-TR" dirty="0" err="1"/>
              <a:t>measurement</a:t>
            </a:r>
            <a:r>
              <a:rPr lang="tr-TR" dirty="0"/>
              <a:t> </a:t>
            </a:r>
            <a:r>
              <a:rPr lang="tr-TR" dirty="0" err="1"/>
              <a:t>units</a:t>
            </a:r>
            <a:endParaRPr lang="tr-TR" dirty="0"/>
          </a:p>
          <a:p>
            <a:pPr lvl="1"/>
            <a:r>
              <a:rPr lang="en-US" dirty="0"/>
              <a:t>measure how a rigid body moves through space, </a:t>
            </a:r>
            <a:endParaRPr lang="tr-TR" dirty="0"/>
          </a:p>
          <a:p>
            <a:pPr lvl="1"/>
            <a:r>
              <a:rPr lang="en-US" dirty="0"/>
              <a:t>three sensors: gyroscopes, accelerometers, and magnetometers, </a:t>
            </a:r>
            <a:endParaRPr lang="tr-TR" dirty="0"/>
          </a:p>
          <a:p>
            <a:pPr lvl="1"/>
            <a:r>
              <a:rPr lang="tr-TR" dirty="0" err="1"/>
              <a:t>Gyroscopes</a:t>
            </a:r>
            <a:endParaRPr lang="tr-TR" dirty="0"/>
          </a:p>
          <a:p>
            <a:pPr lvl="2"/>
            <a:r>
              <a:rPr lang="en-US" dirty="0"/>
              <a:t>measures changes in orientation around three orthogonal axes, </a:t>
            </a:r>
            <a:endParaRPr lang="tr-TR" dirty="0"/>
          </a:p>
          <a:p>
            <a:pPr lvl="2"/>
            <a:r>
              <a:rPr lang="tr-TR" dirty="0" err="1"/>
              <a:t>Error</a:t>
            </a:r>
            <a:r>
              <a:rPr lang="tr-TR" dirty="0"/>
              <a:t> </a:t>
            </a:r>
            <a:r>
              <a:rPr lang="tr-TR" dirty="0" err="1"/>
              <a:t>due</a:t>
            </a:r>
            <a:r>
              <a:rPr lang="tr-TR" dirty="0"/>
              <a:t> </a:t>
            </a:r>
            <a:r>
              <a:rPr lang="tr-TR" dirty="0" err="1"/>
              <a:t>to</a:t>
            </a:r>
            <a:r>
              <a:rPr lang="tr-TR" dirty="0"/>
              <a:t> </a:t>
            </a:r>
            <a:r>
              <a:rPr lang="tr-TR" dirty="0" err="1"/>
              <a:t>noise</a:t>
            </a:r>
            <a:r>
              <a:rPr lang="en-US" dirty="0"/>
              <a:t> is also integrated over time. </a:t>
            </a:r>
            <a:endParaRPr lang="tr-TR" dirty="0"/>
          </a:p>
          <a:p>
            <a:pPr lvl="1"/>
            <a:r>
              <a:rPr lang="tr-TR" dirty="0" err="1"/>
              <a:t>Accelerometer</a:t>
            </a:r>
            <a:endParaRPr lang="tr-TR" dirty="0"/>
          </a:p>
          <a:p>
            <a:pPr lvl="2"/>
            <a:r>
              <a:rPr lang="tr-TR" dirty="0" err="1"/>
              <a:t>Measures</a:t>
            </a:r>
            <a:r>
              <a:rPr lang="tr-TR" dirty="0"/>
              <a:t> </a:t>
            </a:r>
            <a:r>
              <a:rPr lang="tr-TR" dirty="0" err="1"/>
              <a:t>linear</a:t>
            </a:r>
            <a:r>
              <a:rPr lang="tr-TR" dirty="0"/>
              <a:t> </a:t>
            </a:r>
            <a:r>
              <a:rPr lang="tr-TR" dirty="0" err="1"/>
              <a:t>acceleration</a:t>
            </a:r>
            <a:endParaRPr lang="tr-TR" dirty="0"/>
          </a:p>
          <a:p>
            <a:pPr lvl="2"/>
            <a:r>
              <a:rPr lang="tr-TR" dirty="0" err="1"/>
              <a:t>Doubly</a:t>
            </a:r>
            <a:r>
              <a:rPr lang="tr-TR" dirty="0"/>
              <a:t> </a:t>
            </a:r>
            <a:r>
              <a:rPr lang="tr-TR" dirty="0" err="1"/>
              <a:t>integrate</a:t>
            </a:r>
            <a:r>
              <a:rPr lang="tr-TR" dirty="0"/>
              <a:t> </a:t>
            </a:r>
            <a:r>
              <a:rPr lang="tr-TR" dirty="0" err="1"/>
              <a:t>to</a:t>
            </a:r>
            <a:r>
              <a:rPr lang="tr-TR" dirty="0"/>
              <a:t> </a:t>
            </a:r>
            <a:r>
              <a:rPr lang="tr-TR" dirty="0" err="1"/>
              <a:t>measure</a:t>
            </a:r>
            <a:r>
              <a:rPr lang="tr-TR" dirty="0"/>
              <a:t> </a:t>
            </a:r>
            <a:r>
              <a:rPr lang="tr-TR" dirty="0" err="1"/>
              <a:t>change</a:t>
            </a:r>
            <a:r>
              <a:rPr lang="tr-TR" dirty="0"/>
              <a:t> in </a:t>
            </a:r>
            <a:r>
              <a:rPr lang="tr-TR" dirty="0" err="1"/>
              <a:t>position</a:t>
            </a:r>
            <a:endParaRPr lang="tr-TR" dirty="0"/>
          </a:p>
          <a:p>
            <a:pPr lvl="2"/>
            <a:r>
              <a:rPr lang="tr-TR" dirty="0" err="1"/>
              <a:t>Fuse</a:t>
            </a:r>
            <a:r>
              <a:rPr lang="tr-TR" dirty="0"/>
              <a:t> </a:t>
            </a:r>
            <a:r>
              <a:rPr lang="tr-TR" dirty="0" err="1"/>
              <a:t>with</a:t>
            </a:r>
            <a:r>
              <a:rPr lang="tr-TR" dirty="0"/>
              <a:t> a </a:t>
            </a:r>
            <a:r>
              <a:rPr lang="tr-TR" dirty="0" err="1"/>
              <a:t>gyroscope</a:t>
            </a:r>
            <a:endParaRPr lang="tr-TR" dirty="0"/>
          </a:p>
          <a:p>
            <a:pPr lvl="1"/>
            <a:r>
              <a:rPr lang="tr-TR" dirty="0" err="1"/>
              <a:t>Magnetometers</a:t>
            </a:r>
            <a:endParaRPr lang="tr-TR" dirty="0"/>
          </a:p>
          <a:p>
            <a:pPr lvl="2"/>
            <a:r>
              <a:rPr lang="en-US" b="0" i="0" dirty="0">
                <a:solidFill>
                  <a:srgbClr val="222832"/>
                </a:solidFill>
                <a:effectLst/>
                <a:latin typeface="-apple-system"/>
              </a:rPr>
              <a:t>measures a 3D vector that points along Earth’s local magnetic field</a:t>
            </a:r>
            <a:r>
              <a:rPr lang="tr-TR" b="0" i="0" dirty="0">
                <a:solidFill>
                  <a:srgbClr val="222832"/>
                </a:solidFill>
                <a:effectLst/>
                <a:latin typeface="-apple-system"/>
              </a:rPr>
              <a:t> (</a:t>
            </a:r>
            <a:r>
              <a:rPr lang="tr-TR" b="0" i="0" dirty="0" err="1">
                <a:solidFill>
                  <a:srgbClr val="222832"/>
                </a:solidFill>
                <a:effectLst/>
                <a:latin typeface="-apple-system"/>
              </a:rPr>
              <a:t>noisy</a:t>
            </a:r>
            <a:r>
              <a:rPr lang="tr-TR" b="0" i="0" dirty="0">
                <a:solidFill>
                  <a:srgbClr val="222832"/>
                </a:solidFill>
                <a:effectLst/>
                <a:latin typeface="-apple-system"/>
              </a:rPr>
              <a:t>)</a:t>
            </a:r>
          </a:p>
          <a:p>
            <a:r>
              <a:rPr lang="tr-TR" dirty="0" err="1">
                <a:solidFill>
                  <a:srgbClr val="222832"/>
                </a:solidFill>
                <a:latin typeface="-apple-system"/>
              </a:rPr>
              <a:t>Cameras</a:t>
            </a:r>
            <a:endParaRPr lang="tr-TR" dirty="0">
              <a:solidFill>
                <a:srgbClr val="222832"/>
              </a:solidFill>
              <a:latin typeface="-apple-system"/>
            </a:endParaRPr>
          </a:p>
          <a:p>
            <a:pPr lvl="1"/>
            <a:r>
              <a:rPr lang="tr-TR" dirty="0">
                <a:solidFill>
                  <a:srgbClr val="222832"/>
                </a:solidFill>
                <a:latin typeface="-apple-system"/>
              </a:rPr>
              <a:t>Visual </a:t>
            </a:r>
            <a:r>
              <a:rPr lang="tr-TR" dirty="0" err="1">
                <a:solidFill>
                  <a:srgbClr val="222832"/>
                </a:solidFill>
                <a:latin typeface="-apple-system"/>
              </a:rPr>
              <a:t>odometry</a:t>
            </a:r>
            <a:r>
              <a:rPr lang="tr-TR" dirty="0">
                <a:solidFill>
                  <a:srgbClr val="222832"/>
                </a:solidFill>
                <a:latin typeface="-apple-system"/>
              </a:rPr>
              <a:t> (</a:t>
            </a:r>
            <a:r>
              <a:rPr lang="tr-TR" dirty="0" err="1">
                <a:solidFill>
                  <a:srgbClr val="222832"/>
                </a:solidFill>
                <a:latin typeface="-apple-system"/>
              </a:rPr>
              <a:t>with</a:t>
            </a:r>
            <a:r>
              <a:rPr lang="tr-TR" dirty="0">
                <a:solidFill>
                  <a:srgbClr val="222832"/>
                </a:solidFill>
                <a:latin typeface="-apple-system"/>
              </a:rPr>
              <a:t> </a:t>
            </a:r>
            <a:r>
              <a:rPr lang="tr-TR" dirty="0" err="1">
                <a:solidFill>
                  <a:srgbClr val="222832"/>
                </a:solidFill>
                <a:latin typeface="-apple-system"/>
              </a:rPr>
              <a:t>preexisting</a:t>
            </a:r>
            <a:r>
              <a:rPr lang="tr-TR" dirty="0">
                <a:solidFill>
                  <a:srgbClr val="222832"/>
                </a:solidFill>
                <a:latin typeface="-apple-system"/>
              </a:rPr>
              <a:t> </a:t>
            </a:r>
            <a:r>
              <a:rPr lang="tr-TR" dirty="0" err="1">
                <a:solidFill>
                  <a:srgbClr val="222832"/>
                </a:solidFill>
                <a:latin typeface="-apple-system"/>
              </a:rPr>
              <a:t>map</a:t>
            </a:r>
            <a:r>
              <a:rPr lang="tr-TR" dirty="0">
                <a:solidFill>
                  <a:srgbClr val="222832"/>
                </a:solidFill>
                <a:latin typeface="-apple-system"/>
              </a:rPr>
              <a:t>), Visual SLAM (</a:t>
            </a:r>
            <a:r>
              <a:rPr lang="tr-TR" dirty="0" err="1">
                <a:solidFill>
                  <a:srgbClr val="222832"/>
                </a:solidFill>
                <a:latin typeface="-apple-system"/>
              </a:rPr>
              <a:t>without</a:t>
            </a:r>
            <a:r>
              <a:rPr lang="tr-TR" dirty="0">
                <a:solidFill>
                  <a:srgbClr val="222832"/>
                </a:solidFill>
                <a:latin typeface="-apple-system"/>
              </a:rPr>
              <a:t> </a:t>
            </a:r>
            <a:r>
              <a:rPr lang="tr-TR" dirty="0" err="1">
                <a:solidFill>
                  <a:srgbClr val="222832"/>
                </a:solidFill>
                <a:latin typeface="-apple-system"/>
              </a:rPr>
              <a:t>map</a:t>
            </a:r>
            <a:r>
              <a:rPr lang="tr-TR" dirty="0">
                <a:solidFill>
                  <a:srgbClr val="222832"/>
                </a:solidFill>
                <a:latin typeface="-apple-system"/>
              </a:rPr>
              <a:t>)</a:t>
            </a:r>
            <a:endParaRPr lang="tr-TR" dirty="0"/>
          </a:p>
        </p:txBody>
      </p:sp>
      <p:sp>
        <p:nvSpPr>
          <p:cNvPr id="4" name="Slayt Numarası Yer Tutucusu 3">
            <a:extLst>
              <a:ext uri="{FF2B5EF4-FFF2-40B4-BE49-F238E27FC236}">
                <a16:creationId xmlns:a16="http://schemas.microsoft.com/office/drawing/2014/main" id="{CEDE1914-3991-B460-763D-C636CE6F5F97}"/>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82</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FA460C0E-54C5-B3B5-3442-5EAFBCC2A669}"/>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1D738062-7B40-5C87-3D37-2024E97B39BF}"/>
              </a:ext>
            </a:extLst>
          </p:cNvPr>
          <p:cNvSpPr>
            <a:spLocks noGrp="1"/>
          </p:cNvSpPr>
          <p:nvPr>
            <p:ph type="ftr" sz="quarter" idx="11"/>
          </p:nvPr>
        </p:nvSpPr>
        <p:spPr/>
        <p:txBody>
          <a:bodyPr/>
          <a:lstStyle/>
          <a:p>
            <a:r>
              <a:rPr lang="en-GB"/>
              <a:t>PDE3802 – Artificial Intelligence in Robotics</a:t>
            </a:r>
          </a:p>
        </p:txBody>
      </p:sp>
    </p:spTree>
    <p:extLst>
      <p:ext uri="{BB962C8B-B14F-4D97-AF65-F5344CB8AC3E}">
        <p14:creationId xmlns:p14="http://schemas.microsoft.com/office/powerpoint/2010/main" val="385394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A3EE-4621-1A98-044A-C843A60ADFBD}"/>
              </a:ext>
            </a:extLst>
          </p:cNvPr>
          <p:cNvSpPr>
            <a:spLocks noGrp="1"/>
          </p:cNvSpPr>
          <p:nvPr>
            <p:ph type="title"/>
          </p:nvPr>
        </p:nvSpPr>
        <p:spPr/>
        <p:txBody>
          <a:bodyPr/>
          <a:lstStyle/>
          <a:p>
            <a:r>
              <a:rPr lang="en-GB" dirty="0"/>
              <a:t>Classroom Exercise!!</a:t>
            </a:r>
          </a:p>
        </p:txBody>
      </p:sp>
      <p:sp>
        <p:nvSpPr>
          <p:cNvPr id="3" name="Content Placeholder 2">
            <a:extLst>
              <a:ext uri="{FF2B5EF4-FFF2-40B4-BE49-F238E27FC236}">
                <a16:creationId xmlns:a16="http://schemas.microsoft.com/office/drawing/2014/main" id="{505A644F-6752-AD3F-9028-808CFC54EAFB}"/>
              </a:ext>
            </a:extLst>
          </p:cNvPr>
          <p:cNvSpPr>
            <a:spLocks noGrp="1"/>
          </p:cNvSpPr>
          <p:nvPr>
            <p:ph idx="1"/>
          </p:nvPr>
        </p:nvSpPr>
        <p:spPr/>
        <p:txBody>
          <a:bodyPr/>
          <a:lstStyle/>
          <a:p>
            <a:pPr marL="354965" indent="-342265">
              <a:lnSpc>
                <a:spcPct val="100000"/>
              </a:lnSpc>
              <a:spcBef>
                <a:spcPts val="100"/>
              </a:spcBef>
              <a:buChar char="•"/>
              <a:tabLst>
                <a:tab pos="354965" algn="l"/>
              </a:tabLst>
            </a:pPr>
            <a:r>
              <a:rPr lang="en-US" sz="2800" dirty="0">
                <a:latin typeface="Arial"/>
                <a:cs typeface="Arial"/>
              </a:rPr>
              <a:t>Look</a:t>
            </a:r>
            <a:r>
              <a:rPr lang="en-US" sz="2800" spc="-40" dirty="0">
                <a:latin typeface="Arial"/>
                <a:cs typeface="Arial"/>
              </a:rPr>
              <a:t> </a:t>
            </a:r>
            <a:r>
              <a:rPr lang="en-US" sz="2800" dirty="0">
                <a:latin typeface="Arial"/>
                <a:cs typeface="Arial"/>
              </a:rPr>
              <a:t>online</a:t>
            </a:r>
            <a:r>
              <a:rPr lang="en-US" sz="2800" spc="-30" dirty="0">
                <a:latin typeface="Arial"/>
                <a:cs typeface="Arial"/>
              </a:rPr>
              <a:t> </a:t>
            </a:r>
            <a:r>
              <a:rPr lang="en-US" sz="2800" dirty="0">
                <a:latin typeface="Arial"/>
                <a:cs typeface="Arial"/>
              </a:rPr>
              <a:t>for</a:t>
            </a:r>
            <a:r>
              <a:rPr lang="en-US" sz="2800" spc="-60" dirty="0">
                <a:latin typeface="Arial"/>
                <a:cs typeface="Arial"/>
              </a:rPr>
              <a:t> </a:t>
            </a:r>
            <a:r>
              <a:rPr lang="en-US" sz="2800" dirty="0">
                <a:latin typeface="Arial"/>
                <a:cs typeface="Arial"/>
              </a:rPr>
              <a:t>videos</a:t>
            </a:r>
            <a:r>
              <a:rPr lang="en-US" sz="2800" spc="-40" dirty="0">
                <a:latin typeface="Arial"/>
                <a:cs typeface="Arial"/>
              </a:rPr>
              <a:t> </a:t>
            </a:r>
            <a:r>
              <a:rPr lang="en-US" sz="2800" dirty="0">
                <a:latin typeface="Arial"/>
                <a:cs typeface="Arial"/>
              </a:rPr>
              <a:t>of</a:t>
            </a:r>
            <a:r>
              <a:rPr lang="en-US" sz="2800" spc="-60" dirty="0">
                <a:latin typeface="Arial"/>
                <a:cs typeface="Arial"/>
              </a:rPr>
              <a:t> </a:t>
            </a:r>
            <a:r>
              <a:rPr lang="en-US" sz="2800" spc="-10" dirty="0">
                <a:latin typeface="Arial"/>
                <a:cs typeface="Arial"/>
              </a:rPr>
              <a:t>robots</a:t>
            </a:r>
            <a:endParaRPr lang="en-US" sz="2800" dirty="0">
              <a:latin typeface="Arial"/>
              <a:cs typeface="Arial"/>
            </a:endParaRPr>
          </a:p>
          <a:p>
            <a:pPr marL="354965" indent="-342265">
              <a:lnSpc>
                <a:spcPct val="100000"/>
              </a:lnSpc>
              <a:spcBef>
                <a:spcPts val="2640"/>
              </a:spcBef>
              <a:buChar char="•"/>
              <a:tabLst>
                <a:tab pos="354965" algn="l"/>
              </a:tabLst>
            </a:pPr>
            <a:r>
              <a:rPr lang="en-US" sz="2800" dirty="0">
                <a:latin typeface="Arial"/>
                <a:cs typeface="Arial"/>
              </a:rPr>
              <a:t>Select</a:t>
            </a:r>
            <a:r>
              <a:rPr lang="en-US" sz="2800" spc="-40" dirty="0">
                <a:latin typeface="Arial"/>
                <a:cs typeface="Arial"/>
              </a:rPr>
              <a:t> </a:t>
            </a:r>
            <a:r>
              <a:rPr lang="en-US" sz="2800" dirty="0">
                <a:latin typeface="Arial"/>
                <a:cs typeface="Arial"/>
              </a:rPr>
              <a:t>one</a:t>
            </a:r>
            <a:r>
              <a:rPr lang="en-US" sz="2800" spc="-35" dirty="0">
                <a:latin typeface="Arial"/>
                <a:cs typeface="Arial"/>
              </a:rPr>
              <a:t> </a:t>
            </a:r>
            <a:r>
              <a:rPr lang="en-US" sz="2800" dirty="0">
                <a:latin typeface="Arial"/>
                <a:cs typeface="Arial"/>
              </a:rPr>
              <a:t>that</a:t>
            </a:r>
            <a:r>
              <a:rPr lang="en-US" sz="2800" spc="-50" dirty="0">
                <a:latin typeface="Arial"/>
                <a:cs typeface="Arial"/>
              </a:rPr>
              <a:t> </a:t>
            </a:r>
            <a:r>
              <a:rPr lang="en-US" sz="2800" dirty="0">
                <a:latin typeface="Arial"/>
                <a:cs typeface="Arial"/>
              </a:rPr>
              <a:t>you</a:t>
            </a:r>
            <a:r>
              <a:rPr lang="en-US" sz="2800" spc="-50" dirty="0">
                <a:latin typeface="Arial"/>
                <a:cs typeface="Arial"/>
              </a:rPr>
              <a:t> </a:t>
            </a:r>
            <a:r>
              <a:rPr lang="en-US" sz="2800" dirty="0">
                <a:latin typeface="Arial"/>
                <a:cs typeface="Arial"/>
              </a:rPr>
              <a:t>find</a:t>
            </a:r>
            <a:r>
              <a:rPr lang="en-US" sz="2800" spc="-45" dirty="0">
                <a:latin typeface="Arial"/>
                <a:cs typeface="Arial"/>
              </a:rPr>
              <a:t> </a:t>
            </a:r>
            <a:r>
              <a:rPr lang="en-US" sz="2800" spc="-10" dirty="0">
                <a:latin typeface="Arial"/>
                <a:cs typeface="Arial"/>
              </a:rPr>
              <a:t>interesting</a:t>
            </a:r>
            <a:endParaRPr lang="en-US" sz="2800" dirty="0">
              <a:latin typeface="Arial"/>
              <a:cs typeface="Arial"/>
            </a:endParaRPr>
          </a:p>
          <a:p>
            <a:pPr marL="354965" indent="-342265">
              <a:lnSpc>
                <a:spcPct val="100000"/>
              </a:lnSpc>
              <a:spcBef>
                <a:spcPts val="2640"/>
              </a:spcBef>
              <a:buChar char="•"/>
              <a:tabLst>
                <a:tab pos="354965" algn="l"/>
              </a:tabLst>
            </a:pPr>
            <a:r>
              <a:rPr lang="en-US" sz="2800" dirty="0">
                <a:latin typeface="Arial"/>
                <a:cs typeface="Arial"/>
              </a:rPr>
              <a:t>Try</a:t>
            </a:r>
            <a:r>
              <a:rPr lang="en-US" sz="2800" spc="-70" dirty="0">
                <a:latin typeface="Arial"/>
                <a:cs typeface="Arial"/>
              </a:rPr>
              <a:t> </a:t>
            </a:r>
            <a:r>
              <a:rPr lang="en-US" sz="2800" dirty="0">
                <a:latin typeface="Arial"/>
                <a:cs typeface="Arial"/>
              </a:rPr>
              <a:t>to</a:t>
            </a:r>
            <a:r>
              <a:rPr lang="en-US" sz="2800" spc="-65" dirty="0">
                <a:latin typeface="Arial"/>
                <a:cs typeface="Arial"/>
              </a:rPr>
              <a:t> </a:t>
            </a:r>
            <a:r>
              <a:rPr lang="en-US" sz="2800" dirty="0">
                <a:latin typeface="Arial"/>
                <a:cs typeface="Arial"/>
              </a:rPr>
              <a:t>list</a:t>
            </a:r>
            <a:r>
              <a:rPr lang="en-US" sz="2800" spc="-40" dirty="0">
                <a:latin typeface="Arial"/>
                <a:cs typeface="Arial"/>
              </a:rPr>
              <a:t> </a:t>
            </a:r>
            <a:r>
              <a:rPr lang="en-US" sz="2800" dirty="0">
                <a:latin typeface="Arial"/>
                <a:cs typeface="Arial"/>
              </a:rPr>
              <a:t>the</a:t>
            </a:r>
            <a:r>
              <a:rPr lang="en-US" sz="2800" spc="-50" dirty="0">
                <a:latin typeface="Arial"/>
                <a:cs typeface="Arial"/>
              </a:rPr>
              <a:t> </a:t>
            </a:r>
            <a:r>
              <a:rPr lang="en-US" sz="2800" dirty="0">
                <a:latin typeface="Arial"/>
                <a:cs typeface="Arial"/>
              </a:rPr>
              <a:t>robot</a:t>
            </a:r>
            <a:r>
              <a:rPr lang="en-US" sz="2800" spc="-55" dirty="0">
                <a:latin typeface="Arial"/>
                <a:cs typeface="Arial"/>
              </a:rPr>
              <a:t> </a:t>
            </a:r>
            <a:r>
              <a:rPr lang="en-US" sz="2800" dirty="0">
                <a:latin typeface="Arial"/>
                <a:cs typeface="Arial"/>
              </a:rPr>
              <a:t>sensors</a:t>
            </a:r>
            <a:r>
              <a:rPr lang="en-US" sz="2800" spc="-50" dirty="0">
                <a:latin typeface="Arial"/>
                <a:cs typeface="Arial"/>
              </a:rPr>
              <a:t> </a:t>
            </a:r>
            <a:r>
              <a:rPr lang="en-US" sz="2800" dirty="0">
                <a:latin typeface="Arial"/>
                <a:cs typeface="Arial"/>
              </a:rPr>
              <a:t>and</a:t>
            </a:r>
            <a:r>
              <a:rPr lang="en-US" sz="2800" spc="-40" dirty="0">
                <a:latin typeface="Arial"/>
                <a:cs typeface="Arial"/>
              </a:rPr>
              <a:t> </a:t>
            </a:r>
            <a:r>
              <a:rPr lang="en-US" sz="2800" spc="-10" dirty="0">
                <a:latin typeface="Arial"/>
                <a:cs typeface="Arial"/>
              </a:rPr>
              <a:t>actuators</a:t>
            </a:r>
            <a:endParaRPr lang="en-US" sz="2800" dirty="0">
              <a:latin typeface="Arial"/>
              <a:cs typeface="Arial"/>
            </a:endParaRPr>
          </a:p>
          <a:p>
            <a:pPr marL="354965" indent="-342265">
              <a:lnSpc>
                <a:spcPct val="100000"/>
              </a:lnSpc>
              <a:spcBef>
                <a:spcPts val="2640"/>
              </a:spcBef>
              <a:buChar char="•"/>
              <a:tabLst>
                <a:tab pos="354965" algn="l"/>
              </a:tabLst>
            </a:pPr>
            <a:r>
              <a:rPr lang="en-US" sz="2800" dirty="0">
                <a:latin typeface="Arial"/>
                <a:cs typeface="Arial"/>
              </a:rPr>
              <a:t>Share</a:t>
            </a:r>
            <a:r>
              <a:rPr lang="en-US" sz="2800" spc="-50" dirty="0">
                <a:latin typeface="Arial"/>
                <a:cs typeface="Arial"/>
              </a:rPr>
              <a:t> </a:t>
            </a:r>
            <a:r>
              <a:rPr lang="en-US" sz="2800" dirty="0">
                <a:latin typeface="Arial"/>
                <a:cs typeface="Arial"/>
              </a:rPr>
              <a:t>and</a:t>
            </a:r>
            <a:r>
              <a:rPr lang="en-US" sz="2800" spc="-60" dirty="0">
                <a:latin typeface="Arial"/>
                <a:cs typeface="Arial"/>
              </a:rPr>
              <a:t> </a:t>
            </a:r>
            <a:r>
              <a:rPr lang="en-US" sz="2800" dirty="0">
                <a:latin typeface="Arial"/>
                <a:cs typeface="Arial"/>
              </a:rPr>
              <a:t>discuss</a:t>
            </a:r>
            <a:r>
              <a:rPr lang="en-US" sz="2800" spc="-40" dirty="0">
                <a:latin typeface="Arial"/>
                <a:cs typeface="Arial"/>
              </a:rPr>
              <a:t> </a:t>
            </a:r>
            <a:r>
              <a:rPr lang="en-US" sz="2800" dirty="0">
                <a:latin typeface="Arial"/>
                <a:cs typeface="Arial"/>
              </a:rPr>
              <a:t>your</a:t>
            </a:r>
            <a:r>
              <a:rPr lang="en-US" sz="2800" spc="-50" dirty="0">
                <a:latin typeface="Arial"/>
                <a:cs typeface="Arial"/>
              </a:rPr>
              <a:t> </a:t>
            </a:r>
            <a:r>
              <a:rPr lang="en-US" sz="2800" dirty="0">
                <a:latin typeface="Arial"/>
                <a:cs typeface="Arial"/>
              </a:rPr>
              <a:t>videos</a:t>
            </a:r>
            <a:r>
              <a:rPr lang="en-US" sz="2800" spc="-45" dirty="0">
                <a:latin typeface="Arial"/>
                <a:cs typeface="Arial"/>
              </a:rPr>
              <a:t> </a:t>
            </a:r>
            <a:r>
              <a:rPr lang="en-US" sz="2800" dirty="0">
                <a:latin typeface="Arial"/>
                <a:cs typeface="Arial"/>
              </a:rPr>
              <a:t>and</a:t>
            </a:r>
            <a:r>
              <a:rPr lang="en-US" sz="2800" spc="-45" dirty="0">
                <a:latin typeface="Arial"/>
                <a:cs typeface="Arial"/>
              </a:rPr>
              <a:t> </a:t>
            </a:r>
            <a:r>
              <a:rPr lang="en-US" sz="2800" dirty="0">
                <a:latin typeface="Arial"/>
                <a:cs typeface="Arial"/>
              </a:rPr>
              <a:t>ideas</a:t>
            </a:r>
            <a:r>
              <a:rPr lang="en-US" sz="2800" spc="-45" dirty="0">
                <a:latin typeface="Arial"/>
                <a:cs typeface="Arial"/>
              </a:rPr>
              <a:t> </a:t>
            </a:r>
            <a:r>
              <a:rPr lang="en-US" sz="2800" dirty="0">
                <a:latin typeface="Arial"/>
                <a:cs typeface="Arial"/>
              </a:rPr>
              <a:t>in</a:t>
            </a:r>
            <a:r>
              <a:rPr lang="en-US" sz="2800" spc="-50" dirty="0">
                <a:latin typeface="Arial"/>
                <a:cs typeface="Arial"/>
              </a:rPr>
              <a:t> </a:t>
            </a:r>
            <a:r>
              <a:rPr lang="en-US" sz="2800" spc="-10" dirty="0">
                <a:latin typeface="Arial"/>
                <a:cs typeface="Arial"/>
              </a:rPr>
              <a:t>groups</a:t>
            </a:r>
            <a:endParaRPr lang="en-US" sz="2800" dirty="0">
              <a:latin typeface="Arial"/>
              <a:cs typeface="Arial"/>
            </a:endParaRPr>
          </a:p>
          <a:p>
            <a:endParaRPr lang="en-GB" dirty="0"/>
          </a:p>
        </p:txBody>
      </p:sp>
      <p:sp>
        <p:nvSpPr>
          <p:cNvPr id="4" name="Date Placeholder 3">
            <a:extLst>
              <a:ext uri="{FF2B5EF4-FFF2-40B4-BE49-F238E27FC236}">
                <a16:creationId xmlns:a16="http://schemas.microsoft.com/office/drawing/2014/main" id="{96EE2C99-EE1E-3E55-FF1F-E71D6BDFEFB9}"/>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27D7628E-537B-BCEA-3CA7-A1233F2116CB}"/>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C872F805-B38A-9054-80E6-C0542918E3D8}"/>
              </a:ext>
            </a:extLst>
          </p:cNvPr>
          <p:cNvSpPr>
            <a:spLocks noGrp="1"/>
          </p:cNvSpPr>
          <p:nvPr>
            <p:ph type="sldNum" sz="quarter" idx="12"/>
          </p:nvPr>
        </p:nvSpPr>
        <p:spPr/>
        <p:txBody>
          <a:bodyPr/>
          <a:lstStyle/>
          <a:p>
            <a:fld id="{3612906B-0D48-4D44-A2FA-F5590F1ECEEB}" type="slidenum">
              <a:rPr lang="en-GB" smtClean="0"/>
              <a:t>83</a:t>
            </a:fld>
            <a:endParaRPr lang="en-GB"/>
          </a:p>
        </p:txBody>
      </p:sp>
    </p:spTree>
    <p:extLst>
      <p:ext uri="{BB962C8B-B14F-4D97-AF65-F5344CB8AC3E}">
        <p14:creationId xmlns:p14="http://schemas.microsoft.com/office/powerpoint/2010/main" val="25689645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5C5D6-45FE-0D50-8B2F-E7D95CFD80EA}"/>
              </a:ext>
            </a:extLst>
          </p:cNvPr>
          <p:cNvSpPr>
            <a:spLocks noGrp="1"/>
          </p:cNvSpPr>
          <p:nvPr>
            <p:ph type="title"/>
          </p:nvPr>
        </p:nvSpPr>
        <p:spPr/>
        <p:txBody>
          <a:bodyPr/>
          <a:lstStyle/>
          <a:p>
            <a:r>
              <a:rPr lang="tr-TR"/>
              <a:t>Some Videos</a:t>
            </a:r>
            <a:endParaRPr lang="en-GB"/>
          </a:p>
        </p:txBody>
      </p:sp>
      <p:sp>
        <p:nvSpPr>
          <p:cNvPr id="4" name="Date Placeholder 3">
            <a:extLst>
              <a:ext uri="{FF2B5EF4-FFF2-40B4-BE49-F238E27FC236}">
                <a16:creationId xmlns:a16="http://schemas.microsoft.com/office/drawing/2014/main" id="{702ECD9E-9A56-1536-E24B-79543FDB75DB}"/>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06F557B2-D3A2-493B-B46F-3FFB12B65479}"/>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22A049AB-2530-9944-82E9-B7D49B0E0B93}"/>
              </a:ext>
            </a:extLst>
          </p:cNvPr>
          <p:cNvSpPr>
            <a:spLocks noGrp="1"/>
          </p:cNvSpPr>
          <p:nvPr>
            <p:ph type="sldNum" sz="quarter" idx="12"/>
          </p:nvPr>
        </p:nvSpPr>
        <p:spPr/>
        <p:txBody>
          <a:bodyPr/>
          <a:lstStyle/>
          <a:p>
            <a:fld id="{3612906B-0D48-4D44-A2FA-F5590F1ECEEB}" type="slidenum">
              <a:rPr lang="en-GB" smtClean="0"/>
              <a:t>84</a:t>
            </a:fld>
            <a:endParaRPr lang="en-GB"/>
          </a:p>
        </p:txBody>
      </p:sp>
      <p:sp>
        <p:nvSpPr>
          <p:cNvPr id="7" name="Rectangle 1">
            <a:extLst>
              <a:ext uri="{FF2B5EF4-FFF2-40B4-BE49-F238E27FC236}">
                <a16:creationId xmlns:a16="http://schemas.microsoft.com/office/drawing/2014/main" id="{F7CD37A2-2804-649A-5454-B8D0560BF92E}"/>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155CC"/>
                </a:solidFill>
                <a:effectLst/>
                <a:latin typeface="Arial" panose="020B0604020202020204" pitchFamily="34" charset="0"/>
                <a:cs typeface="Arial" panose="020B0604020202020204" pitchFamily="34" charset="0"/>
                <a:hlinkClick r:id="rId2"/>
              </a:rPr>
              <a:t>https://www.youtube.com/watch?v=f7hu67Bk5bA&amp;ab_channel=CatersClips</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155CC"/>
                </a:solidFill>
                <a:effectLst/>
                <a:latin typeface="Arial" panose="020B0604020202020204" pitchFamily="34" charset="0"/>
                <a:cs typeface="Arial" panose="020B0604020202020204" pitchFamily="34" charset="0"/>
                <a:hlinkClick r:id="rId3"/>
              </a:rPr>
              <a:t>https://www.youtube.com/watch?v=P4boyXQuUIw&amp;ab_channel=NASAJetPropulsionLaboratory</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155CC"/>
                </a:solidFill>
                <a:effectLst/>
                <a:latin typeface="Arial" panose="020B0604020202020204" pitchFamily="34" charset="0"/>
                <a:cs typeface="Arial" panose="020B0604020202020204" pitchFamily="34" charset="0"/>
                <a:hlinkClick r:id="rId4"/>
              </a:rPr>
              <a:t>https://www.youtube.com/watch?v=hA_-MkU0Nfw&amp;t=89s&amp;ab_channel=Waymo</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155CC"/>
                </a:solidFill>
                <a:effectLst/>
                <a:latin typeface="Arial" panose="020B0604020202020204" pitchFamily="34" charset="0"/>
                <a:cs typeface="Arial" panose="020B0604020202020204" pitchFamily="34" charset="0"/>
                <a:hlinkClick r:id="rId5"/>
              </a:rPr>
              <a:t>https://www.youtube.com/watch?v=wM6RogoMs_I&amp;ab_channel=RobotLABInc</a:t>
            </a:r>
            <a: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155CC"/>
                </a:solidFill>
                <a:effectLst/>
                <a:latin typeface="Arial" panose="020B0604020202020204" pitchFamily="34" charset="0"/>
                <a:cs typeface="Arial" panose="020B0604020202020204" pitchFamily="34" charset="0"/>
                <a:hlinkClick r:id="rId6"/>
              </a:rPr>
              <a:t>https://www.youtube.com/watch?v=peaKnkNX4vc&amp;ab_channel=amazon</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155CC"/>
                </a:solidFill>
                <a:effectLst/>
                <a:latin typeface="Arial" panose="020B0604020202020204" pitchFamily="34" charset="0"/>
                <a:cs typeface="Arial" panose="020B0604020202020204" pitchFamily="34" charset="0"/>
                <a:hlinkClick r:id="rId7"/>
              </a:rPr>
              <a:t>https://www.youtube.com/watch?v=IMPbKVb8y8s&amp;t=1s&amp;ab_channel=TechVision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31249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206D-911B-37B7-A5ED-76CA50FBF547}"/>
              </a:ext>
            </a:extLst>
          </p:cNvPr>
          <p:cNvSpPr>
            <a:spLocks noGrp="1"/>
          </p:cNvSpPr>
          <p:nvPr>
            <p:ph type="title"/>
          </p:nvPr>
        </p:nvSpPr>
        <p:spPr/>
        <p:txBody>
          <a:bodyPr/>
          <a:lstStyle/>
          <a:p>
            <a:r>
              <a:rPr lang="en-GB" spc="-35" dirty="0"/>
              <a:t>Your</a:t>
            </a:r>
            <a:r>
              <a:rPr lang="en-GB" spc="-90" dirty="0"/>
              <a:t> </a:t>
            </a:r>
            <a:r>
              <a:rPr lang="en-GB" dirty="0"/>
              <a:t>robot</a:t>
            </a:r>
            <a:r>
              <a:rPr lang="en-GB" spc="-85" dirty="0"/>
              <a:t> </a:t>
            </a:r>
            <a:r>
              <a:rPr lang="en-GB" spc="-10" dirty="0"/>
              <a:t>videos</a:t>
            </a:r>
            <a:endParaRPr lang="en-GB" dirty="0"/>
          </a:p>
        </p:txBody>
      </p:sp>
      <p:sp>
        <p:nvSpPr>
          <p:cNvPr id="3" name="Content Placeholder 2">
            <a:extLst>
              <a:ext uri="{FF2B5EF4-FFF2-40B4-BE49-F238E27FC236}">
                <a16:creationId xmlns:a16="http://schemas.microsoft.com/office/drawing/2014/main" id="{D50404D7-6C85-AE30-925D-0176834CB6A7}"/>
              </a:ext>
            </a:extLst>
          </p:cNvPr>
          <p:cNvSpPr>
            <a:spLocks noGrp="1"/>
          </p:cNvSpPr>
          <p:nvPr>
            <p:ph idx="1"/>
          </p:nvPr>
        </p:nvSpPr>
        <p:spPr/>
        <p:txBody>
          <a:bodyPr/>
          <a:lstStyle/>
          <a:p>
            <a:pPr marL="354965" indent="-342265">
              <a:lnSpc>
                <a:spcPct val="100000"/>
              </a:lnSpc>
              <a:spcBef>
                <a:spcPts val="100"/>
              </a:spcBef>
              <a:buChar char="•"/>
              <a:tabLst>
                <a:tab pos="354965" algn="l"/>
              </a:tabLst>
            </a:pPr>
            <a:r>
              <a:rPr lang="en-US" sz="2800" dirty="0">
                <a:latin typeface="Arial"/>
                <a:cs typeface="Arial"/>
              </a:rPr>
              <a:t>Think</a:t>
            </a:r>
            <a:r>
              <a:rPr lang="en-US" sz="2800" spc="-60" dirty="0">
                <a:latin typeface="Arial"/>
                <a:cs typeface="Arial"/>
              </a:rPr>
              <a:t> </a:t>
            </a:r>
            <a:r>
              <a:rPr lang="en-US" sz="2800" dirty="0">
                <a:latin typeface="Arial"/>
                <a:cs typeface="Arial"/>
              </a:rPr>
              <a:t>about</a:t>
            </a:r>
            <a:r>
              <a:rPr lang="en-US" sz="2800" spc="-60" dirty="0">
                <a:latin typeface="Arial"/>
                <a:cs typeface="Arial"/>
              </a:rPr>
              <a:t> </a:t>
            </a:r>
            <a:r>
              <a:rPr lang="en-US" sz="2800" dirty="0">
                <a:latin typeface="Arial"/>
                <a:cs typeface="Arial"/>
              </a:rPr>
              <a:t>their</a:t>
            </a:r>
            <a:r>
              <a:rPr lang="en-US" sz="2800" spc="-60" dirty="0">
                <a:latin typeface="Arial"/>
                <a:cs typeface="Arial"/>
              </a:rPr>
              <a:t> </a:t>
            </a:r>
            <a:r>
              <a:rPr lang="en-US" sz="2800" dirty="0">
                <a:latin typeface="Arial"/>
                <a:cs typeface="Arial"/>
              </a:rPr>
              <a:t>control</a:t>
            </a:r>
            <a:r>
              <a:rPr lang="en-US" sz="2800" spc="-70" dirty="0">
                <a:latin typeface="Arial"/>
                <a:cs typeface="Arial"/>
              </a:rPr>
              <a:t> </a:t>
            </a:r>
            <a:r>
              <a:rPr lang="en-US" sz="2800" dirty="0">
                <a:latin typeface="Arial"/>
                <a:cs typeface="Arial"/>
              </a:rPr>
              <a:t>strategies</a:t>
            </a:r>
            <a:r>
              <a:rPr lang="en-US" sz="2800" spc="-65" dirty="0">
                <a:latin typeface="Arial"/>
                <a:cs typeface="Arial"/>
              </a:rPr>
              <a:t> </a:t>
            </a:r>
            <a:r>
              <a:rPr lang="en-US" sz="2800" dirty="0">
                <a:latin typeface="Arial"/>
                <a:cs typeface="Arial"/>
              </a:rPr>
              <a:t>and</a:t>
            </a:r>
            <a:r>
              <a:rPr lang="en-US" sz="2800" spc="-60" dirty="0">
                <a:latin typeface="Arial"/>
                <a:cs typeface="Arial"/>
              </a:rPr>
              <a:t> </a:t>
            </a:r>
            <a:r>
              <a:rPr lang="en-US" sz="2800" spc="-10" dirty="0">
                <a:latin typeface="Arial"/>
                <a:cs typeface="Arial"/>
              </a:rPr>
              <a:t>architecture</a:t>
            </a:r>
            <a:endParaRPr lang="en-US" sz="2800" dirty="0">
              <a:latin typeface="Arial"/>
              <a:cs typeface="Arial"/>
            </a:endParaRPr>
          </a:p>
          <a:p>
            <a:pPr marL="354965" indent="-342265">
              <a:lnSpc>
                <a:spcPct val="100000"/>
              </a:lnSpc>
              <a:spcBef>
                <a:spcPts val="2640"/>
              </a:spcBef>
              <a:buChar char="•"/>
              <a:tabLst>
                <a:tab pos="354965" algn="l"/>
              </a:tabLst>
            </a:pPr>
            <a:r>
              <a:rPr lang="en-US" sz="2800" dirty="0">
                <a:latin typeface="Arial"/>
                <a:cs typeface="Arial"/>
              </a:rPr>
              <a:t>Focus</a:t>
            </a:r>
            <a:r>
              <a:rPr lang="en-US" sz="2800" spc="-65" dirty="0">
                <a:latin typeface="Arial"/>
                <a:cs typeface="Arial"/>
              </a:rPr>
              <a:t> </a:t>
            </a:r>
            <a:r>
              <a:rPr lang="en-US" sz="2800" dirty="0">
                <a:latin typeface="Arial"/>
                <a:cs typeface="Arial"/>
              </a:rPr>
              <a:t>on</a:t>
            </a:r>
            <a:r>
              <a:rPr lang="en-US" sz="2800" spc="-55" dirty="0">
                <a:latin typeface="Arial"/>
                <a:cs typeface="Arial"/>
              </a:rPr>
              <a:t> </a:t>
            </a:r>
            <a:r>
              <a:rPr lang="en-US" sz="2800" dirty="0">
                <a:latin typeface="Arial"/>
                <a:cs typeface="Arial"/>
              </a:rPr>
              <a:t>autonomy:</a:t>
            </a:r>
            <a:r>
              <a:rPr lang="en-US" sz="2800" spc="-45" dirty="0">
                <a:latin typeface="Arial"/>
                <a:cs typeface="Arial"/>
              </a:rPr>
              <a:t> </a:t>
            </a:r>
            <a:r>
              <a:rPr lang="en-US" sz="2800" dirty="0">
                <a:latin typeface="Arial"/>
                <a:cs typeface="Arial"/>
              </a:rPr>
              <a:t>Do</a:t>
            </a:r>
            <a:r>
              <a:rPr lang="en-US" sz="2800" spc="-55" dirty="0">
                <a:latin typeface="Arial"/>
                <a:cs typeface="Arial"/>
              </a:rPr>
              <a:t> </a:t>
            </a:r>
            <a:r>
              <a:rPr lang="en-US" sz="2800" dirty="0">
                <a:latin typeface="Arial"/>
                <a:cs typeface="Arial"/>
              </a:rPr>
              <a:t>they</a:t>
            </a:r>
            <a:r>
              <a:rPr lang="en-US" sz="2800" spc="-50" dirty="0">
                <a:latin typeface="Arial"/>
                <a:cs typeface="Arial"/>
              </a:rPr>
              <a:t> </a:t>
            </a:r>
            <a:r>
              <a:rPr lang="en-US" sz="2800" spc="-10" dirty="0">
                <a:latin typeface="Arial"/>
                <a:cs typeface="Arial"/>
              </a:rPr>
              <a:t>plan?</a:t>
            </a:r>
            <a:r>
              <a:rPr lang="en-US" sz="2800" spc="-155" dirty="0">
                <a:latin typeface="Arial"/>
                <a:cs typeface="Arial"/>
              </a:rPr>
              <a:t> </a:t>
            </a:r>
            <a:r>
              <a:rPr lang="en-US" sz="2800" dirty="0">
                <a:latin typeface="Arial"/>
                <a:cs typeface="Arial"/>
              </a:rPr>
              <a:t>Adapt?</a:t>
            </a:r>
            <a:r>
              <a:rPr lang="en-US" sz="2800" spc="-45" dirty="0">
                <a:latin typeface="Arial"/>
                <a:cs typeface="Arial"/>
              </a:rPr>
              <a:t> </a:t>
            </a:r>
            <a:r>
              <a:rPr lang="en-US" sz="2800" spc="-10" dirty="0">
                <a:latin typeface="Arial"/>
                <a:cs typeface="Arial"/>
              </a:rPr>
              <a:t>Learn?</a:t>
            </a:r>
            <a:endParaRPr lang="en-US" sz="2800" dirty="0">
              <a:latin typeface="Arial"/>
              <a:cs typeface="Arial"/>
            </a:endParaRPr>
          </a:p>
          <a:p>
            <a:pPr marL="354965" indent="-342265">
              <a:lnSpc>
                <a:spcPct val="100000"/>
              </a:lnSpc>
              <a:spcBef>
                <a:spcPts val="2640"/>
              </a:spcBef>
              <a:buChar char="•"/>
              <a:tabLst>
                <a:tab pos="354965" algn="l"/>
              </a:tabLst>
            </a:pPr>
            <a:r>
              <a:rPr lang="en-US" sz="2800" dirty="0">
                <a:latin typeface="Arial"/>
                <a:cs typeface="Arial"/>
              </a:rPr>
              <a:t>Illustrate</a:t>
            </a:r>
            <a:r>
              <a:rPr lang="en-US" sz="2800" spc="-70" dirty="0">
                <a:latin typeface="Arial"/>
                <a:cs typeface="Arial"/>
              </a:rPr>
              <a:t> </a:t>
            </a:r>
            <a:r>
              <a:rPr lang="en-US" sz="2800" dirty="0">
                <a:latin typeface="Arial"/>
                <a:cs typeface="Arial"/>
              </a:rPr>
              <a:t>your</a:t>
            </a:r>
            <a:r>
              <a:rPr lang="en-US" sz="2800" spc="-50" dirty="0">
                <a:latin typeface="Arial"/>
                <a:cs typeface="Arial"/>
              </a:rPr>
              <a:t> </a:t>
            </a:r>
            <a:r>
              <a:rPr lang="en-US" sz="2800" dirty="0">
                <a:latin typeface="Arial"/>
                <a:cs typeface="Arial"/>
              </a:rPr>
              <a:t>examples</a:t>
            </a:r>
            <a:r>
              <a:rPr lang="en-US" sz="2800" spc="-25" dirty="0">
                <a:latin typeface="Arial"/>
                <a:cs typeface="Arial"/>
              </a:rPr>
              <a:t> </a:t>
            </a:r>
            <a:r>
              <a:rPr lang="en-US" sz="2800" dirty="0">
                <a:latin typeface="Arial"/>
                <a:cs typeface="Arial"/>
              </a:rPr>
              <a:t>briefly</a:t>
            </a:r>
            <a:r>
              <a:rPr lang="en-US" sz="2800" spc="-55" dirty="0">
                <a:latin typeface="Arial"/>
                <a:cs typeface="Arial"/>
              </a:rPr>
              <a:t> </a:t>
            </a:r>
            <a:r>
              <a:rPr lang="en-US" sz="2800" dirty="0">
                <a:latin typeface="Arial"/>
                <a:cs typeface="Arial"/>
              </a:rPr>
              <a:t>to</a:t>
            </a:r>
            <a:r>
              <a:rPr lang="en-US" sz="2800" spc="-65" dirty="0">
                <a:latin typeface="Arial"/>
                <a:cs typeface="Arial"/>
              </a:rPr>
              <a:t> </a:t>
            </a:r>
            <a:r>
              <a:rPr lang="en-US" sz="2800" dirty="0">
                <a:latin typeface="Arial"/>
                <a:cs typeface="Arial"/>
              </a:rPr>
              <a:t>the</a:t>
            </a:r>
            <a:r>
              <a:rPr lang="en-US" sz="2800" spc="-60" dirty="0">
                <a:latin typeface="Arial"/>
                <a:cs typeface="Arial"/>
              </a:rPr>
              <a:t> </a:t>
            </a:r>
            <a:r>
              <a:rPr lang="en-US" sz="2800" spc="-10" dirty="0">
                <a:latin typeface="Arial"/>
                <a:cs typeface="Arial"/>
              </a:rPr>
              <a:t>class</a:t>
            </a:r>
            <a:endParaRPr lang="en-US" sz="2800" dirty="0">
              <a:latin typeface="Arial"/>
              <a:cs typeface="Arial"/>
            </a:endParaRPr>
          </a:p>
          <a:p>
            <a:endParaRPr lang="en-GB" dirty="0"/>
          </a:p>
        </p:txBody>
      </p:sp>
      <p:sp>
        <p:nvSpPr>
          <p:cNvPr id="4" name="Date Placeholder 3">
            <a:extLst>
              <a:ext uri="{FF2B5EF4-FFF2-40B4-BE49-F238E27FC236}">
                <a16:creationId xmlns:a16="http://schemas.microsoft.com/office/drawing/2014/main" id="{F29420D4-934A-CA93-3676-6134F155C884}"/>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42E9BC22-2C96-431B-8DE1-56C8E52D1DB1}"/>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C420C607-EBF2-5436-8C1F-13BCE3B2CD51}"/>
              </a:ext>
            </a:extLst>
          </p:cNvPr>
          <p:cNvSpPr>
            <a:spLocks noGrp="1"/>
          </p:cNvSpPr>
          <p:nvPr>
            <p:ph type="sldNum" sz="quarter" idx="12"/>
          </p:nvPr>
        </p:nvSpPr>
        <p:spPr/>
        <p:txBody>
          <a:bodyPr/>
          <a:lstStyle/>
          <a:p>
            <a:fld id="{3612906B-0D48-4D44-A2FA-F5590F1ECEEB}" type="slidenum">
              <a:rPr lang="en-GB" smtClean="0"/>
              <a:t>85</a:t>
            </a:fld>
            <a:endParaRPr lang="en-GB"/>
          </a:p>
        </p:txBody>
      </p:sp>
    </p:spTree>
    <p:extLst>
      <p:ext uri="{BB962C8B-B14F-4D97-AF65-F5344CB8AC3E}">
        <p14:creationId xmlns:p14="http://schemas.microsoft.com/office/powerpoint/2010/main" val="18981921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61D9-5AB4-EBC0-58DD-8644C90D8C4B}"/>
              </a:ext>
            </a:extLst>
          </p:cNvPr>
          <p:cNvSpPr>
            <a:spLocks noGrp="1"/>
          </p:cNvSpPr>
          <p:nvPr>
            <p:ph type="title"/>
          </p:nvPr>
        </p:nvSpPr>
        <p:spPr/>
        <p:txBody>
          <a:bodyPr/>
          <a:lstStyle/>
          <a:p>
            <a:r>
              <a:rPr lang="en-GB" dirty="0">
                <a:latin typeface="+mn-lt"/>
              </a:rPr>
              <a:t>Overview of the lecture:</a:t>
            </a:r>
          </a:p>
        </p:txBody>
      </p:sp>
      <p:sp>
        <p:nvSpPr>
          <p:cNvPr id="3" name="Content Placeholder 2">
            <a:extLst>
              <a:ext uri="{FF2B5EF4-FFF2-40B4-BE49-F238E27FC236}">
                <a16:creationId xmlns:a16="http://schemas.microsoft.com/office/drawing/2014/main" id="{DBA5D04A-F73E-0010-98DD-16823B6793F5}"/>
              </a:ext>
            </a:extLst>
          </p:cNvPr>
          <p:cNvSpPr>
            <a:spLocks noGrp="1"/>
          </p:cNvSpPr>
          <p:nvPr>
            <p:ph idx="1"/>
          </p:nvPr>
        </p:nvSpPr>
        <p:spPr/>
        <p:txBody>
          <a:bodyPr/>
          <a:lstStyle/>
          <a:p>
            <a:pPr lvl="1"/>
            <a:r>
              <a:rPr lang="en-GB" dirty="0"/>
              <a:t>Python introduction</a:t>
            </a:r>
          </a:p>
          <a:p>
            <a:pPr lvl="1"/>
            <a:r>
              <a:rPr lang="en-GB" dirty="0"/>
              <a:t>Lists</a:t>
            </a:r>
          </a:p>
          <a:p>
            <a:pPr lvl="1"/>
            <a:r>
              <a:rPr lang="en-GB" dirty="0"/>
              <a:t>Tuples</a:t>
            </a:r>
          </a:p>
          <a:p>
            <a:pPr lvl="1"/>
            <a:r>
              <a:rPr lang="en-GB" dirty="0"/>
              <a:t>Dictionaries</a:t>
            </a:r>
          </a:p>
          <a:p>
            <a:pPr lvl="1"/>
            <a:r>
              <a:rPr lang="en-GB" dirty="0"/>
              <a:t>Object oriented programming</a:t>
            </a:r>
          </a:p>
          <a:p>
            <a:pPr lvl="1"/>
            <a:endParaRPr lang="en-GB" dirty="0"/>
          </a:p>
          <a:p>
            <a:pPr lvl="1"/>
            <a:endParaRPr lang="en-GB" dirty="0"/>
          </a:p>
        </p:txBody>
      </p:sp>
      <p:sp>
        <p:nvSpPr>
          <p:cNvPr id="4" name="Date Placeholder 3">
            <a:extLst>
              <a:ext uri="{FF2B5EF4-FFF2-40B4-BE49-F238E27FC236}">
                <a16:creationId xmlns:a16="http://schemas.microsoft.com/office/drawing/2014/main" id="{CFD374BF-961B-8794-E55D-77A3A86682E2}"/>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6B5EDC5A-6832-3C61-424E-646A1BDF78BE}"/>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C1D5835C-1323-F19D-77DF-45CCAE4EC2D8}"/>
              </a:ext>
            </a:extLst>
          </p:cNvPr>
          <p:cNvSpPr>
            <a:spLocks noGrp="1"/>
          </p:cNvSpPr>
          <p:nvPr>
            <p:ph type="sldNum" sz="quarter" idx="12"/>
          </p:nvPr>
        </p:nvSpPr>
        <p:spPr/>
        <p:txBody>
          <a:bodyPr/>
          <a:lstStyle/>
          <a:p>
            <a:fld id="{3612906B-0D48-4D44-A2FA-F5590F1ECEEB}" type="slidenum">
              <a:rPr lang="en-GB" smtClean="0"/>
              <a:t>86</a:t>
            </a:fld>
            <a:endParaRPr lang="en-GB"/>
          </a:p>
        </p:txBody>
      </p:sp>
    </p:spTree>
    <p:extLst>
      <p:ext uri="{BB962C8B-B14F-4D97-AF65-F5344CB8AC3E}">
        <p14:creationId xmlns:p14="http://schemas.microsoft.com/office/powerpoint/2010/main" val="7585208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DFC8-51B6-2956-6F84-E8E37ECDE910}"/>
              </a:ext>
            </a:extLst>
          </p:cNvPr>
          <p:cNvSpPr>
            <a:spLocks noGrp="1"/>
          </p:cNvSpPr>
          <p:nvPr>
            <p:ph type="title"/>
          </p:nvPr>
        </p:nvSpPr>
        <p:spPr/>
        <p:txBody>
          <a:bodyPr/>
          <a:lstStyle/>
          <a:p>
            <a:r>
              <a:rPr lang="en-GB" dirty="0"/>
              <a:t>Programming Languages</a:t>
            </a:r>
          </a:p>
        </p:txBody>
      </p:sp>
      <p:sp>
        <p:nvSpPr>
          <p:cNvPr id="3" name="Content Placeholder 2">
            <a:extLst>
              <a:ext uri="{FF2B5EF4-FFF2-40B4-BE49-F238E27FC236}">
                <a16:creationId xmlns:a16="http://schemas.microsoft.com/office/drawing/2014/main" id="{887F0C58-302C-4587-B764-883C68BE43F0}"/>
              </a:ext>
            </a:extLst>
          </p:cNvPr>
          <p:cNvSpPr>
            <a:spLocks noGrp="1"/>
          </p:cNvSpPr>
          <p:nvPr>
            <p:ph idx="1"/>
          </p:nvPr>
        </p:nvSpPr>
        <p:spPr/>
        <p:txBody>
          <a:bodyPr>
            <a:normAutofit/>
          </a:bodyPr>
          <a:lstStyle/>
          <a:p>
            <a:r>
              <a:rPr lang="en-GB" dirty="0"/>
              <a:t>Compilers/Interpreters</a:t>
            </a:r>
          </a:p>
          <a:p>
            <a:r>
              <a:rPr lang="en-GB" dirty="0"/>
              <a:t>Unstructured/Structured </a:t>
            </a:r>
          </a:p>
          <a:p>
            <a:pPr lvl="1"/>
            <a:r>
              <a:rPr lang="en-GB" dirty="0"/>
              <a:t>Structured programming languages: top-down design with a more organised and systematic approach to programming for example using subroutines and block structures. </a:t>
            </a:r>
            <a:r>
              <a:rPr lang="en-GB" dirty="0" err="1"/>
              <a:t>E.g</a:t>
            </a:r>
            <a:r>
              <a:rPr lang="en-GB" dirty="0"/>
              <a:t> C, Java, Python</a:t>
            </a:r>
          </a:p>
          <a:p>
            <a:pPr lvl="1"/>
            <a:r>
              <a:rPr lang="en-GB" dirty="0"/>
              <a:t>Unstructured programming languages: no specific rules/structures, simpler and just  a series of commands and statement. </a:t>
            </a:r>
            <a:r>
              <a:rPr lang="en-GB" dirty="0" err="1"/>
              <a:t>E.g</a:t>
            </a:r>
            <a:r>
              <a:rPr lang="en-GB" dirty="0"/>
              <a:t> Assembly, earlier version of BASIC</a:t>
            </a:r>
          </a:p>
          <a:p>
            <a:r>
              <a:rPr lang="en-GB" dirty="0"/>
              <a:t>Object Oriented</a:t>
            </a:r>
          </a:p>
        </p:txBody>
      </p:sp>
      <p:sp>
        <p:nvSpPr>
          <p:cNvPr id="4" name="Date Placeholder 3">
            <a:extLst>
              <a:ext uri="{FF2B5EF4-FFF2-40B4-BE49-F238E27FC236}">
                <a16:creationId xmlns:a16="http://schemas.microsoft.com/office/drawing/2014/main" id="{48D0FB49-6FFA-5C56-4AAD-D1A987941A0D}"/>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19754168-1B5F-555F-25A5-944111445C8B}"/>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34E6D5C2-A15E-3335-64DD-8A5ACCB0C0C9}"/>
              </a:ext>
            </a:extLst>
          </p:cNvPr>
          <p:cNvSpPr>
            <a:spLocks noGrp="1"/>
          </p:cNvSpPr>
          <p:nvPr>
            <p:ph type="sldNum" sz="quarter" idx="12"/>
          </p:nvPr>
        </p:nvSpPr>
        <p:spPr/>
        <p:txBody>
          <a:bodyPr/>
          <a:lstStyle/>
          <a:p>
            <a:fld id="{3612906B-0D48-4D44-A2FA-F5590F1ECEEB}" type="slidenum">
              <a:rPr lang="en-GB" smtClean="0"/>
              <a:t>87</a:t>
            </a:fld>
            <a:endParaRPr lang="en-GB"/>
          </a:p>
        </p:txBody>
      </p:sp>
    </p:spTree>
    <p:extLst>
      <p:ext uri="{BB962C8B-B14F-4D97-AF65-F5344CB8AC3E}">
        <p14:creationId xmlns:p14="http://schemas.microsoft.com/office/powerpoint/2010/main" val="3212260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A152-3031-ED59-518A-19197CAC2E85}"/>
              </a:ext>
            </a:extLst>
          </p:cNvPr>
          <p:cNvSpPr>
            <a:spLocks noGrp="1"/>
          </p:cNvSpPr>
          <p:nvPr>
            <p:ph type="title"/>
          </p:nvPr>
        </p:nvSpPr>
        <p:spPr/>
        <p:txBody>
          <a:bodyPr/>
          <a:lstStyle/>
          <a:p>
            <a:r>
              <a:rPr lang="en-GB" dirty="0"/>
              <a:t>Python</a:t>
            </a:r>
          </a:p>
        </p:txBody>
      </p:sp>
      <p:sp>
        <p:nvSpPr>
          <p:cNvPr id="3" name="Content Placeholder 2">
            <a:extLst>
              <a:ext uri="{FF2B5EF4-FFF2-40B4-BE49-F238E27FC236}">
                <a16:creationId xmlns:a16="http://schemas.microsoft.com/office/drawing/2014/main" id="{681C8EB9-EEF9-2F80-63CF-ED85450B68F3}"/>
              </a:ext>
            </a:extLst>
          </p:cNvPr>
          <p:cNvSpPr>
            <a:spLocks noGrp="1"/>
          </p:cNvSpPr>
          <p:nvPr>
            <p:ph idx="1"/>
          </p:nvPr>
        </p:nvSpPr>
        <p:spPr/>
        <p:txBody>
          <a:bodyPr/>
          <a:lstStyle/>
          <a:p>
            <a:r>
              <a:rPr lang="en-GB" dirty="0"/>
              <a:t>Object oriented (loosely)</a:t>
            </a:r>
          </a:p>
          <a:p>
            <a:r>
              <a:rPr lang="en-GB" dirty="0"/>
              <a:t>Structured (fairly)</a:t>
            </a:r>
          </a:p>
          <a:p>
            <a:r>
              <a:rPr lang="en-GB" dirty="0"/>
              <a:t>Interpreter</a:t>
            </a:r>
          </a:p>
          <a:p>
            <a:r>
              <a:rPr lang="en-GB" dirty="0"/>
              <a:t>Quick learning curve</a:t>
            </a:r>
          </a:p>
        </p:txBody>
      </p:sp>
      <p:sp>
        <p:nvSpPr>
          <p:cNvPr id="4" name="Date Placeholder 3">
            <a:extLst>
              <a:ext uri="{FF2B5EF4-FFF2-40B4-BE49-F238E27FC236}">
                <a16:creationId xmlns:a16="http://schemas.microsoft.com/office/drawing/2014/main" id="{79095E49-913E-1D95-FA80-541CE4CB62FD}"/>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BF9F7BDB-AA23-76EB-69C9-FFC6BEF2A1F8}"/>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4A35376E-D20B-980F-8BA4-3484630D9328}"/>
              </a:ext>
            </a:extLst>
          </p:cNvPr>
          <p:cNvSpPr>
            <a:spLocks noGrp="1"/>
          </p:cNvSpPr>
          <p:nvPr>
            <p:ph type="sldNum" sz="quarter" idx="12"/>
          </p:nvPr>
        </p:nvSpPr>
        <p:spPr/>
        <p:txBody>
          <a:bodyPr/>
          <a:lstStyle/>
          <a:p>
            <a:fld id="{3612906B-0D48-4D44-A2FA-F5590F1ECEEB}" type="slidenum">
              <a:rPr lang="en-GB" smtClean="0"/>
              <a:t>88</a:t>
            </a:fld>
            <a:endParaRPr lang="en-GB"/>
          </a:p>
        </p:txBody>
      </p:sp>
    </p:spTree>
    <p:extLst>
      <p:ext uri="{BB962C8B-B14F-4D97-AF65-F5344CB8AC3E}">
        <p14:creationId xmlns:p14="http://schemas.microsoft.com/office/powerpoint/2010/main" val="1574678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E7FF58C-D736-CC31-9D7F-56FAEBCDA1DF}"/>
              </a:ext>
            </a:extLst>
          </p:cNvPr>
          <p:cNvSpPr>
            <a:spLocks noGrp="1"/>
          </p:cNvSpPr>
          <p:nvPr>
            <p:ph type="title"/>
          </p:nvPr>
        </p:nvSpPr>
        <p:spPr/>
        <p:txBody>
          <a:bodyPr/>
          <a:lstStyle/>
          <a:p>
            <a:r>
              <a:rPr lang="tr-TR" dirty="0"/>
              <a:t>Setup </a:t>
            </a:r>
            <a:r>
              <a:rPr lang="tr-TR" dirty="0" err="1"/>
              <a:t>for</a:t>
            </a:r>
            <a:r>
              <a:rPr lang="tr-TR" dirty="0"/>
              <a:t> </a:t>
            </a:r>
            <a:r>
              <a:rPr lang="tr-TR" dirty="0" err="1"/>
              <a:t>the</a:t>
            </a:r>
            <a:r>
              <a:rPr lang="tr-TR" dirty="0"/>
              <a:t> </a:t>
            </a:r>
            <a:r>
              <a:rPr lang="tr-TR" dirty="0" err="1"/>
              <a:t>course</a:t>
            </a:r>
            <a:endParaRPr lang="tr-TR" dirty="0"/>
          </a:p>
        </p:txBody>
      </p:sp>
      <p:sp>
        <p:nvSpPr>
          <p:cNvPr id="4" name="İçerik Yer Tutucusu 3">
            <a:extLst>
              <a:ext uri="{FF2B5EF4-FFF2-40B4-BE49-F238E27FC236}">
                <a16:creationId xmlns:a16="http://schemas.microsoft.com/office/drawing/2014/main" id="{4E0D055A-F376-B7A9-5921-DA1BF5EDE9CD}"/>
              </a:ext>
            </a:extLst>
          </p:cNvPr>
          <p:cNvSpPr>
            <a:spLocks noGrp="1"/>
          </p:cNvSpPr>
          <p:nvPr>
            <p:ph idx="1"/>
          </p:nvPr>
        </p:nvSpPr>
        <p:spPr/>
        <p:txBody>
          <a:bodyPr/>
          <a:lstStyle/>
          <a:p>
            <a:r>
              <a:rPr lang="en-US" dirty="0"/>
              <a:t>Download and Install Anaconda</a:t>
            </a:r>
          </a:p>
          <a:p>
            <a:r>
              <a:rPr lang="en-US" dirty="0"/>
              <a:t>Create a virtual environment (different files depending on your OS)</a:t>
            </a:r>
          </a:p>
          <a:p>
            <a:r>
              <a:rPr lang="en-US" dirty="0"/>
              <a:t>Open </a:t>
            </a:r>
            <a:r>
              <a:rPr lang="en-US" dirty="0" err="1"/>
              <a:t>JupyterLab</a:t>
            </a:r>
            <a:endParaRPr lang="en-US" dirty="0"/>
          </a:p>
          <a:p>
            <a:r>
              <a:rPr lang="en-US" dirty="0"/>
              <a:t>Work with both notebooks and .</a:t>
            </a:r>
            <a:r>
              <a:rPr lang="en-US" dirty="0" err="1"/>
              <a:t>py</a:t>
            </a:r>
            <a:r>
              <a:rPr lang="en-US" dirty="0"/>
              <a:t> scripts with </a:t>
            </a:r>
            <a:r>
              <a:rPr lang="en-US" dirty="0" err="1"/>
              <a:t>JupyterLab</a:t>
            </a:r>
            <a:endParaRPr lang="en-US" dirty="0"/>
          </a:p>
          <a:p>
            <a:r>
              <a:rPr lang="tr-TR" dirty="0"/>
              <a:t> </a:t>
            </a:r>
            <a:r>
              <a:rPr lang="tr-TR" dirty="0">
                <a:hlinkClick r:id="rId2"/>
              </a:rPr>
              <a:t>https://www.anaconda.com/download/</a:t>
            </a:r>
            <a:r>
              <a:rPr lang="tr-TR" dirty="0"/>
              <a:t> </a:t>
            </a:r>
          </a:p>
        </p:txBody>
      </p:sp>
      <p:sp>
        <p:nvSpPr>
          <p:cNvPr id="2" name="Slayt Numarası Yer Tutucusu 1">
            <a:extLst>
              <a:ext uri="{FF2B5EF4-FFF2-40B4-BE49-F238E27FC236}">
                <a16:creationId xmlns:a16="http://schemas.microsoft.com/office/drawing/2014/main" id="{D56880A1-2052-91A9-0030-B9D041818157}"/>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D632EEF2-B391-451D-AACE-FE5B58638044}" type="slidenum">
              <a:rPr lang="en-US" altLang="en-US" smtClean="0">
                <a:solidFill>
                  <a:srgbClr val="6E6E6E"/>
                </a:solidFill>
              </a:rPr>
              <a:pPr>
                <a:defRPr/>
              </a:pPr>
              <a:t>89</a:t>
            </a:fld>
            <a:endParaRPr lang="en-US" altLang="en-US">
              <a:solidFill>
                <a:srgbClr val="6E6E6E"/>
              </a:solidFill>
            </a:endParaRPr>
          </a:p>
        </p:txBody>
      </p:sp>
      <p:sp>
        <p:nvSpPr>
          <p:cNvPr id="5" name="Date Placeholder 4">
            <a:extLst>
              <a:ext uri="{FF2B5EF4-FFF2-40B4-BE49-F238E27FC236}">
                <a16:creationId xmlns:a16="http://schemas.microsoft.com/office/drawing/2014/main" id="{9047535D-8418-6EB7-80DB-00C6ADF65001}"/>
              </a:ext>
            </a:extLst>
          </p:cNvPr>
          <p:cNvSpPr>
            <a:spLocks noGrp="1"/>
          </p:cNvSpPr>
          <p:nvPr>
            <p:ph type="dt" sz="half" idx="10"/>
          </p:nvPr>
        </p:nvSpPr>
        <p:spPr/>
        <p:txBody>
          <a:bodyPr/>
          <a:lstStyle/>
          <a:p>
            <a:r>
              <a:rPr lang="en-US"/>
              <a:t>2024-25 Spring</a:t>
            </a:r>
            <a:endParaRPr lang="en-GB"/>
          </a:p>
        </p:txBody>
      </p:sp>
      <p:sp>
        <p:nvSpPr>
          <p:cNvPr id="6" name="Footer Placeholder 5">
            <a:extLst>
              <a:ext uri="{FF2B5EF4-FFF2-40B4-BE49-F238E27FC236}">
                <a16:creationId xmlns:a16="http://schemas.microsoft.com/office/drawing/2014/main" id="{683C4468-DD56-1E3F-A512-3DBD1F2FA3F4}"/>
              </a:ext>
            </a:extLst>
          </p:cNvPr>
          <p:cNvSpPr>
            <a:spLocks noGrp="1"/>
          </p:cNvSpPr>
          <p:nvPr>
            <p:ph type="ftr" sz="quarter" idx="11"/>
          </p:nvPr>
        </p:nvSpPr>
        <p:spPr/>
        <p:txBody>
          <a:bodyPr/>
          <a:lstStyle/>
          <a:p>
            <a:r>
              <a:rPr lang="en-GB"/>
              <a:t>PDE4434 – Intelligent Sensing for Robotics</a:t>
            </a:r>
          </a:p>
        </p:txBody>
      </p:sp>
    </p:spTree>
    <p:extLst>
      <p:ext uri="{BB962C8B-B14F-4D97-AF65-F5344CB8AC3E}">
        <p14:creationId xmlns:p14="http://schemas.microsoft.com/office/powerpoint/2010/main" val="163053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ACFE-0678-C0AF-BBFA-034B6E7FEFD2}"/>
              </a:ext>
            </a:extLst>
          </p:cNvPr>
          <p:cNvSpPr>
            <a:spLocks noGrp="1"/>
          </p:cNvSpPr>
          <p:nvPr>
            <p:ph type="title"/>
          </p:nvPr>
        </p:nvSpPr>
        <p:spPr/>
        <p:txBody>
          <a:bodyPr/>
          <a:lstStyle/>
          <a:p>
            <a:r>
              <a:rPr lang="en-GB" dirty="0">
                <a:latin typeface="+mn-lt"/>
              </a:rPr>
              <a:t>Resources &amp; development tools</a:t>
            </a:r>
          </a:p>
        </p:txBody>
      </p:sp>
      <p:sp>
        <p:nvSpPr>
          <p:cNvPr id="3" name="Content Placeholder 2">
            <a:extLst>
              <a:ext uri="{FF2B5EF4-FFF2-40B4-BE49-F238E27FC236}">
                <a16:creationId xmlns:a16="http://schemas.microsoft.com/office/drawing/2014/main" id="{B3168809-D0A8-CD9C-D0F0-553D2EB304D0}"/>
              </a:ext>
            </a:extLst>
          </p:cNvPr>
          <p:cNvSpPr>
            <a:spLocks noGrp="1"/>
          </p:cNvSpPr>
          <p:nvPr>
            <p:ph idx="1"/>
          </p:nvPr>
        </p:nvSpPr>
        <p:spPr>
          <a:xfrm>
            <a:off x="862649" y="1931572"/>
            <a:ext cx="10515600" cy="4351338"/>
          </a:xfrm>
        </p:spPr>
        <p:txBody>
          <a:bodyPr/>
          <a:lstStyle/>
          <a:p>
            <a:r>
              <a:rPr lang="tr-TR" dirty="0" err="1"/>
              <a:t>Your</a:t>
            </a:r>
            <a:r>
              <a:rPr lang="tr-TR" dirty="0"/>
              <a:t> laptop </a:t>
            </a:r>
            <a:r>
              <a:rPr lang="tr-TR" dirty="0" err="1"/>
              <a:t>computer</a:t>
            </a:r>
            <a:endParaRPr lang="tr-TR" dirty="0"/>
          </a:p>
          <a:p>
            <a:pPr lvl="1"/>
            <a:r>
              <a:rPr lang="tr-TR" dirty="0"/>
              <a:t>RGB </a:t>
            </a:r>
            <a:r>
              <a:rPr lang="tr-TR" dirty="0" err="1"/>
              <a:t>camera</a:t>
            </a:r>
            <a:endParaRPr lang="tr-TR" dirty="0"/>
          </a:p>
          <a:p>
            <a:pPr lvl="1"/>
            <a:r>
              <a:rPr lang="tr-TR" dirty="0" err="1"/>
              <a:t>Microphone</a:t>
            </a:r>
            <a:endParaRPr lang="en-GB" dirty="0"/>
          </a:p>
          <a:p>
            <a:r>
              <a:rPr lang="en-GB" dirty="0"/>
              <a:t>Programming Languages: Python</a:t>
            </a:r>
            <a:endParaRPr lang="tr-TR" dirty="0"/>
          </a:p>
          <a:p>
            <a:pPr lvl="1"/>
            <a:r>
              <a:rPr lang="tr-TR" dirty="0" err="1"/>
              <a:t>Anaconda</a:t>
            </a:r>
            <a:endParaRPr lang="tr-TR" dirty="0"/>
          </a:p>
          <a:p>
            <a:pPr lvl="1"/>
            <a:r>
              <a:rPr lang="tr-TR" dirty="0" err="1"/>
              <a:t>Jupyter</a:t>
            </a:r>
            <a:r>
              <a:rPr lang="tr-TR" dirty="0"/>
              <a:t> Notebook</a:t>
            </a:r>
          </a:p>
          <a:p>
            <a:pPr lvl="1"/>
            <a:r>
              <a:rPr lang="tr-TR" dirty="0"/>
              <a:t>VSCode or Pycharm or similar</a:t>
            </a:r>
          </a:p>
          <a:p>
            <a:r>
              <a:rPr lang="tr-TR" dirty="0"/>
              <a:t>Linux</a:t>
            </a:r>
          </a:p>
          <a:p>
            <a:pPr lvl="1"/>
            <a:r>
              <a:rPr lang="tr-TR" dirty="0"/>
              <a:t>ROS-2</a:t>
            </a:r>
          </a:p>
          <a:p>
            <a:pPr lvl="1"/>
            <a:r>
              <a:rPr lang="tr-TR" dirty="0"/>
              <a:t>Gazebo</a:t>
            </a:r>
            <a:endParaRPr lang="en-GB" dirty="0"/>
          </a:p>
        </p:txBody>
      </p:sp>
      <p:sp>
        <p:nvSpPr>
          <p:cNvPr id="4" name="Date Placeholder 3">
            <a:extLst>
              <a:ext uri="{FF2B5EF4-FFF2-40B4-BE49-F238E27FC236}">
                <a16:creationId xmlns:a16="http://schemas.microsoft.com/office/drawing/2014/main" id="{32485F9F-73D0-F978-C345-5D75DFB22CFE}"/>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3C5AB99D-72EB-E80E-9E0E-09F97BACB189}"/>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59573983-BB1C-7EF7-C022-5798B4A980B2}"/>
              </a:ext>
            </a:extLst>
          </p:cNvPr>
          <p:cNvSpPr>
            <a:spLocks noGrp="1"/>
          </p:cNvSpPr>
          <p:nvPr>
            <p:ph type="sldNum" sz="quarter" idx="12"/>
          </p:nvPr>
        </p:nvSpPr>
        <p:spPr/>
        <p:txBody>
          <a:bodyPr/>
          <a:lstStyle/>
          <a:p>
            <a:fld id="{3612906B-0D48-4D44-A2FA-F5590F1ECEEB}" type="slidenum">
              <a:rPr lang="en-GB" smtClean="0"/>
              <a:t>9</a:t>
            </a:fld>
            <a:endParaRPr lang="en-GB"/>
          </a:p>
        </p:txBody>
      </p:sp>
    </p:spTree>
    <p:extLst>
      <p:ext uri="{BB962C8B-B14F-4D97-AF65-F5344CB8AC3E}">
        <p14:creationId xmlns:p14="http://schemas.microsoft.com/office/powerpoint/2010/main" val="6422618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268C60-846F-FC51-AF95-E8C7542D23FA}"/>
              </a:ext>
            </a:extLst>
          </p:cNvPr>
          <p:cNvSpPr>
            <a:spLocks noGrp="1"/>
          </p:cNvSpPr>
          <p:nvPr>
            <p:ph type="title"/>
          </p:nvPr>
        </p:nvSpPr>
        <p:spPr/>
        <p:txBody>
          <a:bodyPr/>
          <a:lstStyle/>
          <a:p>
            <a:r>
              <a:rPr lang="tr-TR" dirty="0" err="1"/>
              <a:t>Choose</a:t>
            </a:r>
            <a:r>
              <a:rPr lang="tr-TR" dirty="0"/>
              <a:t> </a:t>
            </a:r>
            <a:r>
              <a:rPr lang="tr-TR" dirty="0" err="1"/>
              <a:t>your</a:t>
            </a:r>
            <a:r>
              <a:rPr lang="tr-TR" dirty="0"/>
              <a:t> </a:t>
            </a:r>
            <a:r>
              <a:rPr lang="tr-TR" dirty="0" err="1"/>
              <a:t>operating</a:t>
            </a:r>
            <a:r>
              <a:rPr lang="tr-TR" dirty="0"/>
              <a:t> </a:t>
            </a:r>
            <a:r>
              <a:rPr lang="tr-TR" dirty="0" err="1"/>
              <a:t>system</a:t>
            </a:r>
            <a:endParaRPr lang="tr-TR" dirty="0"/>
          </a:p>
        </p:txBody>
      </p:sp>
      <p:pic>
        <p:nvPicPr>
          <p:cNvPr id="6" name="İçerik Yer Tutucusu 5">
            <a:extLst>
              <a:ext uri="{FF2B5EF4-FFF2-40B4-BE49-F238E27FC236}">
                <a16:creationId xmlns:a16="http://schemas.microsoft.com/office/drawing/2014/main" id="{024B1805-1893-1D37-39C1-4E5E38F4BCE5}"/>
              </a:ext>
            </a:extLst>
          </p:cNvPr>
          <p:cNvPicPr>
            <a:picLocks noGrp="1" noChangeAspect="1"/>
          </p:cNvPicPr>
          <p:nvPr>
            <p:ph idx="1"/>
          </p:nvPr>
        </p:nvPicPr>
        <p:blipFill>
          <a:blip r:embed="rId2"/>
          <a:stretch>
            <a:fillRect/>
          </a:stretch>
        </p:blipFill>
        <p:spPr>
          <a:xfrm>
            <a:off x="2730477" y="1196975"/>
            <a:ext cx="7164435" cy="5130800"/>
          </a:xfrm>
        </p:spPr>
      </p:pic>
      <p:sp>
        <p:nvSpPr>
          <p:cNvPr id="4" name="Slayt Numarası Yer Tutucusu 3">
            <a:extLst>
              <a:ext uri="{FF2B5EF4-FFF2-40B4-BE49-F238E27FC236}">
                <a16:creationId xmlns:a16="http://schemas.microsoft.com/office/drawing/2014/main" id="{D54D781E-B95F-AB54-CF06-C0F58FB9C412}"/>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90</a:t>
            </a:fld>
            <a:endParaRPr lang="en-US" altLang="en-US" dirty="0">
              <a:solidFill>
                <a:srgbClr val="6E6E6E"/>
              </a:solidFill>
            </a:endParaRPr>
          </a:p>
        </p:txBody>
      </p:sp>
      <p:sp>
        <p:nvSpPr>
          <p:cNvPr id="3" name="Date Placeholder 2">
            <a:extLst>
              <a:ext uri="{FF2B5EF4-FFF2-40B4-BE49-F238E27FC236}">
                <a16:creationId xmlns:a16="http://schemas.microsoft.com/office/drawing/2014/main" id="{D42D1DFF-E8E7-828D-2749-BF458E8018E4}"/>
              </a:ext>
            </a:extLst>
          </p:cNvPr>
          <p:cNvSpPr>
            <a:spLocks noGrp="1"/>
          </p:cNvSpPr>
          <p:nvPr>
            <p:ph type="dt" sz="half" idx="10"/>
          </p:nvPr>
        </p:nvSpPr>
        <p:spPr/>
        <p:txBody>
          <a:bodyPr/>
          <a:lstStyle/>
          <a:p>
            <a:r>
              <a:rPr lang="en-US"/>
              <a:t>2024-25 Spring</a:t>
            </a:r>
            <a:endParaRPr lang="en-GB"/>
          </a:p>
        </p:txBody>
      </p:sp>
      <p:sp>
        <p:nvSpPr>
          <p:cNvPr id="5" name="Footer Placeholder 4">
            <a:extLst>
              <a:ext uri="{FF2B5EF4-FFF2-40B4-BE49-F238E27FC236}">
                <a16:creationId xmlns:a16="http://schemas.microsoft.com/office/drawing/2014/main" id="{6E215237-5A61-200D-5E7F-D0ABBE734C96}"/>
              </a:ext>
            </a:extLst>
          </p:cNvPr>
          <p:cNvSpPr>
            <a:spLocks noGrp="1"/>
          </p:cNvSpPr>
          <p:nvPr>
            <p:ph type="ftr" sz="quarter" idx="11"/>
          </p:nvPr>
        </p:nvSpPr>
        <p:spPr/>
        <p:txBody>
          <a:bodyPr/>
          <a:lstStyle/>
          <a:p>
            <a:r>
              <a:rPr lang="en-GB"/>
              <a:t>PDE4434 – Intelligent Sensing for Robotics</a:t>
            </a:r>
          </a:p>
        </p:txBody>
      </p:sp>
    </p:spTree>
    <p:extLst>
      <p:ext uri="{BB962C8B-B14F-4D97-AF65-F5344CB8AC3E}">
        <p14:creationId xmlns:p14="http://schemas.microsoft.com/office/powerpoint/2010/main" val="1636611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583BAB-9D6A-BFE1-C543-66E636BAB203}"/>
              </a:ext>
            </a:extLst>
          </p:cNvPr>
          <p:cNvSpPr>
            <a:spLocks noGrp="1"/>
          </p:cNvSpPr>
          <p:nvPr>
            <p:ph type="title"/>
          </p:nvPr>
        </p:nvSpPr>
        <p:spPr/>
        <p:txBody>
          <a:bodyPr/>
          <a:lstStyle/>
          <a:p>
            <a:r>
              <a:rPr lang="tr-TR" dirty="0" err="1"/>
              <a:t>Choose</a:t>
            </a:r>
            <a:r>
              <a:rPr lang="tr-TR" dirty="0"/>
              <a:t> </a:t>
            </a:r>
            <a:r>
              <a:rPr lang="tr-TR" dirty="0" err="1"/>
              <a:t>you</a:t>
            </a:r>
            <a:r>
              <a:rPr lang="tr-TR" dirty="0"/>
              <a:t> </a:t>
            </a:r>
            <a:r>
              <a:rPr lang="tr-TR" dirty="0" err="1"/>
              <a:t>operating</a:t>
            </a:r>
            <a:r>
              <a:rPr lang="tr-TR" dirty="0"/>
              <a:t> </a:t>
            </a:r>
            <a:r>
              <a:rPr lang="tr-TR" dirty="0" err="1"/>
              <a:t>system</a:t>
            </a:r>
            <a:endParaRPr lang="tr-TR" dirty="0"/>
          </a:p>
        </p:txBody>
      </p:sp>
      <p:pic>
        <p:nvPicPr>
          <p:cNvPr id="6" name="İçerik Yer Tutucusu 5">
            <a:extLst>
              <a:ext uri="{FF2B5EF4-FFF2-40B4-BE49-F238E27FC236}">
                <a16:creationId xmlns:a16="http://schemas.microsoft.com/office/drawing/2014/main" id="{C4F55B37-C99C-F246-26E6-6DA652EE6BF4}"/>
              </a:ext>
            </a:extLst>
          </p:cNvPr>
          <p:cNvPicPr>
            <a:picLocks noGrp="1" noChangeAspect="1"/>
          </p:cNvPicPr>
          <p:nvPr>
            <p:ph idx="1"/>
          </p:nvPr>
        </p:nvPicPr>
        <p:blipFill>
          <a:blip r:embed="rId2"/>
          <a:stretch>
            <a:fillRect/>
          </a:stretch>
        </p:blipFill>
        <p:spPr>
          <a:xfrm>
            <a:off x="2208213" y="1430875"/>
            <a:ext cx="8208962" cy="4663001"/>
          </a:xfrm>
        </p:spPr>
      </p:pic>
      <p:sp>
        <p:nvSpPr>
          <p:cNvPr id="4" name="Slayt Numarası Yer Tutucusu 3">
            <a:extLst>
              <a:ext uri="{FF2B5EF4-FFF2-40B4-BE49-F238E27FC236}">
                <a16:creationId xmlns:a16="http://schemas.microsoft.com/office/drawing/2014/main" id="{79DFC7BC-EB6E-B8C1-96D1-6CA2A835E281}"/>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91</a:t>
            </a:fld>
            <a:endParaRPr lang="en-US" altLang="en-US" dirty="0">
              <a:solidFill>
                <a:srgbClr val="6E6E6E"/>
              </a:solidFill>
            </a:endParaRPr>
          </a:p>
        </p:txBody>
      </p:sp>
      <p:sp>
        <p:nvSpPr>
          <p:cNvPr id="3" name="Date Placeholder 2">
            <a:extLst>
              <a:ext uri="{FF2B5EF4-FFF2-40B4-BE49-F238E27FC236}">
                <a16:creationId xmlns:a16="http://schemas.microsoft.com/office/drawing/2014/main" id="{41D56FDC-DBAD-AFBE-318F-81F7FA9F717A}"/>
              </a:ext>
            </a:extLst>
          </p:cNvPr>
          <p:cNvSpPr>
            <a:spLocks noGrp="1"/>
          </p:cNvSpPr>
          <p:nvPr>
            <p:ph type="dt" sz="half" idx="10"/>
          </p:nvPr>
        </p:nvSpPr>
        <p:spPr/>
        <p:txBody>
          <a:bodyPr/>
          <a:lstStyle/>
          <a:p>
            <a:r>
              <a:rPr lang="en-US"/>
              <a:t>2024-25 Spring</a:t>
            </a:r>
            <a:endParaRPr lang="en-GB"/>
          </a:p>
        </p:txBody>
      </p:sp>
      <p:sp>
        <p:nvSpPr>
          <p:cNvPr id="5" name="Footer Placeholder 4">
            <a:extLst>
              <a:ext uri="{FF2B5EF4-FFF2-40B4-BE49-F238E27FC236}">
                <a16:creationId xmlns:a16="http://schemas.microsoft.com/office/drawing/2014/main" id="{A13FA8A4-1BCC-BE95-8720-AD4A946ADDA2}"/>
              </a:ext>
            </a:extLst>
          </p:cNvPr>
          <p:cNvSpPr>
            <a:spLocks noGrp="1"/>
          </p:cNvSpPr>
          <p:nvPr>
            <p:ph type="ftr" sz="quarter" idx="11"/>
          </p:nvPr>
        </p:nvSpPr>
        <p:spPr/>
        <p:txBody>
          <a:bodyPr/>
          <a:lstStyle/>
          <a:p>
            <a:r>
              <a:rPr lang="en-GB"/>
              <a:t>PDE4434 – Intelligent Sensing for Robotics</a:t>
            </a:r>
          </a:p>
        </p:txBody>
      </p:sp>
    </p:spTree>
    <p:extLst>
      <p:ext uri="{BB962C8B-B14F-4D97-AF65-F5344CB8AC3E}">
        <p14:creationId xmlns:p14="http://schemas.microsoft.com/office/powerpoint/2010/main" val="36446993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5D4021-00C2-4C6D-419C-9367B36A7BC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75A46F13-BC73-9332-29BA-93EBD30E1FA7}"/>
              </a:ext>
            </a:extLst>
          </p:cNvPr>
          <p:cNvSpPr>
            <a:spLocks noGrp="1"/>
          </p:cNvSpPr>
          <p:nvPr>
            <p:ph idx="1"/>
          </p:nvPr>
        </p:nvSpPr>
        <p:spPr/>
        <p:txBody>
          <a:bodyPr/>
          <a:lstStyle/>
          <a:p>
            <a:r>
              <a:rPr lang="tr-TR" dirty="0" err="1"/>
              <a:t>Remove</a:t>
            </a:r>
            <a:r>
              <a:rPr lang="tr-TR" dirty="0"/>
              <a:t> </a:t>
            </a:r>
            <a:r>
              <a:rPr lang="tr-TR" dirty="0" err="1"/>
              <a:t>any</a:t>
            </a:r>
            <a:r>
              <a:rPr lang="tr-TR" dirty="0"/>
              <a:t> </a:t>
            </a:r>
            <a:r>
              <a:rPr lang="tr-TR" dirty="0" err="1"/>
              <a:t>spaces</a:t>
            </a:r>
            <a:r>
              <a:rPr lang="tr-TR" dirty="0"/>
              <a:t> in </a:t>
            </a:r>
            <a:r>
              <a:rPr lang="tr-TR" dirty="0" err="1"/>
              <a:t>the</a:t>
            </a:r>
            <a:r>
              <a:rPr lang="tr-TR" dirty="0"/>
              <a:t> </a:t>
            </a:r>
            <a:r>
              <a:rPr lang="tr-TR" dirty="0" err="1"/>
              <a:t>username</a:t>
            </a:r>
            <a:endParaRPr lang="tr-TR" dirty="0"/>
          </a:p>
          <a:p>
            <a:r>
              <a:rPr lang="tr-TR" dirty="0" err="1"/>
              <a:t>Add</a:t>
            </a:r>
            <a:r>
              <a:rPr lang="tr-TR" dirty="0"/>
              <a:t> </a:t>
            </a:r>
            <a:r>
              <a:rPr lang="tr-TR" dirty="0" err="1"/>
              <a:t>Anaconda</a:t>
            </a:r>
            <a:r>
              <a:rPr lang="tr-TR" dirty="0"/>
              <a:t> </a:t>
            </a:r>
            <a:r>
              <a:rPr lang="tr-TR" dirty="0" err="1"/>
              <a:t>to</a:t>
            </a:r>
            <a:r>
              <a:rPr lang="tr-TR" dirty="0"/>
              <a:t> </a:t>
            </a:r>
            <a:r>
              <a:rPr lang="tr-TR" dirty="0" err="1"/>
              <a:t>my</a:t>
            </a:r>
            <a:r>
              <a:rPr lang="tr-TR" dirty="0"/>
              <a:t> </a:t>
            </a:r>
            <a:r>
              <a:rPr lang="tr-TR" dirty="0" err="1"/>
              <a:t>Path</a:t>
            </a:r>
            <a:r>
              <a:rPr lang="tr-TR" dirty="0"/>
              <a:t> </a:t>
            </a:r>
            <a:r>
              <a:rPr lang="tr-TR" dirty="0" err="1"/>
              <a:t>environment</a:t>
            </a:r>
            <a:r>
              <a:rPr lang="tr-TR" dirty="0"/>
              <a:t> </a:t>
            </a:r>
            <a:r>
              <a:rPr lang="tr-TR" dirty="0" err="1"/>
              <a:t>variable</a:t>
            </a:r>
            <a:endParaRPr lang="tr-TR" dirty="0"/>
          </a:p>
          <a:p>
            <a:r>
              <a:rPr lang="en-US" dirty="0"/>
              <a:t>After installation we now need to download the libraries used for this course.</a:t>
            </a:r>
          </a:p>
          <a:p>
            <a:r>
              <a:rPr lang="en-US" dirty="0"/>
              <a:t>The installation has installed the Anaconda Prompt command line tool.</a:t>
            </a:r>
          </a:p>
          <a:p>
            <a:r>
              <a:rPr lang="en-US" dirty="0"/>
              <a:t>We’ll be using it for these next step</a:t>
            </a:r>
            <a:endParaRPr lang="tr-TR" dirty="0"/>
          </a:p>
          <a:p>
            <a:r>
              <a:rPr lang="tr-TR" dirty="0" err="1"/>
              <a:t>Create</a:t>
            </a:r>
            <a:r>
              <a:rPr lang="tr-TR" dirty="0"/>
              <a:t> a </a:t>
            </a:r>
            <a:r>
              <a:rPr lang="tr-TR" dirty="0" err="1"/>
              <a:t>new</a:t>
            </a:r>
            <a:r>
              <a:rPr lang="tr-TR" dirty="0"/>
              <a:t> </a:t>
            </a:r>
            <a:r>
              <a:rPr lang="tr-TR" dirty="0" err="1"/>
              <a:t>environment</a:t>
            </a:r>
            <a:endParaRPr lang="tr-TR" dirty="0"/>
          </a:p>
          <a:p>
            <a:r>
              <a:rPr lang="tr-TR" dirty="0"/>
              <a:t>Install JupyterLab, Jupyter Notebook and VSCode in this environment</a:t>
            </a:r>
          </a:p>
          <a:p>
            <a:endParaRPr lang="tr-TR" dirty="0"/>
          </a:p>
          <a:p>
            <a:endParaRPr lang="tr-TR" dirty="0"/>
          </a:p>
        </p:txBody>
      </p:sp>
      <p:sp>
        <p:nvSpPr>
          <p:cNvPr id="4" name="Slayt Numarası Yer Tutucusu 3">
            <a:extLst>
              <a:ext uri="{FF2B5EF4-FFF2-40B4-BE49-F238E27FC236}">
                <a16:creationId xmlns:a16="http://schemas.microsoft.com/office/drawing/2014/main" id="{9346F816-07BB-8084-D511-9E6A777549E3}"/>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92</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4A388FA8-E8B9-05CB-B638-FDB3421F891C}"/>
              </a:ext>
            </a:extLst>
          </p:cNvPr>
          <p:cNvSpPr>
            <a:spLocks noGrp="1"/>
          </p:cNvSpPr>
          <p:nvPr>
            <p:ph type="dt" sz="half" idx="10"/>
          </p:nvPr>
        </p:nvSpPr>
        <p:spPr/>
        <p:txBody>
          <a:bodyPr/>
          <a:lstStyle/>
          <a:p>
            <a:r>
              <a:rPr lang="en-US"/>
              <a:t>2024-25 Spring</a:t>
            </a:r>
            <a:endParaRPr lang="en-GB"/>
          </a:p>
        </p:txBody>
      </p:sp>
      <p:sp>
        <p:nvSpPr>
          <p:cNvPr id="6" name="Footer Placeholder 5">
            <a:extLst>
              <a:ext uri="{FF2B5EF4-FFF2-40B4-BE49-F238E27FC236}">
                <a16:creationId xmlns:a16="http://schemas.microsoft.com/office/drawing/2014/main" id="{B339A5F4-E6F5-E166-1E1B-99916BF3622E}"/>
              </a:ext>
            </a:extLst>
          </p:cNvPr>
          <p:cNvSpPr>
            <a:spLocks noGrp="1"/>
          </p:cNvSpPr>
          <p:nvPr>
            <p:ph type="ftr" sz="quarter" idx="11"/>
          </p:nvPr>
        </p:nvSpPr>
        <p:spPr/>
        <p:txBody>
          <a:bodyPr/>
          <a:lstStyle/>
          <a:p>
            <a:r>
              <a:rPr lang="en-GB"/>
              <a:t>PDE4434 – Intelligent Sensing for Robotics</a:t>
            </a:r>
          </a:p>
        </p:txBody>
      </p:sp>
    </p:spTree>
    <p:extLst>
      <p:ext uri="{BB962C8B-B14F-4D97-AF65-F5344CB8AC3E}">
        <p14:creationId xmlns:p14="http://schemas.microsoft.com/office/powerpoint/2010/main" val="2910531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4C61E6-17A2-BB93-C021-18B4C9FFF0F0}"/>
              </a:ext>
            </a:extLst>
          </p:cNvPr>
          <p:cNvSpPr>
            <a:spLocks noGrp="1"/>
          </p:cNvSpPr>
          <p:nvPr>
            <p:ph type="title"/>
          </p:nvPr>
        </p:nvSpPr>
        <p:spPr/>
        <p:txBody>
          <a:bodyPr/>
          <a:lstStyle/>
          <a:p>
            <a:r>
              <a:rPr lang="tr-TR" dirty="0" err="1"/>
              <a:t>Numpy</a:t>
            </a:r>
            <a:r>
              <a:rPr lang="tr-TR" dirty="0"/>
              <a:t> </a:t>
            </a:r>
            <a:r>
              <a:rPr lang="tr-TR" dirty="0" err="1"/>
              <a:t>Arrays</a:t>
            </a:r>
            <a:r>
              <a:rPr lang="tr-TR" dirty="0"/>
              <a:t>	</a:t>
            </a:r>
          </a:p>
        </p:txBody>
      </p:sp>
      <p:sp>
        <p:nvSpPr>
          <p:cNvPr id="3" name="İçerik Yer Tutucusu 2">
            <a:extLst>
              <a:ext uri="{FF2B5EF4-FFF2-40B4-BE49-F238E27FC236}">
                <a16:creationId xmlns:a16="http://schemas.microsoft.com/office/drawing/2014/main" id="{46E90E1D-102F-9A31-51FB-F5D5221A734C}"/>
              </a:ext>
            </a:extLst>
          </p:cNvPr>
          <p:cNvSpPr>
            <a:spLocks noGrp="1"/>
          </p:cNvSpPr>
          <p:nvPr>
            <p:ph idx="1"/>
          </p:nvPr>
        </p:nvSpPr>
        <p:spPr>
          <a:xfrm>
            <a:off x="838201" y="1690688"/>
            <a:ext cx="9578976" cy="4637088"/>
          </a:xfrm>
        </p:spPr>
        <p:txBody>
          <a:bodyPr>
            <a:normAutofit lnSpcReduction="10000"/>
          </a:bodyPr>
          <a:lstStyle/>
          <a:p>
            <a:r>
              <a:rPr lang="tr-TR" dirty="0"/>
              <a:t>Open 00-NumPy-Arrays</a:t>
            </a:r>
          </a:p>
          <a:p>
            <a:r>
              <a:rPr lang="tr-TR" dirty="0"/>
              <a:t>Run </a:t>
            </a:r>
            <a:r>
              <a:rPr lang="tr-TR" dirty="0" err="1"/>
              <a:t>the</a:t>
            </a:r>
            <a:r>
              <a:rPr lang="tr-TR" dirty="0"/>
              <a:t> </a:t>
            </a:r>
            <a:r>
              <a:rPr lang="tr-TR" dirty="0" err="1"/>
              <a:t>line</a:t>
            </a:r>
            <a:r>
              <a:rPr lang="tr-TR" dirty="0"/>
              <a:t> </a:t>
            </a:r>
            <a:r>
              <a:rPr lang="tr-TR" dirty="0" err="1"/>
              <a:t>by</a:t>
            </a:r>
            <a:r>
              <a:rPr lang="tr-TR" dirty="0"/>
              <a:t> </a:t>
            </a:r>
            <a:r>
              <a:rPr lang="tr-TR" dirty="0" err="1"/>
              <a:t>shift-enter</a:t>
            </a:r>
            <a:endParaRPr lang="tr-TR" dirty="0"/>
          </a:p>
          <a:p>
            <a:r>
              <a:rPr lang="tr-TR" dirty="0" err="1"/>
              <a:t>Arrays</a:t>
            </a:r>
            <a:endParaRPr lang="tr-TR" dirty="0"/>
          </a:p>
          <a:p>
            <a:pPr lvl="2"/>
            <a:r>
              <a:rPr lang="tr-TR" dirty="0" err="1"/>
              <a:t>Numpy</a:t>
            </a:r>
            <a:r>
              <a:rPr lang="tr-TR" dirty="0"/>
              <a:t>: </a:t>
            </a:r>
          </a:p>
          <a:p>
            <a:pPr lvl="2"/>
            <a:r>
              <a:rPr lang="tr-TR" dirty="0" err="1"/>
              <a:t>List</a:t>
            </a:r>
            <a:endParaRPr lang="tr-TR" dirty="0"/>
          </a:p>
          <a:p>
            <a:pPr lvl="2"/>
            <a:r>
              <a:rPr lang="tr-TR" dirty="0" err="1"/>
              <a:t>Np.array</a:t>
            </a:r>
            <a:endParaRPr lang="tr-TR" dirty="0"/>
          </a:p>
          <a:p>
            <a:pPr lvl="2"/>
            <a:r>
              <a:rPr lang="tr-TR" dirty="0" err="1"/>
              <a:t>Np.arange</a:t>
            </a:r>
            <a:endParaRPr lang="tr-TR" dirty="0"/>
          </a:p>
          <a:p>
            <a:pPr lvl="2"/>
            <a:r>
              <a:rPr lang="tr-TR" dirty="0" err="1"/>
              <a:t>Np.zeros</a:t>
            </a:r>
            <a:r>
              <a:rPr lang="tr-TR" dirty="0"/>
              <a:t>, </a:t>
            </a:r>
            <a:r>
              <a:rPr lang="tr-TR" dirty="0" err="1"/>
              <a:t>np.ones</a:t>
            </a:r>
            <a:endParaRPr lang="tr-TR" dirty="0"/>
          </a:p>
          <a:p>
            <a:r>
              <a:rPr lang="tr-TR" dirty="0"/>
              <a:t>Operations</a:t>
            </a:r>
          </a:p>
          <a:p>
            <a:pPr lvl="2"/>
            <a:r>
              <a:rPr lang="tr-TR" dirty="0" err="1"/>
              <a:t>Np.random.randint</a:t>
            </a:r>
            <a:endParaRPr lang="tr-TR" dirty="0"/>
          </a:p>
          <a:p>
            <a:pPr lvl="2"/>
            <a:r>
              <a:rPr lang="tr-TR" dirty="0" err="1"/>
              <a:t>We</a:t>
            </a:r>
            <a:r>
              <a:rPr lang="tr-TR" dirty="0"/>
              <a:t> can </a:t>
            </a:r>
            <a:r>
              <a:rPr lang="tr-TR" dirty="0" err="1"/>
              <a:t>use</a:t>
            </a:r>
            <a:r>
              <a:rPr lang="tr-TR" dirty="0"/>
              <a:t> </a:t>
            </a:r>
            <a:r>
              <a:rPr lang="tr-TR" dirty="0" err="1"/>
              <a:t>the</a:t>
            </a:r>
            <a:r>
              <a:rPr lang="tr-TR" dirty="0"/>
              <a:t> </a:t>
            </a:r>
            <a:r>
              <a:rPr lang="tr-TR" dirty="0" err="1"/>
              <a:t>following</a:t>
            </a:r>
            <a:r>
              <a:rPr lang="tr-TR" dirty="0"/>
              <a:t> on </a:t>
            </a:r>
            <a:r>
              <a:rPr lang="tr-TR" dirty="0" err="1"/>
              <a:t>numpy</a:t>
            </a:r>
            <a:r>
              <a:rPr lang="tr-TR" dirty="0"/>
              <a:t> </a:t>
            </a:r>
            <a:r>
              <a:rPr lang="tr-TR" dirty="0" err="1"/>
              <a:t>arrays</a:t>
            </a:r>
            <a:endParaRPr lang="tr-TR" dirty="0"/>
          </a:p>
          <a:p>
            <a:pPr lvl="3"/>
            <a:r>
              <a:rPr lang="tr-TR" dirty="0" err="1"/>
              <a:t>Max</a:t>
            </a:r>
            <a:r>
              <a:rPr lang="tr-TR" dirty="0"/>
              <a:t>, </a:t>
            </a:r>
            <a:r>
              <a:rPr lang="tr-TR" dirty="0" err="1"/>
              <a:t>min</a:t>
            </a:r>
            <a:r>
              <a:rPr lang="tr-TR" dirty="0"/>
              <a:t>, </a:t>
            </a:r>
            <a:r>
              <a:rPr lang="tr-TR" dirty="0" err="1"/>
              <a:t>mean</a:t>
            </a:r>
            <a:r>
              <a:rPr lang="tr-TR" dirty="0"/>
              <a:t>, </a:t>
            </a:r>
            <a:r>
              <a:rPr lang="tr-TR" dirty="0" err="1"/>
              <a:t>argmin</a:t>
            </a:r>
            <a:r>
              <a:rPr lang="tr-TR" dirty="0"/>
              <a:t>, </a:t>
            </a:r>
            <a:r>
              <a:rPr lang="tr-TR" dirty="0" err="1"/>
              <a:t>argmax</a:t>
            </a:r>
            <a:r>
              <a:rPr lang="tr-TR" dirty="0"/>
              <a:t>, </a:t>
            </a:r>
            <a:r>
              <a:rPr lang="tr-TR" dirty="0" err="1"/>
              <a:t>reshape</a:t>
            </a:r>
            <a:endParaRPr lang="tr-TR" dirty="0"/>
          </a:p>
          <a:p>
            <a:pPr lvl="3"/>
            <a:r>
              <a:rPr lang="tr-TR" dirty="0" err="1"/>
              <a:t>Np.arange.reshape</a:t>
            </a:r>
            <a:endParaRPr lang="tr-TR" dirty="0"/>
          </a:p>
          <a:p>
            <a:endParaRPr lang="tr-TR" dirty="0"/>
          </a:p>
        </p:txBody>
      </p:sp>
      <p:sp>
        <p:nvSpPr>
          <p:cNvPr id="4" name="Slayt Numarası Yer Tutucusu 3">
            <a:extLst>
              <a:ext uri="{FF2B5EF4-FFF2-40B4-BE49-F238E27FC236}">
                <a16:creationId xmlns:a16="http://schemas.microsoft.com/office/drawing/2014/main" id="{259F3C06-FA11-BBC9-EC9F-531C763A0BFC}"/>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93</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BBD56C40-B14F-22E4-3B3F-828CCF8A04C1}"/>
              </a:ext>
            </a:extLst>
          </p:cNvPr>
          <p:cNvSpPr>
            <a:spLocks noGrp="1"/>
          </p:cNvSpPr>
          <p:nvPr>
            <p:ph type="dt" sz="half" idx="10"/>
          </p:nvPr>
        </p:nvSpPr>
        <p:spPr/>
        <p:txBody>
          <a:bodyPr/>
          <a:lstStyle/>
          <a:p>
            <a:r>
              <a:rPr lang="en-US"/>
              <a:t>2024-25 Spring</a:t>
            </a:r>
            <a:endParaRPr lang="en-GB"/>
          </a:p>
        </p:txBody>
      </p:sp>
      <p:sp>
        <p:nvSpPr>
          <p:cNvPr id="6" name="Footer Placeholder 5">
            <a:extLst>
              <a:ext uri="{FF2B5EF4-FFF2-40B4-BE49-F238E27FC236}">
                <a16:creationId xmlns:a16="http://schemas.microsoft.com/office/drawing/2014/main" id="{A085549D-8EEA-C750-CEE8-7644024878FE}"/>
              </a:ext>
            </a:extLst>
          </p:cNvPr>
          <p:cNvSpPr>
            <a:spLocks noGrp="1"/>
          </p:cNvSpPr>
          <p:nvPr>
            <p:ph type="ftr" sz="quarter" idx="11"/>
          </p:nvPr>
        </p:nvSpPr>
        <p:spPr/>
        <p:txBody>
          <a:bodyPr/>
          <a:lstStyle/>
          <a:p>
            <a:r>
              <a:rPr lang="en-GB"/>
              <a:t>PDE4434 – Intelligent Sensing for Robotics</a:t>
            </a:r>
          </a:p>
        </p:txBody>
      </p:sp>
    </p:spTree>
    <p:extLst>
      <p:ext uri="{BB962C8B-B14F-4D97-AF65-F5344CB8AC3E}">
        <p14:creationId xmlns:p14="http://schemas.microsoft.com/office/powerpoint/2010/main" val="4081785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985097-C853-9626-6C09-43790D5FAC4C}"/>
              </a:ext>
            </a:extLst>
          </p:cNvPr>
          <p:cNvSpPr>
            <a:spLocks noGrp="1"/>
          </p:cNvSpPr>
          <p:nvPr>
            <p:ph type="title"/>
          </p:nvPr>
        </p:nvSpPr>
        <p:spPr/>
        <p:txBody>
          <a:bodyPr/>
          <a:lstStyle/>
          <a:p>
            <a:r>
              <a:rPr lang="tr-TR" dirty="0" err="1"/>
              <a:t>Images</a:t>
            </a:r>
            <a:r>
              <a:rPr lang="tr-TR" dirty="0"/>
              <a:t> </a:t>
            </a:r>
            <a:r>
              <a:rPr lang="tr-TR" dirty="0" err="1"/>
              <a:t>and</a:t>
            </a:r>
            <a:r>
              <a:rPr lang="tr-TR" dirty="0"/>
              <a:t> </a:t>
            </a:r>
            <a:r>
              <a:rPr lang="tr-TR" dirty="0" err="1"/>
              <a:t>Numpy</a:t>
            </a:r>
            <a:endParaRPr lang="tr-TR" dirty="0"/>
          </a:p>
        </p:txBody>
      </p:sp>
      <p:sp>
        <p:nvSpPr>
          <p:cNvPr id="3" name="İçerik Yer Tutucusu 2">
            <a:extLst>
              <a:ext uri="{FF2B5EF4-FFF2-40B4-BE49-F238E27FC236}">
                <a16:creationId xmlns:a16="http://schemas.microsoft.com/office/drawing/2014/main" id="{3BEFE1E9-BCE8-E918-4FD5-90FF85D11CAD}"/>
              </a:ext>
            </a:extLst>
          </p:cNvPr>
          <p:cNvSpPr>
            <a:spLocks noGrp="1"/>
          </p:cNvSpPr>
          <p:nvPr>
            <p:ph idx="1"/>
          </p:nvPr>
        </p:nvSpPr>
        <p:spPr/>
        <p:txBody>
          <a:bodyPr/>
          <a:lstStyle/>
          <a:p>
            <a:r>
              <a:rPr lang="tr-TR" dirty="0" err="1"/>
              <a:t>from</a:t>
            </a:r>
            <a:r>
              <a:rPr lang="tr-TR" dirty="0"/>
              <a:t> PIL </a:t>
            </a:r>
            <a:r>
              <a:rPr lang="tr-TR" dirty="0" err="1"/>
              <a:t>import</a:t>
            </a:r>
            <a:r>
              <a:rPr lang="tr-TR" dirty="0"/>
              <a:t> Image</a:t>
            </a:r>
          </a:p>
          <a:p>
            <a:r>
              <a:rPr lang="en-US" dirty="0"/>
              <a:t>import </a:t>
            </a:r>
            <a:r>
              <a:rPr lang="en-US" dirty="0" err="1"/>
              <a:t>matplotlib.pyplot</a:t>
            </a:r>
            <a:r>
              <a:rPr lang="en-US" dirty="0"/>
              <a:t> as </a:t>
            </a:r>
            <a:r>
              <a:rPr lang="en-US" dirty="0" err="1"/>
              <a:t>plt</a:t>
            </a:r>
            <a:endParaRPr lang="tr-TR" dirty="0"/>
          </a:p>
          <a:p>
            <a:pPr lvl="2"/>
            <a:r>
              <a:rPr lang="tr-TR" dirty="0" err="1"/>
              <a:t>Image.open</a:t>
            </a:r>
            <a:endParaRPr lang="tr-TR" dirty="0"/>
          </a:p>
          <a:p>
            <a:pPr lvl="2"/>
            <a:r>
              <a:rPr lang="tr-TR" dirty="0" err="1"/>
              <a:t>np.asarray</a:t>
            </a:r>
            <a:r>
              <a:rPr lang="tr-TR" dirty="0"/>
              <a:t>(</a:t>
            </a:r>
            <a:r>
              <a:rPr lang="tr-TR" dirty="0" err="1"/>
              <a:t>pic</a:t>
            </a:r>
            <a:r>
              <a:rPr lang="tr-TR" dirty="0"/>
              <a:t>)</a:t>
            </a:r>
          </a:p>
          <a:p>
            <a:pPr lvl="2"/>
            <a:r>
              <a:rPr lang="tr-TR" dirty="0" err="1"/>
              <a:t>pic_arr.shape</a:t>
            </a:r>
            <a:r>
              <a:rPr lang="tr-TR" dirty="0"/>
              <a:t>: (1300,1950,3) </a:t>
            </a:r>
            <a:r>
              <a:rPr lang="tr-TR" dirty="0" err="1"/>
              <a:t>shape</a:t>
            </a:r>
            <a:endParaRPr lang="tr-TR" dirty="0"/>
          </a:p>
          <a:p>
            <a:pPr lvl="2"/>
            <a:r>
              <a:rPr lang="tr-TR" dirty="0" err="1"/>
              <a:t>plt.imshow</a:t>
            </a:r>
            <a:r>
              <a:rPr lang="tr-TR" dirty="0"/>
              <a:t>(</a:t>
            </a:r>
            <a:r>
              <a:rPr lang="tr-TR" dirty="0" err="1"/>
              <a:t>pic_arr</a:t>
            </a:r>
            <a:r>
              <a:rPr lang="tr-TR" dirty="0"/>
              <a:t>)</a:t>
            </a:r>
          </a:p>
          <a:p>
            <a:pPr lvl="2"/>
            <a:r>
              <a:rPr lang="en-US" dirty="0" err="1"/>
              <a:t>pic_red</a:t>
            </a:r>
            <a:r>
              <a:rPr lang="en-US" dirty="0"/>
              <a:t> = </a:t>
            </a:r>
            <a:r>
              <a:rPr lang="en-US" dirty="0" err="1"/>
              <a:t>pic_arr.copy</a:t>
            </a:r>
            <a:r>
              <a:rPr lang="en-US" dirty="0"/>
              <a:t>()</a:t>
            </a:r>
            <a:r>
              <a:rPr lang="tr-TR" dirty="0"/>
              <a:t>, </a:t>
            </a:r>
            <a:r>
              <a:rPr lang="tr-TR" dirty="0" err="1"/>
              <a:t>pic_red</a:t>
            </a:r>
            <a:r>
              <a:rPr lang="tr-TR" dirty="0"/>
              <a:t>[:, :, 1] = 0 , </a:t>
            </a:r>
            <a:r>
              <a:rPr lang="tr-TR" dirty="0" err="1"/>
              <a:t>pic_red</a:t>
            </a:r>
            <a:r>
              <a:rPr lang="tr-TR" dirty="0"/>
              <a:t>[:, :, 2] = 0 </a:t>
            </a:r>
          </a:p>
          <a:p>
            <a:pPr lvl="2"/>
            <a:endParaRPr lang="tr-TR" dirty="0"/>
          </a:p>
        </p:txBody>
      </p:sp>
      <p:sp>
        <p:nvSpPr>
          <p:cNvPr id="4" name="Slayt Numarası Yer Tutucusu 3">
            <a:extLst>
              <a:ext uri="{FF2B5EF4-FFF2-40B4-BE49-F238E27FC236}">
                <a16:creationId xmlns:a16="http://schemas.microsoft.com/office/drawing/2014/main" id="{2B4DCF3B-658B-E879-F6A9-74A9E5C04518}"/>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94</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B521B65B-33FB-703C-4D1B-2B1DFF005ECA}"/>
              </a:ext>
            </a:extLst>
          </p:cNvPr>
          <p:cNvSpPr>
            <a:spLocks noGrp="1"/>
          </p:cNvSpPr>
          <p:nvPr>
            <p:ph type="dt" sz="half" idx="10"/>
          </p:nvPr>
        </p:nvSpPr>
        <p:spPr/>
        <p:txBody>
          <a:bodyPr/>
          <a:lstStyle/>
          <a:p>
            <a:r>
              <a:rPr lang="en-US"/>
              <a:t>2024-25 Spring</a:t>
            </a:r>
            <a:endParaRPr lang="en-GB"/>
          </a:p>
        </p:txBody>
      </p:sp>
      <p:sp>
        <p:nvSpPr>
          <p:cNvPr id="6" name="Footer Placeholder 5">
            <a:extLst>
              <a:ext uri="{FF2B5EF4-FFF2-40B4-BE49-F238E27FC236}">
                <a16:creationId xmlns:a16="http://schemas.microsoft.com/office/drawing/2014/main" id="{8C1D27AA-784D-6984-6CAE-C2D977B6A422}"/>
              </a:ext>
            </a:extLst>
          </p:cNvPr>
          <p:cNvSpPr>
            <a:spLocks noGrp="1"/>
          </p:cNvSpPr>
          <p:nvPr>
            <p:ph type="ftr" sz="quarter" idx="11"/>
          </p:nvPr>
        </p:nvSpPr>
        <p:spPr/>
        <p:txBody>
          <a:bodyPr/>
          <a:lstStyle/>
          <a:p>
            <a:r>
              <a:rPr lang="en-GB"/>
              <a:t>PDE4434 – Intelligent Sensing for Robotics</a:t>
            </a:r>
          </a:p>
        </p:txBody>
      </p:sp>
    </p:spTree>
    <p:extLst>
      <p:ext uri="{BB962C8B-B14F-4D97-AF65-F5344CB8AC3E}">
        <p14:creationId xmlns:p14="http://schemas.microsoft.com/office/powerpoint/2010/main" val="10165660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EE93-6937-4072-B19E-04F34717AD23}"/>
              </a:ext>
            </a:extLst>
          </p:cNvPr>
          <p:cNvSpPr>
            <a:spLocks noGrp="1"/>
          </p:cNvSpPr>
          <p:nvPr>
            <p:ph type="title"/>
          </p:nvPr>
        </p:nvSpPr>
        <p:spPr/>
        <p:txBody>
          <a:bodyPr/>
          <a:lstStyle/>
          <a:p>
            <a:r>
              <a:rPr lang="en-GB" dirty="0"/>
              <a:t>OpenCV</a:t>
            </a:r>
          </a:p>
        </p:txBody>
      </p:sp>
      <p:sp>
        <p:nvSpPr>
          <p:cNvPr id="3" name="Content Placeholder 2">
            <a:extLst>
              <a:ext uri="{FF2B5EF4-FFF2-40B4-BE49-F238E27FC236}">
                <a16:creationId xmlns:a16="http://schemas.microsoft.com/office/drawing/2014/main" id="{D00668A8-3ED2-4F57-9C7D-1FB131337E30}"/>
              </a:ext>
            </a:extLst>
          </p:cNvPr>
          <p:cNvSpPr>
            <a:spLocks noGrp="1"/>
          </p:cNvSpPr>
          <p:nvPr>
            <p:ph idx="1"/>
          </p:nvPr>
        </p:nvSpPr>
        <p:spPr/>
        <p:txBody>
          <a:bodyPr/>
          <a:lstStyle/>
          <a:p>
            <a:pPr marL="0" indent="0">
              <a:buNone/>
            </a:pPr>
            <a:r>
              <a:rPr lang="en-GB" dirty="0"/>
              <a:t>Open Anaconda Prompt</a:t>
            </a:r>
          </a:p>
          <a:p>
            <a:pPr marL="0" indent="0">
              <a:buNone/>
            </a:pPr>
            <a:r>
              <a:rPr lang="en-GB" dirty="0"/>
              <a:t>Type (or paste):</a:t>
            </a:r>
          </a:p>
          <a:p>
            <a:pPr marL="0" indent="0">
              <a:buNone/>
            </a:pPr>
            <a:r>
              <a:rPr lang="en-GB" dirty="0"/>
              <a:t>	</a:t>
            </a:r>
            <a:r>
              <a:rPr lang="en-GB" dirty="0" err="1">
                <a:latin typeface="Courier New" panose="02070309020205020404" pitchFamily="49" charset="0"/>
                <a:cs typeface="Courier New" panose="02070309020205020404" pitchFamily="49" charset="0"/>
              </a:rPr>
              <a:t>conda</a:t>
            </a:r>
            <a:r>
              <a:rPr lang="en-GB" dirty="0">
                <a:latin typeface="Courier New" panose="02070309020205020404" pitchFamily="49" charset="0"/>
                <a:cs typeface="Courier New" panose="02070309020205020404" pitchFamily="49" charset="0"/>
              </a:rPr>
              <a:t> install </a:t>
            </a:r>
            <a:r>
              <a:rPr lang="en-GB" dirty="0" err="1">
                <a:latin typeface="Courier New" panose="02070309020205020404" pitchFamily="49" charset="0"/>
                <a:cs typeface="Courier New" panose="02070309020205020404" pitchFamily="49" charset="0"/>
              </a:rPr>
              <a:t>opencv</a:t>
            </a:r>
            <a:endParaRPr lang="en-GB" dirty="0">
              <a:latin typeface="Courier New" panose="02070309020205020404" pitchFamily="49" charset="0"/>
              <a:cs typeface="Courier New" panose="02070309020205020404" pitchFamily="49" charset="0"/>
            </a:endParaRPr>
          </a:p>
          <a:p>
            <a:pPr marL="0" indent="0">
              <a:buNone/>
            </a:pPr>
            <a:r>
              <a:rPr lang="en-GB" dirty="0">
                <a:latin typeface="Courier New" panose="02070309020205020404" pitchFamily="49" charset="0"/>
                <a:cs typeface="Courier New" panose="02070309020205020404" pitchFamily="49" charset="0"/>
              </a:rPr>
              <a:t>	pip install </a:t>
            </a:r>
            <a:r>
              <a:rPr lang="en-GB" dirty="0" err="1">
                <a:latin typeface="Courier New" panose="02070309020205020404" pitchFamily="49" charset="0"/>
                <a:cs typeface="Courier New" panose="02070309020205020404" pitchFamily="49" charset="0"/>
              </a:rPr>
              <a:t>opencv</a:t>
            </a:r>
            <a:r>
              <a:rPr lang="en-GB" dirty="0">
                <a:latin typeface="Courier New" panose="02070309020205020404" pitchFamily="49" charset="0"/>
                <a:cs typeface="Courier New" panose="02070309020205020404" pitchFamily="49" charset="0"/>
              </a:rPr>
              <a:t>-python</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en-GB" dirty="0"/>
              <a:t>This should install OpenCV 4 (.7 latest stable version)</a:t>
            </a:r>
          </a:p>
        </p:txBody>
      </p:sp>
      <p:sp>
        <p:nvSpPr>
          <p:cNvPr id="4" name="Slide Number Placeholder 3">
            <a:extLst>
              <a:ext uri="{FF2B5EF4-FFF2-40B4-BE49-F238E27FC236}">
                <a16:creationId xmlns:a16="http://schemas.microsoft.com/office/drawing/2014/main" id="{07E5DCFC-1134-4E5D-91E0-4A72C9D4621F}"/>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95</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715D66CC-385E-1FC1-6A48-4BDC5FB12F7A}"/>
              </a:ext>
            </a:extLst>
          </p:cNvPr>
          <p:cNvSpPr>
            <a:spLocks noGrp="1"/>
          </p:cNvSpPr>
          <p:nvPr>
            <p:ph type="dt" sz="half" idx="10"/>
          </p:nvPr>
        </p:nvSpPr>
        <p:spPr/>
        <p:txBody>
          <a:bodyPr/>
          <a:lstStyle/>
          <a:p>
            <a:r>
              <a:rPr lang="en-US"/>
              <a:t>2024-25 Spring</a:t>
            </a:r>
            <a:endParaRPr lang="en-GB"/>
          </a:p>
        </p:txBody>
      </p:sp>
      <p:sp>
        <p:nvSpPr>
          <p:cNvPr id="6" name="Footer Placeholder 5">
            <a:extLst>
              <a:ext uri="{FF2B5EF4-FFF2-40B4-BE49-F238E27FC236}">
                <a16:creationId xmlns:a16="http://schemas.microsoft.com/office/drawing/2014/main" id="{1D3547A2-82DC-B8C5-62B6-06FB9CB19CFB}"/>
              </a:ext>
            </a:extLst>
          </p:cNvPr>
          <p:cNvSpPr>
            <a:spLocks noGrp="1"/>
          </p:cNvSpPr>
          <p:nvPr>
            <p:ph type="ftr" sz="quarter" idx="11"/>
          </p:nvPr>
        </p:nvSpPr>
        <p:spPr/>
        <p:txBody>
          <a:bodyPr/>
          <a:lstStyle/>
          <a:p>
            <a:r>
              <a:rPr lang="en-GB"/>
              <a:t>PDE4434 – Intelligent Sensing for Robotics</a:t>
            </a:r>
          </a:p>
        </p:txBody>
      </p:sp>
    </p:spTree>
    <p:extLst>
      <p:ext uri="{BB962C8B-B14F-4D97-AF65-F5344CB8AC3E}">
        <p14:creationId xmlns:p14="http://schemas.microsoft.com/office/powerpoint/2010/main" val="37917037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en-US" dirty="0"/>
              <a:t>Some resources</a:t>
            </a:r>
          </a:p>
        </p:txBody>
      </p:sp>
      <p:sp>
        <p:nvSpPr>
          <p:cNvPr id="194563" name="Rectangle 3"/>
          <p:cNvSpPr>
            <a:spLocks noGrp="1" noChangeArrowheads="1"/>
          </p:cNvSpPr>
          <p:nvPr>
            <p:ph type="body" idx="1"/>
          </p:nvPr>
        </p:nvSpPr>
        <p:spPr>
          <a:xfrm>
            <a:off x="1227383" y="1785842"/>
            <a:ext cx="8989569" cy="3443358"/>
          </a:xfrm>
        </p:spPr>
        <p:txBody>
          <a:bodyPr>
            <a:normAutofit fontScale="92500" lnSpcReduction="20000"/>
          </a:bodyPr>
          <a:lstStyle/>
          <a:p>
            <a:pPr marL="0" lvl="1" indent="261938" defTabSz="179388">
              <a:lnSpc>
                <a:spcPct val="170000"/>
              </a:lnSpc>
              <a:spcBef>
                <a:spcPts val="0"/>
              </a:spcBef>
            </a:pPr>
            <a:r>
              <a:rPr lang="en-GB" altLang="en-US" sz="1400" b="1" dirty="0"/>
              <a:t>On-line Computer Vision Compendium (University of Edinburgh):</a:t>
            </a:r>
          </a:p>
          <a:p>
            <a:pPr marL="0" lvl="1" indent="-101600" defTabSz="179388">
              <a:lnSpc>
                <a:spcPct val="170000"/>
              </a:lnSpc>
              <a:spcBef>
                <a:spcPts val="0"/>
              </a:spcBef>
              <a:buNone/>
            </a:pPr>
            <a:r>
              <a:rPr lang="en-GB" altLang="en-US" sz="1400" b="1" dirty="0">
                <a:latin typeface="Consolas" panose="020B0609020204030204" pitchFamily="49" charset="0"/>
              </a:rPr>
              <a:t>	</a:t>
            </a:r>
            <a:r>
              <a:rPr lang="en-GB" altLang="en-US" sz="1400" b="1" dirty="0">
                <a:latin typeface="Consolas" panose="020B0609020204030204" pitchFamily="49" charset="0"/>
                <a:hlinkClick r:id="rId2">
                  <a:extLst>
                    <a:ext uri="{A12FA001-AC4F-418D-AE19-62706E023703}">
                      <ahyp:hlinkClr xmlns:ahyp="http://schemas.microsoft.com/office/drawing/2018/hyperlinkcolor" val="tx"/>
                    </a:ext>
                  </a:extLst>
                </a:hlinkClick>
              </a:rPr>
              <a:t>http://homepages.inf.ed.ac.uk/rbf/CVonline/</a:t>
            </a:r>
            <a:endParaRPr lang="en-GB" altLang="en-US" sz="1400" b="1" dirty="0">
              <a:latin typeface="Consolas" panose="020B0609020204030204" pitchFamily="49" charset="0"/>
            </a:endParaRPr>
          </a:p>
          <a:p>
            <a:pPr lvl="1">
              <a:lnSpc>
                <a:spcPct val="170000"/>
              </a:lnSpc>
              <a:spcBef>
                <a:spcPts val="0"/>
              </a:spcBef>
            </a:pPr>
            <a:r>
              <a:rPr lang="en-GB" altLang="en-US" sz="1400" b="1" dirty="0"/>
              <a:t>Comprehensive list of computer vision methods:</a:t>
            </a:r>
          </a:p>
          <a:p>
            <a:pPr marL="0" lvl="1" indent="-61913">
              <a:lnSpc>
                <a:spcPct val="170000"/>
              </a:lnSpc>
              <a:spcBef>
                <a:spcPts val="0"/>
              </a:spcBef>
              <a:buNone/>
            </a:pPr>
            <a:r>
              <a:rPr lang="en-GB" altLang="en-US" sz="1400" b="1" dirty="0">
                <a:latin typeface="Consolas" panose="020B0609020204030204" pitchFamily="49" charset="0"/>
                <a:hlinkClick r:id="rId3">
                  <a:extLst>
                    <a:ext uri="{A12FA001-AC4F-418D-AE19-62706E023703}">
                      <ahyp:hlinkClr xmlns:ahyp="http://schemas.microsoft.com/office/drawing/2018/hyperlinkcolor" val="tx"/>
                    </a:ext>
                  </a:extLst>
                </a:hlinkClick>
              </a:rPr>
              <a:t>https://sites.google.com/site/cvonlinewiki/home/generic-computer-vision-methods</a:t>
            </a:r>
            <a:endParaRPr lang="en-GB" altLang="en-US" sz="1400" b="1" dirty="0">
              <a:latin typeface="Consolas" panose="020B0609020204030204" pitchFamily="49" charset="0"/>
            </a:endParaRPr>
          </a:p>
          <a:p>
            <a:pPr lvl="1">
              <a:lnSpc>
                <a:spcPct val="170000"/>
              </a:lnSpc>
              <a:spcBef>
                <a:spcPts val="0"/>
              </a:spcBef>
            </a:pPr>
            <a:r>
              <a:rPr lang="en-GB" altLang="en-US" sz="1400" b="1" dirty="0"/>
              <a:t>OpenCV tutorials:</a:t>
            </a:r>
          </a:p>
          <a:p>
            <a:pPr marL="0" lvl="1" indent="-61913" defTabSz="179388">
              <a:lnSpc>
                <a:spcPct val="170000"/>
              </a:lnSpc>
              <a:spcBef>
                <a:spcPts val="0"/>
              </a:spcBef>
              <a:buNone/>
            </a:pPr>
            <a:r>
              <a:rPr lang="en-GB" altLang="en-US" sz="1400" b="1" dirty="0">
                <a:latin typeface="Consolas" panose="020B0609020204030204" pitchFamily="49" charset="0"/>
                <a:hlinkClick r:id="rId4">
                  <a:extLst>
                    <a:ext uri="{A12FA001-AC4F-418D-AE19-62706E023703}">
                      <ahyp:hlinkClr xmlns:ahyp="http://schemas.microsoft.com/office/drawing/2018/hyperlinkcolor" val="tx"/>
                    </a:ext>
                  </a:extLst>
                </a:hlinkClick>
              </a:rPr>
              <a:t>https://docs.opencv.org/4.5.0/d9/df8/tutorial_root.html</a:t>
            </a:r>
            <a:endParaRPr lang="en-GB" altLang="en-US" sz="1400" b="1" dirty="0">
              <a:latin typeface="Consolas" panose="020B0609020204030204" pitchFamily="49" charset="0"/>
            </a:endParaRPr>
          </a:p>
          <a:p>
            <a:pPr lvl="1">
              <a:lnSpc>
                <a:spcPct val="170000"/>
              </a:lnSpc>
              <a:spcBef>
                <a:spcPts val="0"/>
              </a:spcBef>
            </a:pPr>
            <a:r>
              <a:rPr lang="en-GB" altLang="en-US" sz="1400" b="1" dirty="0"/>
              <a:t>Image processing in OpenCV (but not only):</a:t>
            </a:r>
          </a:p>
          <a:p>
            <a:pPr marL="0" lvl="1" indent="-61913">
              <a:lnSpc>
                <a:spcPct val="170000"/>
              </a:lnSpc>
              <a:spcBef>
                <a:spcPts val="0"/>
              </a:spcBef>
              <a:buNone/>
            </a:pPr>
            <a:r>
              <a:rPr lang="en-GB" altLang="en-US" sz="1400" b="1" dirty="0">
                <a:latin typeface="Consolas" panose="020B0609020204030204" pitchFamily="49" charset="0"/>
                <a:hlinkClick r:id="rId5"/>
              </a:rPr>
              <a:t>https://docs.opencv.org/4.5.0/d2/d96/tutorial_py_table_of_contents_imgproc.html</a:t>
            </a:r>
            <a:endParaRPr lang="en-GB" altLang="en-US" sz="1400" b="1" dirty="0">
              <a:latin typeface="Consolas" panose="020B0609020204030204" pitchFamily="49" charset="0"/>
            </a:endParaRPr>
          </a:p>
          <a:p>
            <a:pPr marL="395287" lvl="2" indent="0">
              <a:lnSpc>
                <a:spcPct val="170000"/>
              </a:lnSpc>
              <a:spcBef>
                <a:spcPts val="0"/>
              </a:spcBef>
              <a:buNone/>
            </a:pPr>
            <a:endParaRPr lang="en-GB" altLang="en-US" sz="1050" b="1" dirty="0"/>
          </a:p>
          <a:p>
            <a:pPr marL="395287" lvl="2" indent="0">
              <a:lnSpc>
                <a:spcPct val="170000"/>
              </a:lnSpc>
              <a:spcBef>
                <a:spcPts val="0"/>
              </a:spcBef>
              <a:buNone/>
            </a:pPr>
            <a:endParaRPr lang="en-GB" altLang="en-US" sz="1400" b="1" dirty="0">
              <a:cs typeface="Consolas" panose="020B0609020204030204" pitchFamily="49" charset="0"/>
            </a:endParaRPr>
          </a:p>
          <a:p>
            <a:pPr marL="0" lvl="2" indent="0">
              <a:lnSpc>
                <a:spcPct val="170000"/>
              </a:lnSpc>
              <a:spcBef>
                <a:spcPts val="0"/>
              </a:spcBef>
              <a:buNone/>
            </a:pPr>
            <a:r>
              <a:rPr lang="en-GB" altLang="en-US" sz="1400" b="1" dirty="0">
                <a:cs typeface="Consolas" panose="020B0609020204030204" pitchFamily="49" charset="0"/>
              </a:rPr>
              <a:t>In </a:t>
            </a:r>
            <a:r>
              <a:rPr lang="en-GB" altLang="en-US" sz="1400" b="1" dirty="0" err="1">
                <a:cs typeface="Consolas" panose="020B0609020204030204" pitchFamily="49" charset="0"/>
              </a:rPr>
              <a:t>OpenCV</a:t>
            </a:r>
            <a:r>
              <a:rPr lang="en-GB" altLang="en-US" sz="1400" b="1" dirty="0">
                <a:cs typeface="Consolas" panose="020B0609020204030204" pitchFamily="49" charset="0"/>
              </a:rPr>
              <a:t>, make sure you are looking at the Python code, not C++</a:t>
            </a:r>
          </a:p>
        </p:txBody>
      </p:sp>
      <p:sp>
        <p:nvSpPr>
          <p:cNvPr id="2" name="Date Placeholder 1">
            <a:extLst>
              <a:ext uri="{FF2B5EF4-FFF2-40B4-BE49-F238E27FC236}">
                <a16:creationId xmlns:a16="http://schemas.microsoft.com/office/drawing/2014/main" id="{4FB24278-AC1D-7973-0128-85E7DBDE968A}"/>
              </a:ext>
            </a:extLst>
          </p:cNvPr>
          <p:cNvSpPr>
            <a:spLocks noGrp="1"/>
          </p:cNvSpPr>
          <p:nvPr>
            <p:ph type="dt" sz="half" idx="10"/>
          </p:nvPr>
        </p:nvSpPr>
        <p:spPr/>
        <p:txBody>
          <a:bodyPr/>
          <a:lstStyle/>
          <a:p>
            <a:r>
              <a:rPr lang="en-US"/>
              <a:t>2024-25 Spring</a:t>
            </a:r>
            <a:endParaRPr lang="en-GB"/>
          </a:p>
        </p:txBody>
      </p:sp>
      <p:sp>
        <p:nvSpPr>
          <p:cNvPr id="3" name="Footer Placeholder 2">
            <a:extLst>
              <a:ext uri="{FF2B5EF4-FFF2-40B4-BE49-F238E27FC236}">
                <a16:creationId xmlns:a16="http://schemas.microsoft.com/office/drawing/2014/main" id="{C67C9B4A-75AB-CB05-48DF-786549393152}"/>
              </a:ext>
            </a:extLst>
          </p:cNvPr>
          <p:cNvSpPr>
            <a:spLocks noGrp="1"/>
          </p:cNvSpPr>
          <p:nvPr>
            <p:ph type="ftr" sz="quarter" idx="11"/>
          </p:nvPr>
        </p:nvSpPr>
        <p:spPr/>
        <p:txBody>
          <a:bodyPr/>
          <a:lstStyle/>
          <a:p>
            <a:r>
              <a:rPr lang="en-GB"/>
              <a:t>PDE4434 – Intelligent Sensing for Robotics</a:t>
            </a:r>
          </a:p>
        </p:txBody>
      </p:sp>
      <p:sp>
        <p:nvSpPr>
          <p:cNvPr id="4" name="Slide Number Placeholder 3">
            <a:extLst>
              <a:ext uri="{FF2B5EF4-FFF2-40B4-BE49-F238E27FC236}">
                <a16:creationId xmlns:a16="http://schemas.microsoft.com/office/drawing/2014/main" id="{88D34165-4EA9-A778-97AE-85E6E9637E21}"/>
              </a:ext>
            </a:extLst>
          </p:cNvPr>
          <p:cNvSpPr>
            <a:spLocks noGrp="1"/>
          </p:cNvSpPr>
          <p:nvPr>
            <p:ph type="sldNum" sz="quarter" idx="12"/>
          </p:nvPr>
        </p:nvSpPr>
        <p:spPr/>
        <p:txBody>
          <a:bodyPr/>
          <a:lstStyle/>
          <a:p>
            <a:fld id="{3612906B-0D48-4D44-A2FA-F5590F1ECEEB}" type="slidenum">
              <a:rPr lang="en-GB" smtClean="0"/>
              <a:t>96</a:t>
            </a:fld>
            <a:endParaRPr lang="en-GB"/>
          </a:p>
        </p:txBody>
      </p:sp>
    </p:spTree>
    <p:extLst>
      <p:ext uri="{BB962C8B-B14F-4D97-AF65-F5344CB8AC3E}">
        <p14:creationId xmlns:p14="http://schemas.microsoft.com/office/powerpoint/2010/main" val="20315765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0182-2737-74FF-47C2-EFA41D446CCE}"/>
              </a:ext>
            </a:extLst>
          </p:cNvPr>
          <p:cNvSpPr>
            <a:spLocks noGrp="1"/>
          </p:cNvSpPr>
          <p:nvPr>
            <p:ph type="title"/>
          </p:nvPr>
        </p:nvSpPr>
        <p:spPr/>
        <p:txBody>
          <a:bodyPr/>
          <a:lstStyle/>
          <a:p>
            <a:r>
              <a:rPr lang="en-GB" dirty="0"/>
              <a:t>Lists</a:t>
            </a:r>
          </a:p>
        </p:txBody>
      </p:sp>
      <p:sp>
        <p:nvSpPr>
          <p:cNvPr id="3" name="Content Placeholder 2">
            <a:extLst>
              <a:ext uri="{FF2B5EF4-FFF2-40B4-BE49-F238E27FC236}">
                <a16:creationId xmlns:a16="http://schemas.microsoft.com/office/drawing/2014/main" id="{F651218D-3DDC-B3FE-F526-E711F044E147}"/>
              </a:ext>
            </a:extLst>
          </p:cNvPr>
          <p:cNvSpPr>
            <a:spLocks noGrp="1"/>
          </p:cNvSpPr>
          <p:nvPr>
            <p:ph idx="1"/>
          </p:nvPr>
        </p:nvSpPr>
        <p:spPr>
          <a:xfrm>
            <a:off x="838200" y="1832203"/>
            <a:ext cx="10515600" cy="4351338"/>
          </a:xfrm>
        </p:spPr>
        <p:txBody>
          <a:bodyPr/>
          <a:lstStyle/>
          <a:p>
            <a:pPr marL="0" indent="0">
              <a:buNone/>
            </a:pPr>
            <a:r>
              <a:rPr lang="en-GB" dirty="0"/>
              <a:t>Basic Operations</a:t>
            </a:r>
          </a:p>
          <a:p>
            <a:pPr algn="l"/>
            <a:endParaRPr lang="en-GB" sz="1800" b="0" i="0" u="none" strike="noStrike" baseline="0" dirty="0">
              <a:solidFill>
                <a:srgbClr val="000000"/>
              </a:solidFill>
              <a:latin typeface="Arial" panose="020B0604020202020204" pitchFamily="34" charset="0"/>
            </a:endParaRPr>
          </a:p>
          <a:p>
            <a:pPr marL="0" indent="0">
              <a:buNone/>
            </a:pPr>
            <a:r>
              <a:rPr lang="en-GB" sz="1800" b="0" i="0" u="none" strike="noStrike" baseline="0" dirty="0">
                <a:solidFill>
                  <a:srgbClr val="000000"/>
                </a:solidFill>
                <a:latin typeface="Arial" panose="020B0604020202020204" pitchFamily="34" charset="0"/>
              </a:rPr>
              <a:t>						</a:t>
            </a:r>
          </a:p>
          <a:p>
            <a:pPr marL="0" indent="0">
              <a:buNone/>
            </a:pPr>
            <a:endParaRPr lang="en-GB" dirty="0"/>
          </a:p>
        </p:txBody>
      </p:sp>
      <p:sp>
        <p:nvSpPr>
          <p:cNvPr id="4" name="Date Placeholder 3">
            <a:extLst>
              <a:ext uri="{FF2B5EF4-FFF2-40B4-BE49-F238E27FC236}">
                <a16:creationId xmlns:a16="http://schemas.microsoft.com/office/drawing/2014/main" id="{BBD2E123-1C24-B98E-F298-8F6300AD3D2D}"/>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1038D187-518F-F3C0-CB28-BE628AC8359A}"/>
              </a:ext>
            </a:extLst>
          </p:cNvPr>
          <p:cNvSpPr>
            <a:spLocks noGrp="1"/>
          </p:cNvSpPr>
          <p:nvPr>
            <p:ph type="ftr" sz="quarter" idx="11"/>
          </p:nvPr>
        </p:nvSpPr>
        <p:spPr/>
        <p:txBody>
          <a:bodyPr/>
          <a:lstStyle/>
          <a:p>
            <a:r>
              <a:rPr lang="en-GB"/>
              <a:t>PDE3802 – Artificial Intelligence in Robotics</a:t>
            </a:r>
            <a:endParaRPr lang="en-GB" dirty="0"/>
          </a:p>
        </p:txBody>
      </p:sp>
      <p:sp>
        <p:nvSpPr>
          <p:cNvPr id="6" name="Slide Number Placeholder 5">
            <a:extLst>
              <a:ext uri="{FF2B5EF4-FFF2-40B4-BE49-F238E27FC236}">
                <a16:creationId xmlns:a16="http://schemas.microsoft.com/office/drawing/2014/main" id="{1B42422C-1FFD-C5F4-4B81-8A6228259702}"/>
              </a:ext>
            </a:extLst>
          </p:cNvPr>
          <p:cNvSpPr>
            <a:spLocks noGrp="1"/>
          </p:cNvSpPr>
          <p:nvPr>
            <p:ph type="sldNum" sz="quarter" idx="12"/>
          </p:nvPr>
        </p:nvSpPr>
        <p:spPr/>
        <p:txBody>
          <a:bodyPr/>
          <a:lstStyle/>
          <a:p>
            <a:fld id="{3612906B-0D48-4D44-A2FA-F5590F1ECEEB}" type="slidenum">
              <a:rPr lang="en-GB" smtClean="0"/>
              <a:t>97</a:t>
            </a:fld>
            <a:endParaRPr lang="en-GB"/>
          </a:p>
        </p:txBody>
      </p:sp>
      <p:graphicFrame>
        <p:nvGraphicFramePr>
          <p:cNvPr id="7" name="Table 6">
            <a:extLst>
              <a:ext uri="{FF2B5EF4-FFF2-40B4-BE49-F238E27FC236}">
                <a16:creationId xmlns:a16="http://schemas.microsoft.com/office/drawing/2014/main" id="{61E57CBC-4AA4-4A88-FF04-503D8824D9DC}"/>
              </a:ext>
            </a:extLst>
          </p:cNvPr>
          <p:cNvGraphicFramePr>
            <a:graphicFrameLocks noGrp="1"/>
          </p:cNvGraphicFramePr>
          <p:nvPr>
            <p:extLst>
              <p:ext uri="{D42A27DB-BD31-4B8C-83A1-F6EECF244321}">
                <p14:modId xmlns:p14="http://schemas.microsoft.com/office/powerpoint/2010/main" val="1373796520"/>
              </p:ext>
            </p:extLst>
          </p:nvPr>
        </p:nvGraphicFramePr>
        <p:xfrm>
          <a:off x="1644651" y="2703354"/>
          <a:ext cx="8155834" cy="2878295"/>
        </p:xfrm>
        <a:graphic>
          <a:graphicData uri="http://schemas.openxmlformats.org/drawingml/2006/table">
            <a:tbl>
              <a:tblPr firstRow="1" bandRow="1">
                <a:tableStyleId>{5C22544A-7EE6-4342-B048-85BDC9FD1C3A}</a:tableStyleId>
              </a:tblPr>
              <a:tblGrid>
                <a:gridCol w="2368868">
                  <a:extLst>
                    <a:ext uri="{9D8B030D-6E8A-4147-A177-3AD203B41FA5}">
                      <a16:colId xmlns:a16="http://schemas.microsoft.com/office/drawing/2014/main" val="1387444568"/>
                    </a:ext>
                  </a:extLst>
                </a:gridCol>
                <a:gridCol w="2893483">
                  <a:extLst>
                    <a:ext uri="{9D8B030D-6E8A-4147-A177-3AD203B41FA5}">
                      <a16:colId xmlns:a16="http://schemas.microsoft.com/office/drawing/2014/main" val="2657203131"/>
                    </a:ext>
                  </a:extLst>
                </a:gridCol>
                <a:gridCol w="2893483">
                  <a:extLst>
                    <a:ext uri="{9D8B030D-6E8A-4147-A177-3AD203B41FA5}">
                      <a16:colId xmlns:a16="http://schemas.microsoft.com/office/drawing/2014/main" val="3456505020"/>
                    </a:ext>
                  </a:extLst>
                </a:gridCol>
              </a:tblGrid>
              <a:tr h="411185">
                <a:tc>
                  <a:txBody>
                    <a:bodyPr/>
                    <a:lstStyle/>
                    <a:p>
                      <a:r>
                        <a:rPr lang="en-GB" sz="1800" b="1" i="0" u="none" strike="noStrike" baseline="0" dirty="0">
                          <a:solidFill>
                            <a:srgbClr val="000000"/>
                          </a:solidFill>
                          <a:latin typeface="Arial" panose="020B0604020202020204" pitchFamily="34" charset="0"/>
                        </a:rPr>
                        <a:t>Python Expression </a:t>
                      </a:r>
                      <a:endParaRPr lang="en-GB" b="1" dirty="0"/>
                    </a:p>
                  </a:txBody>
                  <a:tcPr/>
                </a:tc>
                <a:tc>
                  <a:txBody>
                    <a:bodyPr/>
                    <a:lstStyle/>
                    <a:p>
                      <a:r>
                        <a:rPr lang="en-GB" sz="1800" b="1" i="0" u="none" strike="noStrike" baseline="0" dirty="0">
                          <a:solidFill>
                            <a:srgbClr val="000000"/>
                          </a:solidFill>
                          <a:latin typeface="Arial" panose="020B0604020202020204" pitchFamily="34" charset="0"/>
                        </a:rPr>
                        <a:t>Results 	</a:t>
                      </a:r>
                      <a:endParaRPr lang="en-GB" b="1" dirty="0"/>
                    </a:p>
                  </a:txBody>
                  <a:tcPr/>
                </a:tc>
                <a:tc>
                  <a:txBody>
                    <a:bodyPr/>
                    <a:lstStyle/>
                    <a:p>
                      <a:r>
                        <a:rPr lang="en-GB" sz="1800" b="1" i="0" u="none" strike="noStrike" baseline="0" dirty="0">
                          <a:solidFill>
                            <a:srgbClr val="000000"/>
                          </a:solidFill>
                          <a:latin typeface="Arial" panose="020B0604020202020204" pitchFamily="34" charset="0"/>
                        </a:rPr>
                        <a:t>Description 	</a:t>
                      </a:r>
                      <a:endParaRPr lang="en-GB" b="1" dirty="0"/>
                    </a:p>
                  </a:txBody>
                  <a:tcPr/>
                </a:tc>
                <a:extLst>
                  <a:ext uri="{0D108BD9-81ED-4DB2-BD59-A6C34878D82A}">
                    <a16:rowId xmlns:a16="http://schemas.microsoft.com/office/drawing/2014/main" val="2473930468"/>
                  </a:ext>
                </a:extLst>
              </a:tr>
              <a:tr h="411185">
                <a:tc>
                  <a:txBody>
                    <a:bodyPr/>
                    <a:lstStyle/>
                    <a:p>
                      <a:r>
                        <a:rPr lang="nb-NO" sz="1800" b="0" i="0" u="none" strike="noStrike" baseline="0" dirty="0">
                          <a:solidFill>
                            <a:srgbClr val="000000"/>
                          </a:solidFill>
                          <a:latin typeface="Arial" panose="020B0604020202020204" pitchFamily="34" charset="0"/>
                        </a:rPr>
                        <a:t>len([1, 2, 3]) </a:t>
                      </a:r>
                      <a:endParaRPr lang="en-GB" dirty="0"/>
                    </a:p>
                  </a:txBody>
                  <a:tcPr/>
                </a:tc>
                <a:tc>
                  <a:txBody>
                    <a:bodyPr/>
                    <a:lstStyle/>
                    <a:p>
                      <a:r>
                        <a:rPr lang="nb-NO" sz="1800" b="0" i="0" u="none" strike="noStrike" baseline="0" dirty="0">
                          <a:solidFill>
                            <a:srgbClr val="000000"/>
                          </a:solidFill>
                          <a:latin typeface="Arial" panose="020B0604020202020204" pitchFamily="34" charset="0"/>
                        </a:rPr>
                        <a:t>3</a:t>
                      </a:r>
                      <a:endParaRPr lang="en-GB" dirty="0"/>
                    </a:p>
                  </a:txBody>
                  <a:tcPr/>
                </a:tc>
                <a:tc>
                  <a:txBody>
                    <a:bodyPr/>
                    <a:lstStyle/>
                    <a:p>
                      <a:r>
                        <a:rPr lang="nb-NO" sz="1800" b="0" i="0" u="none" strike="noStrike" baseline="0" dirty="0">
                          <a:solidFill>
                            <a:srgbClr val="000000"/>
                          </a:solidFill>
                          <a:latin typeface="Arial" panose="020B0604020202020204" pitchFamily="34" charset="0"/>
                        </a:rPr>
                        <a:t>Length</a:t>
                      </a:r>
                      <a:endParaRPr lang="en-GB" dirty="0"/>
                    </a:p>
                  </a:txBody>
                  <a:tcPr/>
                </a:tc>
                <a:extLst>
                  <a:ext uri="{0D108BD9-81ED-4DB2-BD59-A6C34878D82A}">
                    <a16:rowId xmlns:a16="http://schemas.microsoft.com/office/drawing/2014/main" val="3276809309"/>
                  </a:ext>
                </a:extLst>
              </a:tr>
              <a:tr h="411185">
                <a:tc>
                  <a:txBody>
                    <a:bodyPr/>
                    <a:lstStyle/>
                    <a:p>
                      <a:r>
                        <a:rPr lang="en-GB" sz="1800" b="0" i="0" u="none" strike="noStrike" baseline="0" dirty="0">
                          <a:solidFill>
                            <a:srgbClr val="000000"/>
                          </a:solidFill>
                          <a:latin typeface="Arial" panose="020B0604020202020204" pitchFamily="34" charset="0"/>
                        </a:rPr>
                        <a:t>[1, 2, 3] + [4, 5, 6] </a:t>
                      </a:r>
                      <a:endParaRPr lang="en-GB" dirty="0"/>
                    </a:p>
                  </a:txBody>
                  <a:tcPr/>
                </a:tc>
                <a:tc>
                  <a:txBody>
                    <a:bodyPr/>
                    <a:lstStyle/>
                    <a:p>
                      <a:r>
                        <a:rPr lang="en-GB" sz="1800" b="0" i="0" u="none" strike="noStrike" baseline="0" dirty="0">
                          <a:solidFill>
                            <a:srgbClr val="000000"/>
                          </a:solidFill>
                          <a:latin typeface="Arial" panose="020B0604020202020204" pitchFamily="34" charset="0"/>
                        </a:rPr>
                        <a:t>[1, 2, 3, 4, 5, 6] </a:t>
                      </a:r>
                      <a:endParaRPr lang="en-GB" dirty="0"/>
                    </a:p>
                  </a:txBody>
                  <a:tcPr/>
                </a:tc>
                <a:tc>
                  <a:txBody>
                    <a:bodyPr/>
                    <a:lstStyle/>
                    <a:p>
                      <a:r>
                        <a:rPr lang="en-GB" sz="1800" b="0" i="0" u="none" strike="noStrike" baseline="0" dirty="0">
                          <a:solidFill>
                            <a:srgbClr val="000000"/>
                          </a:solidFill>
                          <a:latin typeface="Arial" panose="020B0604020202020204" pitchFamily="34" charset="0"/>
                        </a:rPr>
                        <a:t>Concatenation</a:t>
                      </a:r>
                      <a:endParaRPr lang="en-GB" dirty="0"/>
                    </a:p>
                  </a:txBody>
                  <a:tcPr/>
                </a:tc>
                <a:extLst>
                  <a:ext uri="{0D108BD9-81ED-4DB2-BD59-A6C34878D82A}">
                    <a16:rowId xmlns:a16="http://schemas.microsoft.com/office/drawing/2014/main" val="1048722909"/>
                  </a:ext>
                </a:extLst>
              </a:tr>
              <a:tr h="411185">
                <a:tc>
                  <a:txBody>
                    <a:bodyPr/>
                    <a:lstStyle/>
                    <a:p>
                      <a:r>
                        <a:rPr lang="en-GB" sz="1800" b="0" i="0" u="none" strike="noStrike" baseline="0" dirty="0">
                          <a:solidFill>
                            <a:srgbClr val="000000"/>
                          </a:solidFill>
                          <a:latin typeface="Arial" panose="020B0604020202020204" pitchFamily="34" charset="0"/>
                        </a:rPr>
                        <a:t>[3] * 4 </a:t>
                      </a:r>
                      <a:endParaRPr lang="en-GB" dirty="0"/>
                    </a:p>
                  </a:txBody>
                  <a:tcPr/>
                </a:tc>
                <a:tc>
                  <a:txBody>
                    <a:bodyPr/>
                    <a:lstStyle/>
                    <a:p>
                      <a:r>
                        <a:rPr lang="en-GB" sz="1800" b="0" i="0" u="none" strike="noStrike" baseline="0" dirty="0">
                          <a:solidFill>
                            <a:srgbClr val="000000"/>
                          </a:solidFill>
                          <a:latin typeface="Arial" panose="020B0604020202020204" pitchFamily="34" charset="0"/>
                        </a:rPr>
                        <a:t>[3, 3, 3, 3] </a:t>
                      </a:r>
                      <a:endParaRPr lang="en-GB" dirty="0"/>
                    </a:p>
                  </a:txBody>
                  <a:tcPr/>
                </a:tc>
                <a:tc>
                  <a:txBody>
                    <a:bodyPr/>
                    <a:lstStyle/>
                    <a:p>
                      <a:r>
                        <a:rPr lang="en-GB" sz="1800" b="0" i="0" u="none" strike="noStrike" baseline="0" dirty="0">
                          <a:solidFill>
                            <a:srgbClr val="000000"/>
                          </a:solidFill>
                          <a:latin typeface="Arial" panose="020B0604020202020204" pitchFamily="34" charset="0"/>
                        </a:rPr>
                        <a:t>Repetition </a:t>
                      </a:r>
                      <a:endParaRPr lang="en-GB" dirty="0"/>
                    </a:p>
                  </a:txBody>
                  <a:tcPr/>
                </a:tc>
                <a:extLst>
                  <a:ext uri="{0D108BD9-81ED-4DB2-BD59-A6C34878D82A}">
                    <a16:rowId xmlns:a16="http://schemas.microsoft.com/office/drawing/2014/main" val="1567085963"/>
                  </a:ext>
                </a:extLst>
              </a:tr>
              <a:tr h="411185">
                <a:tc>
                  <a:txBody>
                    <a:bodyPr/>
                    <a:lstStyle/>
                    <a:p>
                      <a:r>
                        <a:rPr lang="en-US" sz="1800" b="0" i="0" u="none" strike="noStrike" baseline="0" dirty="0">
                          <a:solidFill>
                            <a:srgbClr val="000000"/>
                          </a:solidFill>
                          <a:latin typeface="Arial" panose="020B0604020202020204" pitchFamily="34" charset="0"/>
                        </a:rPr>
                        <a:t>3 in [1, 2, 3] 	</a:t>
                      </a:r>
                      <a:endParaRPr lang="en-GB" dirty="0"/>
                    </a:p>
                  </a:txBody>
                  <a:tcPr/>
                </a:tc>
                <a:tc>
                  <a:txBody>
                    <a:bodyPr/>
                    <a:lstStyle/>
                    <a:p>
                      <a:r>
                        <a:rPr lang="en-US" sz="1800" b="0" i="0" u="none" strike="noStrike" baseline="0" dirty="0">
                          <a:solidFill>
                            <a:srgbClr val="000000"/>
                          </a:solidFill>
                          <a:latin typeface="Arial" panose="020B0604020202020204" pitchFamily="34" charset="0"/>
                        </a:rPr>
                        <a:t>True </a:t>
                      </a:r>
                      <a:endParaRPr lang="en-GB" dirty="0"/>
                    </a:p>
                  </a:txBody>
                  <a:tcPr/>
                </a:tc>
                <a:tc>
                  <a:txBody>
                    <a:bodyPr/>
                    <a:lstStyle/>
                    <a:p>
                      <a:r>
                        <a:rPr lang="en-US" sz="1800" b="0" i="0" u="none" strike="noStrike" baseline="0" dirty="0">
                          <a:solidFill>
                            <a:srgbClr val="000000"/>
                          </a:solidFill>
                          <a:latin typeface="Arial" panose="020B0604020202020204" pitchFamily="34" charset="0"/>
                        </a:rPr>
                        <a:t>Membership</a:t>
                      </a:r>
                      <a:endParaRPr lang="en-GB" dirty="0"/>
                    </a:p>
                  </a:txBody>
                  <a:tcPr/>
                </a:tc>
                <a:extLst>
                  <a:ext uri="{0D108BD9-81ED-4DB2-BD59-A6C34878D82A}">
                    <a16:rowId xmlns:a16="http://schemas.microsoft.com/office/drawing/2014/main" val="39158826"/>
                  </a:ext>
                </a:extLst>
              </a:tr>
              <a:tr h="411185">
                <a:tc>
                  <a:txBody>
                    <a:bodyPr/>
                    <a:lstStyle/>
                    <a:p>
                      <a:r>
                        <a:rPr lang="en-GB" sz="1800" b="0" i="0" u="none" strike="noStrike" baseline="0" dirty="0">
                          <a:solidFill>
                            <a:srgbClr val="000000"/>
                          </a:solidFill>
                          <a:latin typeface="Arial" panose="020B0604020202020204" pitchFamily="34" charset="0"/>
                        </a:rPr>
                        <a:t>min([1,2,3]) </a:t>
                      </a:r>
                      <a:endParaRPr lang="en-GB" dirty="0"/>
                    </a:p>
                  </a:txBody>
                  <a:tcPr/>
                </a:tc>
                <a:tc>
                  <a:txBody>
                    <a:bodyPr/>
                    <a:lstStyle/>
                    <a:p>
                      <a:r>
                        <a:rPr lang="en-GB" sz="1800" b="0" i="0" u="none" strike="noStrike" baseline="0" dirty="0">
                          <a:solidFill>
                            <a:srgbClr val="000000"/>
                          </a:solidFill>
                          <a:latin typeface="Arial" panose="020B0604020202020204" pitchFamily="34" charset="0"/>
                        </a:rPr>
                        <a:t>1</a:t>
                      </a:r>
                      <a:endParaRPr lang="en-GB" dirty="0"/>
                    </a:p>
                  </a:txBody>
                  <a:tcPr/>
                </a:tc>
                <a:tc>
                  <a:txBody>
                    <a:bodyPr/>
                    <a:lstStyle/>
                    <a:p>
                      <a:r>
                        <a:rPr lang="en-GB" sz="1800" b="0" i="0" u="none" strike="noStrike" baseline="0" dirty="0">
                          <a:solidFill>
                            <a:srgbClr val="000000"/>
                          </a:solidFill>
                          <a:latin typeface="Arial" panose="020B0604020202020204" pitchFamily="34" charset="0"/>
                        </a:rPr>
                        <a:t>Minimum</a:t>
                      </a:r>
                      <a:endParaRPr lang="en-GB" dirty="0"/>
                    </a:p>
                  </a:txBody>
                  <a:tcPr/>
                </a:tc>
                <a:extLst>
                  <a:ext uri="{0D108BD9-81ED-4DB2-BD59-A6C34878D82A}">
                    <a16:rowId xmlns:a16="http://schemas.microsoft.com/office/drawing/2014/main" val="1586808957"/>
                  </a:ext>
                </a:extLst>
              </a:tr>
              <a:tr h="411185">
                <a:tc>
                  <a:txBody>
                    <a:bodyPr/>
                    <a:lstStyle/>
                    <a:p>
                      <a:r>
                        <a:rPr lang="en-GB" sz="1800" b="0" i="0" u="none" strike="noStrike" baseline="0" dirty="0">
                          <a:solidFill>
                            <a:srgbClr val="000000"/>
                          </a:solidFill>
                          <a:latin typeface="Arial" panose="020B0604020202020204" pitchFamily="34" charset="0"/>
                        </a:rPr>
                        <a:t>max([1,2,3]) </a:t>
                      </a:r>
                      <a:endParaRPr lang="en-GB" dirty="0"/>
                    </a:p>
                  </a:txBody>
                  <a:tcPr/>
                </a:tc>
                <a:tc>
                  <a:txBody>
                    <a:bodyPr/>
                    <a:lstStyle/>
                    <a:p>
                      <a:r>
                        <a:rPr lang="en-GB" sz="1800" b="0" i="0" u="none" strike="noStrike" baseline="0" dirty="0">
                          <a:solidFill>
                            <a:srgbClr val="000000"/>
                          </a:solidFill>
                          <a:latin typeface="Arial" panose="020B0604020202020204" pitchFamily="34" charset="0"/>
                        </a:rPr>
                        <a:t>3 </a:t>
                      </a:r>
                      <a:endParaRPr lang="en-GB" dirty="0"/>
                    </a:p>
                  </a:txBody>
                  <a:tcPr/>
                </a:tc>
                <a:tc>
                  <a:txBody>
                    <a:bodyPr/>
                    <a:lstStyle/>
                    <a:p>
                      <a:r>
                        <a:rPr lang="en-GB" sz="1800" b="0" i="0" u="none" strike="noStrike" baseline="0" dirty="0">
                          <a:solidFill>
                            <a:srgbClr val="000000"/>
                          </a:solidFill>
                          <a:latin typeface="Arial" panose="020B0604020202020204" pitchFamily="34" charset="0"/>
                        </a:rPr>
                        <a:t>Maximum </a:t>
                      </a:r>
                      <a:endParaRPr lang="en-GB" dirty="0"/>
                    </a:p>
                  </a:txBody>
                  <a:tcPr/>
                </a:tc>
                <a:extLst>
                  <a:ext uri="{0D108BD9-81ED-4DB2-BD59-A6C34878D82A}">
                    <a16:rowId xmlns:a16="http://schemas.microsoft.com/office/drawing/2014/main" val="1374327533"/>
                  </a:ext>
                </a:extLst>
              </a:tr>
            </a:tbl>
          </a:graphicData>
        </a:graphic>
      </p:graphicFrame>
    </p:spTree>
    <p:extLst>
      <p:ext uri="{BB962C8B-B14F-4D97-AF65-F5344CB8AC3E}">
        <p14:creationId xmlns:p14="http://schemas.microsoft.com/office/powerpoint/2010/main" val="3050998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690C-C1E3-507C-C1E2-430AFD9164BE}"/>
              </a:ext>
            </a:extLst>
          </p:cNvPr>
          <p:cNvSpPr>
            <a:spLocks noGrp="1"/>
          </p:cNvSpPr>
          <p:nvPr>
            <p:ph type="title"/>
          </p:nvPr>
        </p:nvSpPr>
        <p:spPr/>
        <p:txBody>
          <a:bodyPr/>
          <a:lstStyle/>
          <a:p>
            <a:r>
              <a:rPr lang="en-GB" dirty="0"/>
              <a:t>Lists</a:t>
            </a:r>
          </a:p>
        </p:txBody>
      </p:sp>
      <p:sp>
        <p:nvSpPr>
          <p:cNvPr id="3" name="Content Placeholder 2">
            <a:extLst>
              <a:ext uri="{FF2B5EF4-FFF2-40B4-BE49-F238E27FC236}">
                <a16:creationId xmlns:a16="http://schemas.microsoft.com/office/drawing/2014/main" id="{E3FC2C6E-754A-6089-69D6-BE5C746CCE9C}"/>
              </a:ext>
            </a:extLst>
          </p:cNvPr>
          <p:cNvSpPr>
            <a:spLocks noGrp="1"/>
          </p:cNvSpPr>
          <p:nvPr>
            <p:ph idx="1"/>
          </p:nvPr>
        </p:nvSpPr>
        <p:spPr/>
        <p:txBody>
          <a:bodyPr/>
          <a:lstStyle/>
          <a:p>
            <a:r>
              <a:rPr lang="en-GB" sz="2400" dirty="0"/>
              <a:t>Indexing and slicing; </a:t>
            </a:r>
          </a:p>
          <a:p>
            <a:r>
              <a:rPr lang="en-GB" sz="2400" dirty="0"/>
              <a:t>L = [1, 2, 3]</a:t>
            </a:r>
          </a:p>
          <a:p>
            <a:endParaRPr lang="en-GB" dirty="0"/>
          </a:p>
        </p:txBody>
      </p:sp>
      <p:sp>
        <p:nvSpPr>
          <p:cNvPr id="4" name="Date Placeholder 3">
            <a:extLst>
              <a:ext uri="{FF2B5EF4-FFF2-40B4-BE49-F238E27FC236}">
                <a16:creationId xmlns:a16="http://schemas.microsoft.com/office/drawing/2014/main" id="{4C0E101A-3778-6068-441E-0C095A9E9414}"/>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09C67504-ED18-2234-257E-D5C446AA0A6B}"/>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A49C4B9C-EDB2-4736-2339-806704A512EE}"/>
              </a:ext>
            </a:extLst>
          </p:cNvPr>
          <p:cNvSpPr>
            <a:spLocks noGrp="1"/>
          </p:cNvSpPr>
          <p:nvPr>
            <p:ph type="sldNum" sz="quarter" idx="12"/>
          </p:nvPr>
        </p:nvSpPr>
        <p:spPr/>
        <p:txBody>
          <a:bodyPr/>
          <a:lstStyle/>
          <a:p>
            <a:fld id="{3612906B-0D48-4D44-A2FA-F5590F1ECEEB}" type="slidenum">
              <a:rPr lang="en-GB" smtClean="0"/>
              <a:t>98</a:t>
            </a:fld>
            <a:endParaRPr lang="en-GB"/>
          </a:p>
        </p:txBody>
      </p:sp>
      <p:graphicFrame>
        <p:nvGraphicFramePr>
          <p:cNvPr id="7" name="Table 6">
            <a:extLst>
              <a:ext uri="{FF2B5EF4-FFF2-40B4-BE49-F238E27FC236}">
                <a16:creationId xmlns:a16="http://schemas.microsoft.com/office/drawing/2014/main" id="{595A178C-9897-99D3-70E3-6171445493CE}"/>
              </a:ext>
            </a:extLst>
          </p:cNvPr>
          <p:cNvGraphicFramePr>
            <a:graphicFrameLocks noGrp="1"/>
          </p:cNvGraphicFramePr>
          <p:nvPr/>
        </p:nvGraphicFramePr>
        <p:xfrm>
          <a:off x="1752600" y="2762250"/>
          <a:ext cx="8572500" cy="3537808"/>
        </p:xfrm>
        <a:graphic>
          <a:graphicData uri="http://schemas.openxmlformats.org/drawingml/2006/table">
            <a:tbl>
              <a:tblPr firstRow="1" bandRow="1">
                <a:tableStyleId>{5C22544A-7EE6-4342-B048-85BDC9FD1C3A}</a:tableStyleId>
              </a:tblPr>
              <a:tblGrid>
                <a:gridCol w="2857500">
                  <a:extLst>
                    <a:ext uri="{9D8B030D-6E8A-4147-A177-3AD203B41FA5}">
                      <a16:colId xmlns:a16="http://schemas.microsoft.com/office/drawing/2014/main" val="1387444568"/>
                    </a:ext>
                  </a:extLst>
                </a:gridCol>
                <a:gridCol w="2084072">
                  <a:extLst>
                    <a:ext uri="{9D8B030D-6E8A-4147-A177-3AD203B41FA5}">
                      <a16:colId xmlns:a16="http://schemas.microsoft.com/office/drawing/2014/main" val="2657203131"/>
                    </a:ext>
                  </a:extLst>
                </a:gridCol>
                <a:gridCol w="3630928">
                  <a:extLst>
                    <a:ext uri="{9D8B030D-6E8A-4147-A177-3AD203B41FA5}">
                      <a16:colId xmlns:a16="http://schemas.microsoft.com/office/drawing/2014/main" val="3456505020"/>
                    </a:ext>
                  </a:extLst>
                </a:gridCol>
              </a:tblGrid>
              <a:tr h="404392">
                <a:tc>
                  <a:txBody>
                    <a:bodyPr/>
                    <a:lstStyle/>
                    <a:p>
                      <a:r>
                        <a:rPr lang="en-GB" sz="1800" b="1" i="0" u="none" strike="noStrike" baseline="0" dirty="0">
                          <a:solidFill>
                            <a:srgbClr val="000000"/>
                          </a:solidFill>
                          <a:latin typeface="Arial" panose="020B0604020202020204" pitchFamily="34" charset="0"/>
                        </a:rPr>
                        <a:t>Python Expression </a:t>
                      </a:r>
                      <a:endParaRPr lang="en-GB" b="1" dirty="0"/>
                    </a:p>
                  </a:txBody>
                  <a:tcPr/>
                </a:tc>
                <a:tc>
                  <a:txBody>
                    <a:bodyPr/>
                    <a:lstStyle/>
                    <a:p>
                      <a:r>
                        <a:rPr lang="en-GB" sz="1800" b="1" i="0" u="none" strike="noStrike" baseline="0" dirty="0">
                          <a:solidFill>
                            <a:srgbClr val="000000"/>
                          </a:solidFill>
                          <a:latin typeface="Arial" panose="020B0604020202020204" pitchFamily="34" charset="0"/>
                        </a:rPr>
                        <a:t>Results 	</a:t>
                      </a:r>
                      <a:endParaRPr lang="en-GB" b="1" dirty="0"/>
                    </a:p>
                  </a:txBody>
                  <a:tcPr/>
                </a:tc>
                <a:tc>
                  <a:txBody>
                    <a:bodyPr/>
                    <a:lstStyle/>
                    <a:p>
                      <a:r>
                        <a:rPr lang="en-GB" sz="1800" b="1" i="0" u="none" strike="noStrike" baseline="0" dirty="0">
                          <a:solidFill>
                            <a:srgbClr val="000000"/>
                          </a:solidFill>
                          <a:latin typeface="Arial" panose="020B0604020202020204" pitchFamily="34" charset="0"/>
                        </a:rPr>
                        <a:t>Description 	</a:t>
                      </a:r>
                      <a:endParaRPr lang="en-GB" b="1" dirty="0"/>
                    </a:p>
                  </a:txBody>
                  <a:tcPr/>
                </a:tc>
                <a:extLst>
                  <a:ext uri="{0D108BD9-81ED-4DB2-BD59-A6C34878D82A}">
                    <a16:rowId xmlns:a16="http://schemas.microsoft.com/office/drawing/2014/main" val="2473930468"/>
                  </a:ext>
                </a:extLst>
              </a:tr>
              <a:tr h="404392">
                <a:tc>
                  <a:txBody>
                    <a:bodyPr/>
                    <a:lstStyle/>
                    <a:p>
                      <a:r>
                        <a:rPr lang="nb-NO" sz="1800" b="0" i="0" u="none" strike="noStrike" baseline="0" dirty="0">
                          <a:solidFill>
                            <a:srgbClr val="000000"/>
                          </a:solidFill>
                          <a:latin typeface="Arial" panose="020B0604020202020204" pitchFamily="34" charset="0"/>
                        </a:rPr>
                        <a:t>L[2]</a:t>
                      </a:r>
                      <a:endParaRPr lang="en-GB" dirty="0"/>
                    </a:p>
                  </a:txBody>
                  <a:tcPr/>
                </a:tc>
                <a:tc>
                  <a:txBody>
                    <a:bodyPr/>
                    <a:lstStyle/>
                    <a:p>
                      <a:r>
                        <a:rPr lang="nb-NO" sz="1800" b="0" i="0" u="none" strike="noStrike" baseline="0" dirty="0">
                          <a:solidFill>
                            <a:srgbClr val="000000"/>
                          </a:solidFill>
                          <a:latin typeface="Arial" panose="020B0604020202020204" pitchFamily="34" charset="0"/>
                        </a:rPr>
                        <a:t>3</a:t>
                      </a:r>
                      <a:endParaRPr lang="en-GB" dirty="0"/>
                    </a:p>
                  </a:txBody>
                  <a:tcPr/>
                </a:tc>
                <a:tc>
                  <a:txBody>
                    <a:bodyPr/>
                    <a:lstStyle/>
                    <a:p>
                      <a:r>
                        <a:rPr lang="da-DK" sz="1800" b="0" i="0" u="none" strike="noStrike" baseline="0" dirty="0">
                          <a:solidFill>
                            <a:srgbClr val="000000"/>
                          </a:solidFill>
                          <a:latin typeface="Arial" panose="020B0604020202020204" pitchFamily="34" charset="0"/>
                        </a:rPr>
                        <a:t>List starts at zero </a:t>
                      </a:r>
                      <a:endParaRPr lang="en-GB" dirty="0"/>
                    </a:p>
                  </a:txBody>
                  <a:tcPr/>
                </a:tc>
                <a:extLst>
                  <a:ext uri="{0D108BD9-81ED-4DB2-BD59-A6C34878D82A}">
                    <a16:rowId xmlns:a16="http://schemas.microsoft.com/office/drawing/2014/main" val="3276809309"/>
                  </a:ext>
                </a:extLst>
              </a:tr>
              <a:tr h="629505">
                <a:tc>
                  <a:txBody>
                    <a:bodyPr/>
                    <a:lstStyle/>
                    <a:p>
                      <a:r>
                        <a:rPr lang="en-GB" dirty="0"/>
                        <a:t>L[-2]</a:t>
                      </a:r>
                    </a:p>
                  </a:txBody>
                  <a:tcPr/>
                </a:tc>
                <a:tc>
                  <a:txBody>
                    <a:bodyPr/>
                    <a:lstStyle/>
                    <a:p>
                      <a:r>
                        <a:rPr lang="en-GB" dirty="0"/>
                        <a:t>2</a:t>
                      </a:r>
                    </a:p>
                  </a:txBody>
                  <a:tcPr/>
                </a:tc>
                <a:tc>
                  <a:txBody>
                    <a:bodyPr/>
                    <a:lstStyle/>
                    <a:p>
                      <a:r>
                        <a:rPr lang="en-US" sz="1800" b="0" i="0" u="none" strike="noStrike" baseline="0" dirty="0">
                          <a:solidFill>
                            <a:srgbClr val="000000"/>
                          </a:solidFill>
                          <a:latin typeface="Arial" panose="020B0604020202020204" pitchFamily="34" charset="0"/>
                        </a:rPr>
                        <a:t>Negative: count from the right (last element = -1) </a:t>
                      </a:r>
                      <a:endParaRPr lang="en-GB" dirty="0"/>
                    </a:p>
                  </a:txBody>
                  <a:tcPr/>
                </a:tc>
                <a:extLst>
                  <a:ext uri="{0D108BD9-81ED-4DB2-BD59-A6C34878D82A}">
                    <a16:rowId xmlns:a16="http://schemas.microsoft.com/office/drawing/2014/main" val="1048722909"/>
                  </a:ext>
                </a:extLst>
              </a:tr>
              <a:tr h="404392">
                <a:tc>
                  <a:txBody>
                    <a:bodyPr/>
                    <a:lstStyle/>
                    <a:p>
                      <a:r>
                        <a:rPr lang="en-GB" dirty="0"/>
                        <a:t>L[1] = 4</a:t>
                      </a:r>
                    </a:p>
                  </a:txBody>
                  <a:tcPr/>
                </a:tc>
                <a:tc>
                  <a:txBody>
                    <a:bodyPr/>
                    <a:lstStyle/>
                    <a:p>
                      <a:r>
                        <a:rPr lang="en-GB" dirty="0"/>
                        <a:t>[1, 4, 3]</a:t>
                      </a:r>
                    </a:p>
                  </a:txBody>
                  <a:tcPr/>
                </a:tc>
                <a:tc>
                  <a:txBody>
                    <a:bodyPr/>
                    <a:lstStyle/>
                    <a:p>
                      <a:r>
                        <a:rPr lang="en-GB" sz="1800" b="0" i="0" u="none" strike="noStrike" baseline="0" dirty="0">
                          <a:solidFill>
                            <a:srgbClr val="000000"/>
                          </a:solidFill>
                          <a:latin typeface="Arial" panose="020B0604020202020204" pitchFamily="34" charset="0"/>
                        </a:rPr>
                        <a:t>Change an element </a:t>
                      </a:r>
                      <a:endParaRPr lang="en-GB" dirty="0"/>
                    </a:p>
                  </a:txBody>
                  <a:tcPr/>
                </a:tc>
                <a:extLst>
                  <a:ext uri="{0D108BD9-81ED-4DB2-BD59-A6C34878D82A}">
                    <a16:rowId xmlns:a16="http://schemas.microsoft.com/office/drawing/2014/main" val="1567085963"/>
                  </a:ext>
                </a:extLst>
              </a:tr>
              <a:tr h="629505">
                <a:tc>
                  <a:txBody>
                    <a:bodyPr/>
                    <a:lstStyle/>
                    <a:p>
                      <a:r>
                        <a:rPr lang="en-GB" dirty="0"/>
                        <a:t>L[1:]</a:t>
                      </a:r>
                    </a:p>
                  </a:txBody>
                  <a:tcPr/>
                </a:tc>
                <a:tc>
                  <a:txBody>
                    <a:bodyPr/>
                    <a:lstStyle/>
                    <a:p>
                      <a:r>
                        <a:rPr lang="en-GB" dirty="0"/>
                        <a:t>[2, 3]</a:t>
                      </a:r>
                    </a:p>
                  </a:txBody>
                  <a:tcPr/>
                </a:tc>
                <a:tc>
                  <a:txBody>
                    <a:bodyPr/>
                    <a:lstStyle/>
                    <a:p>
                      <a:r>
                        <a:rPr lang="en-US" sz="1800" b="0" i="0" u="none" strike="noStrike" baseline="0" dirty="0">
                          <a:solidFill>
                            <a:srgbClr val="000000"/>
                          </a:solidFill>
                          <a:latin typeface="Arial" panose="020B0604020202020204" pitchFamily="34" charset="0"/>
                        </a:rPr>
                        <a:t>Slicing remainder of list, including indexed element </a:t>
                      </a:r>
                      <a:endParaRPr lang="en-GB" dirty="0"/>
                    </a:p>
                  </a:txBody>
                  <a:tcPr/>
                </a:tc>
                <a:extLst>
                  <a:ext uri="{0D108BD9-81ED-4DB2-BD59-A6C34878D82A}">
                    <a16:rowId xmlns:a16="http://schemas.microsoft.com/office/drawing/2014/main" val="39158826"/>
                  </a:ext>
                </a:extLst>
              </a:tr>
              <a:tr h="629505">
                <a:tc>
                  <a:txBody>
                    <a:bodyPr/>
                    <a:lstStyle/>
                    <a:p>
                      <a:r>
                        <a:rPr lang="en-GB" dirty="0"/>
                        <a:t>L[:-1]</a:t>
                      </a:r>
                    </a:p>
                  </a:txBody>
                  <a:tcPr/>
                </a:tc>
                <a:tc>
                  <a:txBody>
                    <a:bodyPr/>
                    <a:lstStyle/>
                    <a:p>
                      <a:r>
                        <a:rPr lang="en-GB" dirty="0"/>
                        <a:t>[1, 2]</a:t>
                      </a:r>
                    </a:p>
                  </a:txBody>
                  <a:tcPr/>
                </a:tc>
                <a:tc>
                  <a:txBody>
                    <a:bodyPr/>
                    <a:lstStyle/>
                    <a:p>
                      <a:r>
                        <a:rPr lang="en-US" sz="1800" b="0" i="0" u="none" strike="noStrike" baseline="0" dirty="0">
                          <a:solidFill>
                            <a:srgbClr val="000000"/>
                          </a:solidFill>
                          <a:latin typeface="Arial" panose="020B0604020202020204" pitchFamily="34" charset="0"/>
                        </a:rPr>
                        <a:t>Slicing start of list, excluding indexed element </a:t>
                      </a:r>
                      <a:endParaRPr lang="en-GB" dirty="0"/>
                    </a:p>
                  </a:txBody>
                  <a:tcPr/>
                </a:tc>
                <a:extLst>
                  <a:ext uri="{0D108BD9-81ED-4DB2-BD59-A6C34878D82A}">
                    <a16:rowId xmlns:a16="http://schemas.microsoft.com/office/drawing/2014/main" val="1586808957"/>
                  </a:ext>
                </a:extLst>
              </a:tr>
              <a:tr h="404392">
                <a:tc>
                  <a:txBody>
                    <a:bodyPr/>
                    <a:lstStyle/>
                    <a:p>
                      <a:r>
                        <a:rPr lang="en-GB" dirty="0"/>
                        <a:t>L[1:-1]</a:t>
                      </a:r>
                    </a:p>
                  </a:txBody>
                  <a:tcPr/>
                </a:tc>
                <a:tc>
                  <a:txBody>
                    <a:bodyPr/>
                    <a:lstStyle/>
                    <a:p>
                      <a:r>
                        <a:rPr lang="en-GB" dirty="0"/>
                        <a:t>[2]</a:t>
                      </a:r>
                    </a:p>
                  </a:txBody>
                  <a:tcPr/>
                </a:tc>
                <a:tc>
                  <a:txBody>
                    <a:bodyPr/>
                    <a:lstStyle/>
                    <a:p>
                      <a:r>
                        <a:rPr lang="en-US" sz="1800" b="0" i="0" u="none" strike="noStrike" baseline="0" dirty="0">
                          <a:solidFill>
                            <a:srgbClr val="000000"/>
                          </a:solidFill>
                          <a:latin typeface="Arial" panose="020B0604020202020204" pitchFamily="34" charset="0"/>
                        </a:rPr>
                        <a:t>Slicing section of list </a:t>
                      </a:r>
                      <a:endParaRPr lang="en-GB" dirty="0"/>
                    </a:p>
                  </a:txBody>
                  <a:tcPr/>
                </a:tc>
                <a:extLst>
                  <a:ext uri="{0D108BD9-81ED-4DB2-BD59-A6C34878D82A}">
                    <a16:rowId xmlns:a16="http://schemas.microsoft.com/office/drawing/2014/main" val="1374327533"/>
                  </a:ext>
                </a:extLst>
              </a:tr>
            </a:tbl>
          </a:graphicData>
        </a:graphic>
      </p:graphicFrame>
    </p:spTree>
    <p:extLst>
      <p:ext uri="{BB962C8B-B14F-4D97-AF65-F5344CB8AC3E}">
        <p14:creationId xmlns:p14="http://schemas.microsoft.com/office/powerpoint/2010/main" val="3358762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941A-86FB-0FBC-0F58-F63E31639DB2}"/>
              </a:ext>
            </a:extLst>
          </p:cNvPr>
          <p:cNvSpPr>
            <a:spLocks noGrp="1"/>
          </p:cNvSpPr>
          <p:nvPr>
            <p:ph type="title"/>
          </p:nvPr>
        </p:nvSpPr>
        <p:spPr/>
        <p:txBody>
          <a:bodyPr/>
          <a:lstStyle/>
          <a:p>
            <a:r>
              <a:rPr lang="en-GB" dirty="0"/>
              <a:t>Lists</a:t>
            </a:r>
          </a:p>
        </p:txBody>
      </p:sp>
      <p:sp>
        <p:nvSpPr>
          <p:cNvPr id="3" name="Content Placeholder 2">
            <a:extLst>
              <a:ext uri="{FF2B5EF4-FFF2-40B4-BE49-F238E27FC236}">
                <a16:creationId xmlns:a16="http://schemas.microsoft.com/office/drawing/2014/main" id="{E9CF9022-4D13-C1B7-9A60-1903B765F6DB}"/>
              </a:ext>
            </a:extLst>
          </p:cNvPr>
          <p:cNvSpPr>
            <a:spLocks noGrp="1"/>
          </p:cNvSpPr>
          <p:nvPr>
            <p:ph idx="1"/>
          </p:nvPr>
        </p:nvSpPr>
        <p:spPr/>
        <p:txBody>
          <a:bodyPr>
            <a:normAutofit/>
          </a:bodyPr>
          <a:lstStyle/>
          <a:p>
            <a:r>
              <a:rPr lang="en-GB" sz="2400" dirty="0"/>
              <a:t>Manipulations</a:t>
            </a:r>
          </a:p>
          <a:p>
            <a:r>
              <a:rPr lang="en-GB" sz="2400" dirty="0"/>
              <a:t>L = [1, 2, 3]</a:t>
            </a:r>
          </a:p>
        </p:txBody>
      </p:sp>
      <p:sp>
        <p:nvSpPr>
          <p:cNvPr id="4" name="Date Placeholder 3">
            <a:extLst>
              <a:ext uri="{FF2B5EF4-FFF2-40B4-BE49-F238E27FC236}">
                <a16:creationId xmlns:a16="http://schemas.microsoft.com/office/drawing/2014/main" id="{A0D264EB-9B12-5906-481D-64E06B1A55D4}"/>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39F6CC86-0872-E792-A55C-D008A9DD7705}"/>
              </a:ext>
            </a:extLst>
          </p:cNvPr>
          <p:cNvSpPr>
            <a:spLocks noGrp="1"/>
          </p:cNvSpPr>
          <p:nvPr>
            <p:ph type="ftr" sz="quarter" idx="11"/>
          </p:nvPr>
        </p:nvSpPr>
        <p:spPr/>
        <p:txBody>
          <a:bodyPr/>
          <a:lstStyle/>
          <a:p>
            <a:r>
              <a:rPr lang="en-GB"/>
              <a:t>PDE3802 – Artificial Intelligence in Robotics</a:t>
            </a:r>
          </a:p>
        </p:txBody>
      </p:sp>
      <p:sp>
        <p:nvSpPr>
          <p:cNvPr id="6" name="Slide Number Placeholder 5">
            <a:extLst>
              <a:ext uri="{FF2B5EF4-FFF2-40B4-BE49-F238E27FC236}">
                <a16:creationId xmlns:a16="http://schemas.microsoft.com/office/drawing/2014/main" id="{D2DD9552-5E6F-2C47-F88A-E9E913A39384}"/>
              </a:ext>
            </a:extLst>
          </p:cNvPr>
          <p:cNvSpPr>
            <a:spLocks noGrp="1"/>
          </p:cNvSpPr>
          <p:nvPr>
            <p:ph type="sldNum" sz="quarter" idx="12"/>
          </p:nvPr>
        </p:nvSpPr>
        <p:spPr/>
        <p:txBody>
          <a:bodyPr/>
          <a:lstStyle/>
          <a:p>
            <a:fld id="{3612906B-0D48-4D44-A2FA-F5590F1ECEEB}" type="slidenum">
              <a:rPr lang="en-GB" smtClean="0"/>
              <a:t>99</a:t>
            </a:fld>
            <a:endParaRPr lang="en-GB"/>
          </a:p>
        </p:txBody>
      </p:sp>
      <p:graphicFrame>
        <p:nvGraphicFramePr>
          <p:cNvPr id="7" name="Table 6">
            <a:extLst>
              <a:ext uri="{FF2B5EF4-FFF2-40B4-BE49-F238E27FC236}">
                <a16:creationId xmlns:a16="http://schemas.microsoft.com/office/drawing/2014/main" id="{162C18BD-29D7-29F4-3C1E-EE6BBBF6AE00}"/>
              </a:ext>
            </a:extLst>
          </p:cNvPr>
          <p:cNvGraphicFramePr>
            <a:graphicFrameLocks noGrp="1"/>
          </p:cNvGraphicFramePr>
          <p:nvPr/>
        </p:nvGraphicFramePr>
        <p:xfrm>
          <a:off x="1666875" y="2703354"/>
          <a:ext cx="8658225" cy="3747270"/>
        </p:xfrm>
        <a:graphic>
          <a:graphicData uri="http://schemas.openxmlformats.org/drawingml/2006/table">
            <a:tbl>
              <a:tblPr firstRow="1" bandRow="1">
                <a:tableStyleId>{5C22544A-7EE6-4342-B048-85BDC9FD1C3A}</a:tableStyleId>
              </a:tblPr>
              <a:tblGrid>
                <a:gridCol w="2871259">
                  <a:extLst>
                    <a:ext uri="{9D8B030D-6E8A-4147-A177-3AD203B41FA5}">
                      <a16:colId xmlns:a16="http://schemas.microsoft.com/office/drawing/2014/main" val="1387444568"/>
                    </a:ext>
                  </a:extLst>
                </a:gridCol>
                <a:gridCol w="2110316">
                  <a:extLst>
                    <a:ext uri="{9D8B030D-6E8A-4147-A177-3AD203B41FA5}">
                      <a16:colId xmlns:a16="http://schemas.microsoft.com/office/drawing/2014/main" val="2657203131"/>
                    </a:ext>
                  </a:extLst>
                </a:gridCol>
                <a:gridCol w="3676650">
                  <a:extLst>
                    <a:ext uri="{9D8B030D-6E8A-4147-A177-3AD203B41FA5}">
                      <a16:colId xmlns:a16="http://schemas.microsoft.com/office/drawing/2014/main" val="3456505020"/>
                    </a:ext>
                  </a:extLst>
                </a:gridCol>
              </a:tblGrid>
              <a:tr h="411185">
                <a:tc>
                  <a:txBody>
                    <a:bodyPr/>
                    <a:lstStyle/>
                    <a:p>
                      <a:r>
                        <a:rPr lang="en-GB" sz="1800" b="1" i="0" u="none" strike="noStrike" baseline="0" dirty="0">
                          <a:solidFill>
                            <a:srgbClr val="000000"/>
                          </a:solidFill>
                          <a:latin typeface="Arial" panose="020B0604020202020204" pitchFamily="34" charset="0"/>
                        </a:rPr>
                        <a:t>Python Expression </a:t>
                      </a:r>
                      <a:endParaRPr lang="en-GB" b="1" dirty="0"/>
                    </a:p>
                  </a:txBody>
                  <a:tcPr/>
                </a:tc>
                <a:tc>
                  <a:txBody>
                    <a:bodyPr/>
                    <a:lstStyle/>
                    <a:p>
                      <a:r>
                        <a:rPr lang="en-GB" sz="1800" b="1" i="0" u="none" strike="noStrike" baseline="0" dirty="0">
                          <a:solidFill>
                            <a:srgbClr val="000000"/>
                          </a:solidFill>
                          <a:latin typeface="Arial" panose="020B0604020202020204" pitchFamily="34" charset="0"/>
                        </a:rPr>
                        <a:t>Results 	</a:t>
                      </a:r>
                      <a:endParaRPr lang="en-GB" b="1" dirty="0"/>
                    </a:p>
                  </a:txBody>
                  <a:tcPr/>
                </a:tc>
                <a:tc>
                  <a:txBody>
                    <a:bodyPr/>
                    <a:lstStyle/>
                    <a:p>
                      <a:r>
                        <a:rPr lang="en-GB" sz="1800" b="1" i="0" u="none" strike="noStrike" baseline="0" dirty="0">
                          <a:solidFill>
                            <a:srgbClr val="000000"/>
                          </a:solidFill>
                          <a:latin typeface="Arial" panose="020B0604020202020204" pitchFamily="34" charset="0"/>
                        </a:rPr>
                        <a:t>Description 	</a:t>
                      </a:r>
                      <a:endParaRPr lang="en-GB" b="1" dirty="0"/>
                    </a:p>
                  </a:txBody>
                  <a:tcPr/>
                </a:tc>
                <a:extLst>
                  <a:ext uri="{0D108BD9-81ED-4DB2-BD59-A6C34878D82A}">
                    <a16:rowId xmlns:a16="http://schemas.microsoft.com/office/drawing/2014/main" val="2473930468"/>
                  </a:ext>
                </a:extLst>
              </a:tr>
              <a:tr h="411185">
                <a:tc>
                  <a:txBody>
                    <a:bodyPr/>
                    <a:lstStyle/>
                    <a:p>
                      <a:r>
                        <a:rPr lang="en-GB" sz="1800" b="0" i="0" u="none" strike="noStrike" baseline="0" dirty="0" err="1">
                          <a:solidFill>
                            <a:srgbClr val="000000"/>
                          </a:solidFill>
                          <a:latin typeface="Arial" panose="020B0604020202020204" pitchFamily="34" charset="0"/>
                        </a:rPr>
                        <a:t>L.append</a:t>
                      </a:r>
                      <a:r>
                        <a:rPr lang="en-GB" sz="1800" b="0" i="0" u="none" strike="noStrike" baseline="0" dirty="0">
                          <a:solidFill>
                            <a:srgbClr val="000000"/>
                          </a:solidFill>
                          <a:latin typeface="Arial" panose="020B0604020202020204" pitchFamily="34" charset="0"/>
                        </a:rPr>
                        <a:t>(4) </a:t>
                      </a:r>
                      <a:endParaRPr lang="en-GB" dirty="0"/>
                    </a:p>
                  </a:txBody>
                  <a:tcPr/>
                </a:tc>
                <a:tc>
                  <a:txBody>
                    <a:bodyPr/>
                    <a:lstStyle/>
                    <a:p>
                      <a:r>
                        <a:rPr lang="en-GB" sz="1800" b="0" i="0" u="none" strike="noStrike" baseline="0" dirty="0">
                          <a:solidFill>
                            <a:srgbClr val="000000"/>
                          </a:solidFill>
                          <a:latin typeface="Arial" panose="020B0604020202020204" pitchFamily="34" charset="0"/>
                        </a:rPr>
                        <a:t>[1, 2, 3, 4] </a:t>
                      </a:r>
                      <a:endParaRPr lang="en-GB" dirty="0"/>
                    </a:p>
                  </a:txBody>
                  <a:tcPr/>
                </a:tc>
                <a:tc>
                  <a:txBody>
                    <a:bodyPr/>
                    <a:lstStyle/>
                    <a:p>
                      <a:r>
                        <a:rPr lang="en-GB" sz="1800" b="0" i="0" u="none" strike="noStrike" baseline="0" dirty="0">
                          <a:solidFill>
                            <a:srgbClr val="000000"/>
                          </a:solidFill>
                          <a:latin typeface="Arial" panose="020B0604020202020204" pitchFamily="34" charset="0"/>
                        </a:rPr>
                        <a:t>Append element </a:t>
                      </a:r>
                      <a:endParaRPr lang="en-GB" dirty="0"/>
                    </a:p>
                  </a:txBody>
                  <a:tcPr/>
                </a:tc>
                <a:extLst>
                  <a:ext uri="{0D108BD9-81ED-4DB2-BD59-A6C34878D82A}">
                    <a16:rowId xmlns:a16="http://schemas.microsoft.com/office/drawing/2014/main" val="3276809309"/>
                  </a:ext>
                </a:extLst>
              </a:tr>
              <a:tr h="411185">
                <a:tc>
                  <a:txBody>
                    <a:bodyPr/>
                    <a:lstStyle/>
                    <a:p>
                      <a:r>
                        <a:rPr lang="en-US" sz="1800" b="0" i="0" u="none" strike="noStrike" baseline="0" dirty="0" err="1">
                          <a:solidFill>
                            <a:srgbClr val="000000"/>
                          </a:solidFill>
                          <a:latin typeface="Arial" panose="020B0604020202020204" pitchFamily="34" charset="0"/>
                        </a:rPr>
                        <a:t>L.count</a:t>
                      </a:r>
                      <a:r>
                        <a:rPr lang="en-US" sz="1800" b="0" i="0" u="none" strike="noStrike" baseline="0" dirty="0">
                          <a:solidFill>
                            <a:srgbClr val="000000"/>
                          </a:solidFill>
                          <a:latin typeface="Arial" panose="020B0604020202020204" pitchFamily="34" charset="0"/>
                        </a:rPr>
                        <a:t>(3) </a:t>
                      </a:r>
                      <a:endParaRPr lang="en-GB" dirty="0"/>
                    </a:p>
                  </a:txBody>
                  <a:tcPr/>
                </a:tc>
                <a:tc>
                  <a:txBody>
                    <a:bodyPr/>
                    <a:lstStyle/>
                    <a:p>
                      <a:r>
                        <a:rPr lang="en-US" sz="1800" b="0" i="0" u="none" strike="noStrike" baseline="0" dirty="0">
                          <a:solidFill>
                            <a:srgbClr val="000000"/>
                          </a:solidFill>
                          <a:latin typeface="Arial" panose="020B0604020202020204" pitchFamily="34" charset="0"/>
                        </a:rPr>
                        <a:t>1</a:t>
                      </a:r>
                      <a:endParaRPr lang="en-GB" dirty="0"/>
                    </a:p>
                  </a:txBody>
                  <a:tcPr/>
                </a:tc>
                <a:tc>
                  <a:txBody>
                    <a:bodyPr/>
                    <a:lstStyle/>
                    <a:p>
                      <a:r>
                        <a:rPr lang="en-US" sz="1800" b="0" i="0" u="none" strike="noStrike" baseline="0" dirty="0">
                          <a:solidFill>
                            <a:srgbClr val="000000"/>
                          </a:solidFill>
                          <a:latin typeface="Arial" panose="020B0604020202020204" pitchFamily="34" charset="0"/>
                        </a:rPr>
                        <a:t>Count element </a:t>
                      </a:r>
                      <a:endParaRPr lang="en-GB" dirty="0"/>
                    </a:p>
                  </a:txBody>
                  <a:tcPr/>
                </a:tc>
                <a:extLst>
                  <a:ext uri="{0D108BD9-81ED-4DB2-BD59-A6C34878D82A}">
                    <a16:rowId xmlns:a16="http://schemas.microsoft.com/office/drawing/2014/main" val="1048722909"/>
                  </a:ext>
                </a:extLst>
              </a:tr>
              <a:tr h="411185">
                <a:tc>
                  <a:txBody>
                    <a:bodyPr/>
                    <a:lstStyle/>
                    <a:p>
                      <a:r>
                        <a:rPr lang="en-US" sz="1800" b="0" i="0" u="none" strike="noStrike" baseline="0" dirty="0" err="1">
                          <a:solidFill>
                            <a:srgbClr val="000000"/>
                          </a:solidFill>
                          <a:latin typeface="Arial" panose="020B0604020202020204" pitchFamily="34" charset="0"/>
                        </a:rPr>
                        <a:t>L.extend</a:t>
                      </a:r>
                      <a:r>
                        <a:rPr lang="en-US" sz="1800" b="0" i="0" u="none" strike="noStrike" baseline="0" dirty="0">
                          <a:solidFill>
                            <a:srgbClr val="000000"/>
                          </a:solidFill>
                          <a:latin typeface="Arial" panose="020B0604020202020204" pitchFamily="34" charset="0"/>
                        </a:rPr>
                        <a:t>([4, 5]) </a:t>
                      </a:r>
                      <a:endParaRPr lang="en-GB" dirty="0"/>
                    </a:p>
                  </a:txBody>
                  <a:tcPr/>
                </a:tc>
                <a:tc>
                  <a:txBody>
                    <a:bodyPr/>
                    <a:lstStyle/>
                    <a:p>
                      <a:r>
                        <a:rPr lang="en-US" sz="1800" b="0" i="0" u="none" strike="noStrike" baseline="0" dirty="0">
                          <a:solidFill>
                            <a:srgbClr val="000000"/>
                          </a:solidFill>
                          <a:latin typeface="Arial" panose="020B0604020202020204" pitchFamily="34" charset="0"/>
                        </a:rPr>
                        <a:t>[1, 2, 3, 4, 5] </a:t>
                      </a:r>
                      <a:endParaRPr lang="en-GB" dirty="0"/>
                    </a:p>
                  </a:txBody>
                  <a:tcPr/>
                </a:tc>
                <a:tc>
                  <a:txBody>
                    <a:bodyPr/>
                    <a:lstStyle/>
                    <a:p>
                      <a:r>
                        <a:rPr lang="en-US" sz="1800" b="0" i="0" u="none" strike="noStrike" baseline="0" dirty="0">
                          <a:solidFill>
                            <a:srgbClr val="000000"/>
                          </a:solidFill>
                          <a:latin typeface="Arial" panose="020B0604020202020204" pitchFamily="34" charset="0"/>
                        </a:rPr>
                        <a:t>Append each element of the new list append([4,5]) </a:t>
                      </a:r>
                      <a:endParaRPr lang="en-GB" dirty="0"/>
                    </a:p>
                  </a:txBody>
                  <a:tcPr/>
                </a:tc>
                <a:extLst>
                  <a:ext uri="{0D108BD9-81ED-4DB2-BD59-A6C34878D82A}">
                    <a16:rowId xmlns:a16="http://schemas.microsoft.com/office/drawing/2014/main" val="1567085963"/>
                  </a:ext>
                </a:extLst>
              </a:tr>
              <a:tr h="411185">
                <a:tc>
                  <a:txBody>
                    <a:bodyPr/>
                    <a:lstStyle/>
                    <a:p>
                      <a:r>
                        <a:rPr lang="en-US" sz="1800" b="0" i="0" u="none" strike="noStrike" baseline="0" dirty="0" err="1">
                          <a:solidFill>
                            <a:srgbClr val="000000"/>
                          </a:solidFill>
                          <a:latin typeface="Arial" panose="020B0604020202020204" pitchFamily="34" charset="0"/>
                        </a:rPr>
                        <a:t>L.index</a:t>
                      </a:r>
                      <a:r>
                        <a:rPr lang="en-US" sz="1800" b="0" i="0" u="none" strike="noStrike" baseline="0" dirty="0">
                          <a:solidFill>
                            <a:srgbClr val="000000"/>
                          </a:solidFill>
                          <a:latin typeface="Arial" panose="020B0604020202020204" pitchFamily="34" charset="0"/>
                        </a:rPr>
                        <a:t>(3) </a:t>
                      </a:r>
                      <a:endParaRPr lang="en-GB" dirty="0"/>
                    </a:p>
                  </a:txBody>
                  <a:tcPr/>
                </a:tc>
                <a:tc>
                  <a:txBody>
                    <a:bodyPr/>
                    <a:lstStyle/>
                    <a:p>
                      <a:r>
                        <a:rPr lang="en-US" sz="1800" b="0" i="0" u="none" strike="noStrike" baseline="0" dirty="0">
                          <a:solidFill>
                            <a:srgbClr val="000000"/>
                          </a:solidFill>
                          <a:latin typeface="Arial" panose="020B0604020202020204" pitchFamily="34" charset="0"/>
                        </a:rPr>
                        <a:t>2</a:t>
                      </a:r>
                      <a:endParaRPr lang="en-GB" dirty="0"/>
                    </a:p>
                  </a:txBody>
                  <a:tcPr/>
                </a:tc>
                <a:tc>
                  <a:txBody>
                    <a:bodyPr/>
                    <a:lstStyle/>
                    <a:p>
                      <a:r>
                        <a:rPr lang="en-US" sz="1800" b="0" i="0" u="none" strike="noStrike" baseline="0" dirty="0">
                          <a:solidFill>
                            <a:srgbClr val="000000"/>
                          </a:solidFill>
                          <a:latin typeface="Arial" panose="020B0604020202020204" pitchFamily="34" charset="0"/>
                        </a:rPr>
                        <a:t>Index of 1st occurrence </a:t>
                      </a:r>
                      <a:endParaRPr lang="en-GB" dirty="0"/>
                    </a:p>
                  </a:txBody>
                  <a:tcPr/>
                </a:tc>
                <a:extLst>
                  <a:ext uri="{0D108BD9-81ED-4DB2-BD59-A6C34878D82A}">
                    <a16:rowId xmlns:a16="http://schemas.microsoft.com/office/drawing/2014/main" val="39158826"/>
                  </a:ext>
                </a:extLst>
              </a:tr>
              <a:tr h="411185">
                <a:tc>
                  <a:txBody>
                    <a:bodyPr/>
                    <a:lstStyle/>
                    <a:p>
                      <a:r>
                        <a:rPr lang="en-GB" sz="1800" b="0" i="0" u="none" strike="noStrike" baseline="0" dirty="0" err="1">
                          <a:solidFill>
                            <a:srgbClr val="000000"/>
                          </a:solidFill>
                          <a:latin typeface="Arial" panose="020B0604020202020204" pitchFamily="34" charset="0"/>
                        </a:rPr>
                        <a:t>L.insert</a:t>
                      </a:r>
                      <a:r>
                        <a:rPr lang="en-GB" sz="1800" b="0" i="0" u="none" strike="noStrike" baseline="0" dirty="0">
                          <a:solidFill>
                            <a:srgbClr val="000000"/>
                          </a:solidFill>
                          <a:latin typeface="Arial" panose="020B0604020202020204" pitchFamily="34" charset="0"/>
                        </a:rPr>
                        <a:t>(</a:t>
                      </a:r>
                      <a:r>
                        <a:rPr lang="en-GB" sz="1800" b="0" i="0" u="none" strike="noStrike" baseline="0" dirty="0">
                          <a:solidFill>
                            <a:srgbClr val="006EC0"/>
                          </a:solidFill>
                          <a:latin typeface="Arial" panose="020B0604020202020204" pitchFamily="34" charset="0"/>
                        </a:rPr>
                        <a:t>1</a:t>
                      </a:r>
                      <a:r>
                        <a:rPr lang="en-GB" sz="1800" b="0" i="0" u="none" strike="noStrike" baseline="0" dirty="0">
                          <a:solidFill>
                            <a:srgbClr val="000000"/>
                          </a:solidFill>
                          <a:latin typeface="Arial" panose="020B0604020202020204" pitchFamily="34" charset="0"/>
                        </a:rPr>
                        <a:t>,4) </a:t>
                      </a:r>
                      <a:endParaRPr lang="en-GB" dirty="0"/>
                    </a:p>
                  </a:txBody>
                  <a:tcPr/>
                </a:tc>
                <a:tc>
                  <a:txBody>
                    <a:bodyPr/>
                    <a:lstStyle/>
                    <a:p>
                      <a:r>
                        <a:rPr lang="en-GB" sz="1800" b="0" i="0" u="none" strike="noStrike" baseline="0" dirty="0">
                          <a:solidFill>
                            <a:srgbClr val="000000"/>
                          </a:solidFill>
                          <a:latin typeface="Arial" panose="020B0604020202020204" pitchFamily="34" charset="0"/>
                        </a:rPr>
                        <a:t>[1, 4, 2, 3] </a:t>
                      </a:r>
                      <a:endParaRPr lang="en-GB" dirty="0"/>
                    </a:p>
                  </a:txBody>
                  <a:tcPr/>
                </a:tc>
                <a:tc>
                  <a:txBody>
                    <a:bodyPr/>
                    <a:lstStyle/>
                    <a:p>
                      <a:r>
                        <a:rPr lang="en-GB" sz="1800" b="0" i="0" u="none" strike="noStrike" baseline="0" dirty="0">
                          <a:solidFill>
                            <a:srgbClr val="000000"/>
                          </a:solidFill>
                          <a:latin typeface="Arial" panose="020B0604020202020204" pitchFamily="34" charset="0"/>
                        </a:rPr>
                        <a:t>Insert element at index </a:t>
                      </a:r>
                      <a:endParaRPr lang="en-GB" dirty="0"/>
                    </a:p>
                  </a:txBody>
                  <a:tcPr/>
                </a:tc>
                <a:extLst>
                  <a:ext uri="{0D108BD9-81ED-4DB2-BD59-A6C34878D82A}">
                    <a16:rowId xmlns:a16="http://schemas.microsoft.com/office/drawing/2014/main" val="1586808957"/>
                  </a:ext>
                </a:extLst>
              </a:tr>
              <a:tr h="411185">
                <a:tc>
                  <a:txBody>
                    <a:bodyPr/>
                    <a:lstStyle/>
                    <a:p>
                      <a:r>
                        <a:rPr lang="en-US" sz="1800" b="0" i="0" u="none" strike="noStrike" baseline="0" dirty="0" err="1">
                          <a:solidFill>
                            <a:srgbClr val="000000"/>
                          </a:solidFill>
                          <a:latin typeface="Arial" panose="020B0604020202020204" pitchFamily="34" charset="0"/>
                        </a:rPr>
                        <a:t>L.remove</a:t>
                      </a:r>
                      <a:r>
                        <a:rPr lang="en-US" sz="1800" b="0" i="0" u="none" strike="noStrike" baseline="0" dirty="0">
                          <a:solidFill>
                            <a:srgbClr val="000000"/>
                          </a:solidFill>
                          <a:latin typeface="Arial" panose="020B0604020202020204" pitchFamily="34" charset="0"/>
                        </a:rPr>
                        <a:t>(2) </a:t>
                      </a:r>
                      <a:endParaRPr lang="en-GB" dirty="0"/>
                    </a:p>
                  </a:txBody>
                  <a:tcPr/>
                </a:tc>
                <a:tc>
                  <a:txBody>
                    <a:bodyPr/>
                    <a:lstStyle/>
                    <a:p>
                      <a:r>
                        <a:rPr lang="en-US" sz="1800" b="0" i="0" u="none" strike="noStrike" baseline="0" dirty="0">
                          <a:solidFill>
                            <a:srgbClr val="000000"/>
                          </a:solidFill>
                          <a:latin typeface="Arial" panose="020B0604020202020204" pitchFamily="34" charset="0"/>
                        </a:rPr>
                        <a:t>[1, 3] </a:t>
                      </a:r>
                      <a:endParaRPr lang="en-GB" dirty="0"/>
                    </a:p>
                  </a:txBody>
                  <a:tcPr/>
                </a:tc>
                <a:tc>
                  <a:txBody>
                    <a:bodyPr/>
                    <a:lstStyle/>
                    <a:p>
                      <a:r>
                        <a:rPr lang="en-US" sz="1800" b="0" i="0" u="none" strike="noStrike" baseline="0" dirty="0">
                          <a:solidFill>
                            <a:srgbClr val="000000"/>
                          </a:solidFill>
                          <a:latin typeface="Arial" panose="020B0604020202020204" pitchFamily="34" charset="0"/>
                        </a:rPr>
                        <a:t>Remove element (1st) </a:t>
                      </a:r>
                      <a:endParaRPr lang="en-GB" dirty="0"/>
                    </a:p>
                  </a:txBody>
                  <a:tcPr/>
                </a:tc>
                <a:extLst>
                  <a:ext uri="{0D108BD9-81ED-4DB2-BD59-A6C34878D82A}">
                    <a16:rowId xmlns:a16="http://schemas.microsoft.com/office/drawing/2014/main" val="1374327533"/>
                  </a:ext>
                </a:extLst>
              </a:tr>
              <a:tr h="411185">
                <a:tc>
                  <a:txBody>
                    <a:bodyPr/>
                    <a:lstStyle/>
                    <a:p>
                      <a:r>
                        <a:rPr lang="en-US" sz="1800" b="0" i="0" u="none" strike="noStrike" baseline="0" dirty="0" err="1">
                          <a:solidFill>
                            <a:srgbClr val="000000"/>
                          </a:solidFill>
                          <a:latin typeface="Arial" panose="020B0604020202020204" pitchFamily="34" charset="0"/>
                        </a:rPr>
                        <a:t>L.pop</a:t>
                      </a: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6EC0"/>
                          </a:solidFill>
                          <a:latin typeface="Arial" panose="020B0604020202020204" pitchFamily="34" charset="0"/>
                        </a:rPr>
                        <a:t>2</a:t>
                      </a:r>
                      <a:r>
                        <a:rPr lang="en-US" sz="1800" b="0" i="0" u="none" strike="noStrike" baseline="0" dirty="0">
                          <a:solidFill>
                            <a:srgbClr val="000000"/>
                          </a:solidFill>
                          <a:latin typeface="Arial" panose="020B0604020202020204" pitchFamily="34" charset="0"/>
                        </a:rPr>
                        <a:t>) </a:t>
                      </a:r>
                      <a:endParaRPr lang="en-GB" dirty="0"/>
                    </a:p>
                  </a:txBody>
                  <a:tcPr/>
                </a:tc>
                <a:tc>
                  <a:txBody>
                    <a:bodyPr/>
                    <a:lstStyle/>
                    <a:p>
                      <a:r>
                        <a:rPr lang="en-US" sz="1800" b="0" i="0" u="none" strike="noStrike" baseline="0" dirty="0">
                          <a:solidFill>
                            <a:srgbClr val="000000"/>
                          </a:solidFill>
                          <a:latin typeface="Arial" panose="020B0604020202020204" pitchFamily="34" charset="0"/>
                        </a:rPr>
                        <a:t>[1, 2]</a:t>
                      </a:r>
                      <a:endParaRPr lang="en-GB" dirty="0"/>
                    </a:p>
                  </a:txBody>
                  <a:tcPr/>
                </a:tc>
                <a:tc>
                  <a:txBody>
                    <a:bodyPr/>
                    <a:lstStyle/>
                    <a:p>
                      <a:r>
                        <a:rPr lang="en-US" sz="1800" b="0" i="0" u="none" strike="noStrike" baseline="0" dirty="0">
                          <a:solidFill>
                            <a:srgbClr val="000000"/>
                          </a:solidFill>
                          <a:latin typeface="Arial" panose="020B0604020202020204" pitchFamily="34" charset="0"/>
                        </a:rPr>
                        <a:t>Delete and return element by index </a:t>
                      </a:r>
                      <a:endParaRPr lang="en-GB" dirty="0"/>
                    </a:p>
                  </a:txBody>
                  <a:tcPr/>
                </a:tc>
                <a:extLst>
                  <a:ext uri="{0D108BD9-81ED-4DB2-BD59-A6C34878D82A}">
                    <a16:rowId xmlns:a16="http://schemas.microsoft.com/office/drawing/2014/main" val="2899572992"/>
                  </a:ext>
                </a:extLst>
              </a:tr>
            </a:tbl>
          </a:graphicData>
        </a:graphic>
      </p:graphicFrame>
    </p:spTree>
    <p:extLst>
      <p:ext uri="{BB962C8B-B14F-4D97-AF65-F5344CB8AC3E}">
        <p14:creationId xmlns:p14="http://schemas.microsoft.com/office/powerpoint/2010/main" val="345732269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2464</TotalTime>
  <Words>10300</Words>
  <Application>Microsoft Office PowerPoint</Application>
  <PresentationFormat>Widescreen</PresentationFormat>
  <Paragraphs>1372</Paragraphs>
  <Slides>104</Slides>
  <Notes>4</Notes>
  <HiddenSlides>0</HiddenSlides>
  <MMClips>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-apple-system</vt:lpstr>
      <vt:lpstr>Aptos</vt:lpstr>
      <vt:lpstr>Arial</vt:lpstr>
      <vt:lpstr>Calibri</vt:lpstr>
      <vt:lpstr>Calibri Light</vt:lpstr>
      <vt:lpstr>Cambria Math</vt:lpstr>
      <vt:lpstr>Consolas</vt:lpstr>
      <vt:lpstr>Courier New</vt:lpstr>
      <vt:lpstr>Google Sans</vt:lpstr>
      <vt:lpstr>NimbusSanL-Regu</vt:lpstr>
      <vt:lpstr>Wingdings</vt:lpstr>
      <vt:lpstr>1_Office Theme</vt:lpstr>
      <vt:lpstr>PDE 3802 Artificial Intelligence in Robotics Week 1: Introduction</vt:lpstr>
      <vt:lpstr>Part 1</vt:lpstr>
      <vt:lpstr>Overview of the lecture:</vt:lpstr>
      <vt:lpstr>Learning Outcomes</vt:lpstr>
      <vt:lpstr>Learning Outcomes</vt:lpstr>
      <vt:lpstr>Module Structure</vt:lpstr>
      <vt:lpstr>Learning Materials</vt:lpstr>
      <vt:lpstr>Communication channel</vt:lpstr>
      <vt:lpstr>Resources &amp; development tools</vt:lpstr>
      <vt:lpstr>Assessment 1:</vt:lpstr>
      <vt:lpstr>Assessment 1 – Part A (30%)</vt:lpstr>
      <vt:lpstr>Assessment 1 – Part B (30%)</vt:lpstr>
      <vt:lpstr>Assessment 2:</vt:lpstr>
      <vt:lpstr>Assessment 2 – (40%)</vt:lpstr>
      <vt:lpstr>Academic Integrity and misconduct</vt:lpstr>
      <vt:lpstr>Lecture overview:</vt:lpstr>
      <vt:lpstr>Part 2</vt:lpstr>
      <vt:lpstr>What is a robot?</vt:lpstr>
      <vt:lpstr>A short history of robotics</vt:lpstr>
      <vt:lpstr>A short history of robotics</vt:lpstr>
      <vt:lpstr>What shape should a robot have?</vt:lpstr>
      <vt:lpstr>Robot examples</vt:lpstr>
      <vt:lpstr>Robot examples</vt:lpstr>
      <vt:lpstr>Robot examples</vt:lpstr>
      <vt:lpstr>Traditional Industrial Robots</vt:lpstr>
      <vt:lpstr>Limitations</vt:lpstr>
      <vt:lpstr>Autonomous Robots</vt:lpstr>
      <vt:lpstr>Autonomous Robots – Level of Autonomy</vt:lpstr>
      <vt:lpstr>Autonomous Robots</vt:lpstr>
      <vt:lpstr>What are the skills of Autonomous Robots?</vt:lpstr>
      <vt:lpstr>Robot components</vt:lpstr>
      <vt:lpstr>Robot Paradigms</vt:lpstr>
      <vt:lpstr>Robot Paradigms</vt:lpstr>
      <vt:lpstr>Robot Control</vt:lpstr>
      <vt:lpstr>The planning/control problem</vt:lpstr>
      <vt:lpstr>Robot architectures</vt:lpstr>
      <vt:lpstr>Reactive vs. Deliberative architectures</vt:lpstr>
      <vt:lpstr>Robot Sensing</vt:lpstr>
      <vt:lpstr>Robot Actuators/Effectors</vt:lpstr>
      <vt:lpstr>Grey Walter’s tortoise – Sensing and action</vt:lpstr>
      <vt:lpstr>Robot Sensors</vt:lpstr>
      <vt:lpstr>Robot Sensors</vt:lpstr>
      <vt:lpstr>Robot Sensors</vt:lpstr>
      <vt:lpstr>Robot Sensors</vt:lpstr>
      <vt:lpstr>Robot Sensors</vt:lpstr>
      <vt:lpstr>Robot Sensors</vt:lpstr>
      <vt:lpstr>Robotic Electric Actuators</vt:lpstr>
      <vt:lpstr>Robotic Pneumatic Actuators</vt:lpstr>
      <vt:lpstr>Robotic Hydraulic Actuators</vt:lpstr>
      <vt:lpstr>Robotic Smart Material Actuators</vt:lpstr>
      <vt:lpstr>Robotic Soft Actuators</vt:lpstr>
      <vt:lpstr>Choosing the Right Actuators</vt:lpstr>
      <vt:lpstr>Types of grippers</vt:lpstr>
      <vt:lpstr>Types of grippers</vt:lpstr>
      <vt:lpstr>Types of grippers</vt:lpstr>
      <vt:lpstr>Types of grippers</vt:lpstr>
      <vt:lpstr>Types of grippers</vt:lpstr>
      <vt:lpstr>Types of grippers</vt:lpstr>
      <vt:lpstr>1. Introduction</vt:lpstr>
      <vt:lpstr>1.1 Representing State</vt:lpstr>
      <vt:lpstr>PowerPoint Presentation</vt:lpstr>
      <vt:lpstr>1.1.2 Representing Robot’s State</vt:lpstr>
      <vt:lpstr>1.2 Robot Actions</vt:lpstr>
      <vt:lpstr>1.3 Sensing</vt:lpstr>
      <vt:lpstr>1.4 Perception</vt:lpstr>
      <vt:lpstr>1.5 Planning</vt:lpstr>
      <vt:lpstr>1.6 Learning</vt:lpstr>
      <vt:lpstr>2. A Trash Sorting Robot</vt:lpstr>
      <vt:lpstr>2.1, 2.2 Modeling the State and Action</vt:lpstr>
      <vt:lpstr>2.3 Sensors and Decision</vt:lpstr>
      <vt:lpstr>3 Robot Vacuum Cleaner</vt:lpstr>
      <vt:lpstr>3.1 Modeling States</vt:lpstr>
      <vt:lpstr>4. Warehouse Robots</vt:lpstr>
      <vt:lpstr>5. A Mobile Robot With Simple Kinematics</vt:lpstr>
      <vt:lpstr>5.1 States</vt:lpstr>
      <vt:lpstr>5.3 Robot Vision</vt:lpstr>
      <vt:lpstr>5.4 Computer Vision</vt:lpstr>
      <vt:lpstr>5.4 Computer Vision</vt:lpstr>
      <vt:lpstr>5.6 Deep Learning</vt:lpstr>
      <vt:lpstr>6 Sensing for Autonomous Vehicles</vt:lpstr>
      <vt:lpstr>6.4 SLAM</vt:lpstr>
      <vt:lpstr>7. Autonomous Drones</vt:lpstr>
      <vt:lpstr>Classroom Exercise!!</vt:lpstr>
      <vt:lpstr>Some Videos</vt:lpstr>
      <vt:lpstr>Your robot videos</vt:lpstr>
      <vt:lpstr>Overview of the lecture:</vt:lpstr>
      <vt:lpstr>Programming Languages</vt:lpstr>
      <vt:lpstr>Python</vt:lpstr>
      <vt:lpstr>Setup for the course</vt:lpstr>
      <vt:lpstr>Choose your operating system</vt:lpstr>
      <vt:lpstr>Choose you operating system</vt:lpstr>
      <vt:lpstr>PowerPoint Presentation</vt:lpstr>
      <vt:lpstr>Numpy Arrays </vt:lpstr>
      <vt:lpstr>Images and Numpy</vt:lpstr>
      <vt:lpstr>OpenCV</vt:lpstr>
      <vt:lpstr>Some resources</vt:lpstr>
      <vt:lpstr>Lists</vt:lpstr>
      <vt:lpstr>Lists</vt:lpstr>
      <vt:lpstr>Lists</vt:lpstr>
      <vt:lpstr>Tuples</vt:lpstr>
      <vt:lpstr>Dictionaries</vt:lpstr>
      <vt:lpstr>Dictionaries</vt:lpstr>
      <vt:lpstr>Object Oriented Python</vt:lpstr>
      <vt:lpstr>Important libraries</vt:lpstr>
    </vt:vector>
  </TitlesOfParts>
  <Company>Middlesex University Mauritius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Artificial Intelligence for Robotics  PDE3821 - Lecture 1 2024-2025  By Nivede Issur </dc:title>
  <dc:creator>Nivede Issur</dc:creator>
  <cp:lastModifiedBy>Tolga Girici</cp:lastModifiedBy>
  <cp:revision>92</cp:revision>
  <dcterms:created xsi:type="dcterms:W3CDTF">2024-09-22T13:49:41Z</dcterms:created>
  <dcterms:modified xsi:type="dcterms:W3CDTF">2025-09-24T10:10:01Z</dcterms:modified>
</cp:coreProperties>
</file>